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  <p:sldMasterId id="2147483677" r:id="rId2"/>
    <p:sldMasterId id="2147483698" r:id="rId3"/>
  </p:sldMasterIdLst>
  <p:notesMasterIdLst>
    <p:notesMasterId r:id="rId12"/>
  </p:notesMasterIdLst>
  <p:handoutMasterIdLst>
    <p:handoutMasterId r:id="rId13"/>
  </p:handoutMasterIdLst>
  <p:sldIdLst>
    <p:sldId id="885" r:id="rId4"/>
    <p:sldId id="609" r:id="rId5"/>
    <p:sldId id="612" r:id="rId6"/>
    <p:sldId id="1099" r:id="rId7"/>
    <p:sldId id="1101" r:id="rId8"/>
    <p:sldId id="1102" r:id="rId9"/>
    <p:sldId id="1100" r:id="rId10"/>
    <p:sldId id="1098" r:id="rId11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ás Schubert" initials="NS" lastIdx="1" clrIdx="0">
    <p:extLst>
      <p:ext uri="{19B8F6BF-5375-455C-9EA6-DF929625EA0E}">
        <p15:presenceInfo xmlns:p15="http://schemas.microsoft.com/office/powerpoint/2012/main" userId="8e0471aa5d1aa7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D63"/>
    <a:srgbClr val="B7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1122C8-7F26-42B1-85D1-CFA9CEF1BB74}" v="3" dt="2019-11-22T15:08:14.492"/>
    <p1510:client id="{E5B30523-B18E-4067-9F95-F15101F291D4}" v="1" dt="2019-11-22T14:07:43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6283" autoAdjust="0"/>
  </p:normalViewPr>
  <p:slideViewPr>
    <p:cSldViewPr snapToGrid="0">
      <p:cViewPr varScale="1">
        <p:scale>
          <a:sx n="145" d="100"/>
          <a:sy n="145" d="100"/>
        </p:scale>
        <p:origin x="60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46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C790F-D9F0-4BEB-B7DD-F7D970C0E632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71D53-1732-4B56-8CAB-C0F88E60B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721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93151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 algn="l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D365D-D750-4CEC-96A7-77C56D9AA60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98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D365D-D750-4CEC-96A7-77C56D9AA60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56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0D365D-D750-4CEC-96A7-77C56D9AA609}" type="slidenum">
              <a:rPr lang="es-CL" smtClean="0"/>
              <a:pPr lvl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856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0D365D-D750-4CEC-96A7-77C56D9AA609}" type="slidenum">
              <a:rPr lang="es-CL" smtClean="0"/>
              <a:pPr lvl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491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0D365D-D750-4CEC-96A7-77C56D9AA609}" type="slidenum">
              <a:rPr lang="es-CL" smtClean="0"/>
              <a:pPr lvl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4099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0D365D-D750-4CEC-96A7-77C56D9AA609}" type="slidenum">
              <a:rPr lang="es-CL" smtClean="0"/>
              <a:pPr lvl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2773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0D365D-D750-4CEC-96A7-77C56D9AA609}" type="slidenum">
              <a:rPr lang="es-CL" smtClean="0"/>
              <a:pPr lvl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1938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 algn="l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D365D-D750-4CEC-96A7-77C56D9AA60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96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7CDD-EE87-4772-8635-5BDAD1474C25}" type="datetime1">
              <a:rPr lang="es-CL" smtClean="0"/>
              <a:t>11-02-2020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C526-E367-4734-BCEA-0881DD3EBE7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174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7E66-BE78-486C-8C27-786D62F4A2FA}" type="datetime1">
              <a:rPr lang="es-CL" smtClean="0"/>
              <a:t>11-02-2020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C526-E367-4734-BCEA-0881DD3EBE7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844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6359-7F79-484F-B99A-B42731392B54}" type="datetime1">
              <a:rPr lang="es-CL" smtClean="0"/>
              <a:t>11-02-2020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C526-E367-4734-BCEA-0881DD3EBE7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162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1" y="1167926"/>
            <a:ext cx="8520599" cy="1979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825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825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825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825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825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825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825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825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825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1" y="3224250"/>
            <a:ext cx="8520599" cy="107167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8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5883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3726"/>
            <a:ext cx="5998800" cy="598724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8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13247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1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595C-F6A4-4B79-9EE2-29953BF5140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11-02-2020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34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D045-110A-46AD-A948-AE9D2FE1089C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11-02-2020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6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BFD7-A5CD-4643-AB52-507C41ABB5EE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11-02-2020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28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2A0E-FB5D-4152-B1CC-BA596AEBFC72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11-02-2020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75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5CEF-1A2F-4E3B-A65D-1F0527C8379C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11-02-2020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8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1831-9561-463E-B3F6-F0955FDF86AE}" type="datetime1">
              <a:rPr lang="es-CL" smtClean="0"/>
              <a:t>11-02-2020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C526-E367-4734-BCEA-0881DD3EBE7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1036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C2EE-B2F9-4B82-9DE8-63EC3FFAF5C7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11-02-2020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55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F6B6-3129-476B-A9F2-26F57B480DA7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11-02-2020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18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3CE6-D1AD-4FE9-9DB6-8D37350725B7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11-02-2020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25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55E9-721D-4F0B-B446-87EA2B591A1C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11-02-2020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42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62D9-641F-4AC8-8CD4-51F209F95575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11-02-2020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71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A7DB-A566-4624-93AA-385A91751A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11-02-2020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5A4F-35F8-4272-9F9F-6BC9987EF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74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995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384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149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23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323D-1DD6-4D17-A75D-983F1C5DAE58}" type="datetime1">
              <a:rPr lang="es-CL" smtClean="0"/>
              <a:t>11-02-2020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C526-E367-4734-BCEA-0881DD3EBE7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92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926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596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001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150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15623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4CF848-61A0-46D1-8DEB-F3C691F18E83}" type="datetimeFigureOut">
              <a:rPr lang="es-CL" altLang="es-CL" smtClean="0"/>
              <a:pPr>
                <a:defRPr/>
              </a:pPr>
              <a:t>11-02-2020</a:t>
            </a:fld>
            <a:endParaRPr lang="es-CL" alt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E8CA-3F71-44B7-89F7-E411E979252F}" type="slidenum">
              <a:rPr lang="es-CL" altLang="es-CL" smtClean="0"/>
              <a:pPr/>
              <a:t>‹#›</a:t>
            </a:fld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1270258950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3EA41E-CEEA-491E-BDAA-54D24389FA24}" type="datetimeFigureOut">
              <a:rPr lang="es-CL" altLang="es-CL" smtClean="0"/>
              <a:pPr>
                <a:defRPr/>
              </a:pPr>
              <a:t>11-02-2020</a:t>
            </a:fld>
            <a:endParaRPr lang="es-CL" alt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09AB-4FB4-47FD-8D78-1BEAF3501D5B}" type="slidenum">
              <a:rPr lang="es-CL" altLang="es-CL" smtClean="0"/>
              <a:pPr/>
              <a:t>‹#›</a:t>
            </a:fld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2223439201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B3DC7-72EA-4250-BC4E-0873BCCB0535}" type="datetimeFigureOut">
              <a:rPr lang="es-CL" altLang="es-CL" smtClean="0"/>
              <a:pPr>
                <a:defRPr/>
              </a:pPr>
              <a:t>11-02-2020</a:t>
            </a:fld>
            <a:endParaRPr lang="es-CL" alt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5AA8-F7F4-4B87-9CCB-1B1307B30EFB}" type="slidenum">
              <a:rPr lang="es-CL" altLang="es-CL" smtClean="0"/>
              <a:pPr/>
              <a:t>‹#›</a:t>
            </a:fld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4027589555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EB9128-21A4-4DE9-9449-1D3D7A943BFB}" type="datetimeFigureOut">
              <a:rPr lang="es-CL" altLang="es-CL" smtClean="0"/>
              <a:pPr>
                <a:defRPr/>
              </a:pPr>
              <a:t>11-02-2020</a:t>
            </a:fld>
            <a:endParaRPr lang="es-CL" alt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F0C1-0B23-4A44-AF5C-8978174A1326}" type="slidenum">
              <a:rPr lang="es-CL" altLang="es-CL" smtClean="0"/>
              <a:pPr/>
              <a:t>‹#›</a:t>
            </a:fld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1178635363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6E4A2-9AAC-4D0E-AF08-105D8048A127}" type="datetimeFigureOut">
              <a:rPr lang="es-CL" altLang="es-CL" smtClean="0"/>
              <a:pPr>
                <a:defRPr/>
              </a:pPr>
              <a:t>11-02-2020</a:t>
            </a:fld>
            <a:endParaRPr lang="es-CL" altLang="es-C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478C-379C-4EB1-A1AD-0668B00327E1}" type="slidenum">
              <a:rPr lang="es-CL" altLang="es-CL" smtClean="0"/>
              <a:pPr/>
              <a:t>‹#›</a:t>
            </a:fld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57381968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F227-2A99-4483-B1EB-FA0C51749324}" type="datetime1">
              <a:rPr lang="es-CL" smtClean="0"/>
              <a:t>11-02-2020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C526-E367-4734-BCEA-0881DD3EBE7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5723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2BA271-D033-4BCB-8FC5-C546EE0AC7F3}" type="datetimeFigureOut">
              <a:rPr lang="es-CL" altLang="es-CL" smtClean="0"/>
              <a:pPr>
                <a:defRPr/>
              </a:pPr>
              <a:t>11-02-2020</a:t>
            </a:fld>
            <a:endParaRPr lang="es-CL" alt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7E68-1AAE-4867-880E-C867967BA8F6}" type="slidenum">
              <a:rPr lang="es-CL" altLang="es-CL" smtClean="0"/>
              <a:pPr/>
              <a:t>‹#›</a:t>
            </a:fld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867917156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963F4-9565-4CF0-B06A-7B4280F866AD}" type="datetimeFigureOut">
              <a:rPr lang="es-CL" altLang="es-CL" smtClean="0"/>
              <a:pPr>
                <a:defRPr/>
              </a:pPr>
              <a:t>11-02-2020</a:t>
            </a:fld>
            <a:endParaRPr lang="es-CL" alt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08A-DEAA-4B0B-9B6B-40A5BC2CC87B}" type="slidenum">
              <a:rPr lang="es-CL" altLang="es-CL" smtClean="0"/>
              <a:pPr/>
              <a:t>‹#›</a:t>
            </a:fld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708720698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7C2C9-0480-4AD5-8EDD-DFD82282374C}" type="datetimeFigureOut">
              <a:rPr lang="es-CL" altLang="es-CL" smtClean="0"/>
              <a:pPr>
                <a:defRPr/>
              </a:pPr>
              <a:t>11-02-2020</a:t>
            </a:fld>
            <a:endParaRPr lang="es-CL" alt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887-B614-49CA-93D0-A6D2AA89982F}" type="slidenum">
              <a:rPr lang="es-CL" altLang="es-CL" smtClean="0"/>
              <a:pPr/>
              <a:t>‹#›</a:t>
            </a:fld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589766284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9D585-71BD-434E-BDEB-1025C1261862}" type="datetimeFigureOut">
              <a:rPr lang="es-CL" altLang="es-CL" smtClean="0"/>
              <a:pPr>
                <a:defRPr/>
              </a:pPr>
              <a:t>11-02-2020</a:t>
            </a:fld>
            <a:endParaRPr lang="es-CL" alt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93EF-0A37-4FEC-A5A3-175A27485372}" type="slidenum">
              <a:rPr lang="es-CL" altLang="es-CL" smtClean="0"/>
              <a:pPr/>
              <a:t>‹#›</a:t>
            </a:fld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3973663691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CE3CF-9148-4768-8332-60E7867418EC}" type="datetimeFigureOut">
              <a:rPr lang="es-CL" altLang="es-CL" smtClean="0"/>
              <a:pPr>
                <a:defRPr/>
              </a:pPr>
              <a:t>11-02-2020</a:t>
            </a:fld>
            <a:endParaRPr lang="es-CL" alt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3283-3E1A-4244-A6E4-C02C28074DF6}" type="slidenum">
              <a:rPr lang="es-CL" altLang="es-CL" smtClean="0"/>
              <a:pPr/>
              <a:t>‹#›</a:t>
            </a:fld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105927101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588076-6EC0-446F-B975-C23F535E1A0B}" type="datetimeFigureOut">
              <a:rPr lang="es-CL" altLang="es-CL" smtClean="0"/>
              <a:pPr>
                <a:defRPr/>
              </a:pPr>
              <a:t>11-02-2020</a:t>
            </a:fld>
            <a:endParaRPr lang="es-CL" alt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20C0-6D6B-4F79-86C4-099DD739D3A1}" type="slidenum">
              <a:rPr lang="es-CL" altLang="es-CL" smtClean="0"/>
              <a:pPr/>
              <a:t>‹#›</a:t>
            </a:fld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1925063732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17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9695-F9C8-4D62-BB47-0D24B637A8A4}" type="datetime1">
              <a:rPr lang="es-CL" smtClean="0"/>
              <a:t>11-02-2020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C526-E367-4734-BCEA-0881DD3EBE7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874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8F18-6FA1-4F3F-BD23-4640C338F8C1}" type="datetime1">
              <a:rPr lang="es-CL" smtClean="0"/>
              <a:t>11-02-2020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C526-E367-4734-BCEA-0881DD3EBE7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232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09BF-8094-4BEF-8D96-E30DE5B4C26E}" type="datetime1">
              <a:rPr lang="es-CL" smtClean="0"/>
              <a:t>11-02-2020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C526-E367-4734-BCEA-0881DD3EBE7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16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E8B0-790B-43D9-8BF9-98E80EE288DA}" type="datetime1">
              <a:rPr lang="es-CL" smtClean="0"/>
              <a:t>11-02-2020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C526-E367-4734-BCEA-0881DD3EBE7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125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16CC-45DD-48D6-BFE5-EA5BB2E3016E}" type="datetime1">
              <a:rPr lang="es-CL" smtClean="0"/>
              <a:t>11-02-2020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C526-E367-4734-BCEA-0881DD3EBE7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440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AF8D-55BE-4597-8780-8619225DE42D}" type="datetime1">
              <a:rPr lang="es-CL" smtClean="0"/>
              <a:t>11-02-2020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3C526-E367-4734-BCEA-0881DD3EBE7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980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0B5E0-0752-4085-9FCB-85A6D6AB339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t>11-02-2020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C5A4F-35F8-4272-9F9F-6BC9987EF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4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F06DCE-DAD9-48FA-A034-B8BBBEE6869E}" type="datetimeFigureOut">
              <a:rPr lang="es-CL" altLang="es-CL" smtClean="0">
                <a:latin typeface="Calibri"/>
              </a:rPr>
              <a:pPr>
                <a:defRPr/>
              </a:pPr>
              <a:t>11-02-2020</a:t>
            </a:fld>
            <a:endParaRPr lang="es-CL" altLang="es-CL" dirty="0"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424D4-3F57-4B75-A314-46599743664C}" type="slidenum">
              <a:rPr lang="es-CL" altLang="es-CL" smtClean="0">
                <a:latin typeface="Calibri"/>
              </a:rPr>
              <a:pPr/>
              <a:t>‹#›</a:t>
            </a:fld>
            <a:endParaRPr lang="es-CL" altLang="es-CL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99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spd="slow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ubrei.cl/" TargetMode="Externa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5212" y="270712"/>
            <a:ext cx="9140636" cy="460207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-10827" y="270712"/>
            <a:ext cx="9154826" cy="4602077"/>
          </a:xfrm>
          <a:prstGeom prst="rect">
            <a:avLst/>
          </a:prstGeom>
          <a:solidFill>
            <a:srgbClr val="1175BB">
              <a:alpha val="5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s-E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AB0A5965-E69C-41BB-A663-B94F054A7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3351537"/>
          </a:xfrm>
        </p:spPr>
        <p:txBody>
          <a:bodyPr>
            <a:normAutofit fontScale="90000"/>
          </a:bodyPr>
          <a:lstStyle/>
          <a:p>
            <a:pPr algn="r"/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Comité Nacional de Facilitación de Comercio</a:t>
            </a:r>
            <a:b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b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b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CL" sz="17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Cristina Bas</a:t>
            </a:r>
            <a:br>
              <a:rPr lang="es-ES" sz="16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CL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Asesora de la División de Acceso a Mercados</a:t>
            </a:r>
            <a:br>
              <a:rPr lang="en-US" sz="16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16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Subsecretaría</a:t>
            </a:r>
            <a:r>
              <a:rPr lang="en-US" sz="16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 </a:t>
            </a:r>
            <a:r>
              <a:rPr lang="en-US" sz="16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Relaciones</a:t>
            </a:r>
            <a:r>
              <a:rPr lang="en-US" sz="16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6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Económicas</a:t>
            </a:r>
            <a:r>
              <a:rPr lang="en-US" sz="16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6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Internacionales</a:t>
            </a:r>
            <a:br>
              <a:rPr lang="en-US" sz="16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4787D3C-39CC-43A9-BA27-5DD8E2C16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807" y="3671973"/>
            <a:ext cx="1648133" cy="14715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2FCED73-E7E4-4331-9943-4E09E99BE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682" y="-3921"/>
            <a:ext cx="1154384" cy="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4285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4"/>
          <p:cNvCxnSpPr/>
          <p:nvPr/>
        </p:nvCxnSpPr>
        <p:spPr>
          <a:xfrm>
            <a:off x="1340430" y="411510"/>
            <a:ext cx="5831922" cy="0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AutoShape 5" descr="data:image/jpeg;base64,/9j/4AAQSkZJRgABAQAAAQABAAD/2wCEAAkGBxQQEBIPEhAPEA8QEA8QEA8QDw8QEA8PFBEWFhQUFBQYHCggGBolHBQUITEhJSkrLi4uFx8zODMsNygtLisBCgoKDg0OFxAQFSwcHBwsLCwsLCwsLCwsLCwsLCwsLCwsLCwsLCwsLCwsLCwsLCwsLCwrLCs3LCsrLCsrKysrK//AABEIALkBEAMBIgACEQEDEQH/xAAcAAACAgMBAQAAAAAAAAAAAAADBAIFAAEGBwj/xAA8EAACAQMBBgQEBAMGBwAAAAAAAQIDBBEhBQYSMUFREyJhcUKBkaEUIzJSB7HBFTNictHhNENTc4KS8P/EABgBAAMBAQAAAAAAAAAAAAAAAAABAgME/8QAHxEBAQACAwEBAQEBAAAAAAAAAAECEQMhMRJBURMy/9oADAMBAAIRAxEAPwD1+lTGI0zKUQ6RVyrKQJ0zcaYYzAtq+UOAhKmGMaDZ3Esom8BuEi4j2nQcVqMIDgMhVWLYvcDAncyHiMvCniampVAE3qyDqG2nNalOWoWmxJzGqLClDls9foWCK+2WpYxMsnRx+IVuTPO9rr86fueiVeR59tpfnS9/9DO+Lvq12T+ku7dFHsj9Je0DTG9Oe+mGL1kHkxO4mUvbGiVMHGYWkMqagzJzNIDcMWi3pOVQyEhNyGKI9JmQ0loUl7ZqUsvki7fI5nb20lShN9shGuJHa+1adtFttLB5bvHvhKq3Gnou+QG8V3Vupt5xDLwslHLZ7XNonLK/i5H1fBhkxVSCqZmmUYwE6hrxQV9DmA1M2pAe0iLN5IyGVRCoC2FQUYpCFzzY8I3XMeIz8Vdd+YVqTGbleYVqI3jlvqMXqWlqirprUt7SIshDdFajkRWmtRuJjk6MEanI4Dbq/Ol8j0CfI4LeBfnP5E3xVPbIflL2gUWxY+U6CjTKxZWdpTKy9lgtZxKfaKLhVuhLKHaIhbch+iOg0gNwFTBVxFSuBmgAwT8ThQ04pXlyoRbbxhHj2+G8XHKUYptZfJM6/efarf5cU3nn7HD7TgksuOo9NsXLO5m+UH89Ac1OXPQZvb5Q+Cb9oMpbjbn+HHuRbIt9XZJKQFMJEemSbkQ4iWDEg0aUZBIyIIwVhwZSNNgkyWRaG2SYeL0FmMU+QZKx9SFa0MsbByWpMqrCE7XLIOyRZ8JnCX9I+FXGyWeQ5So4D8BJIVyEwQUAiMMIXJpqfI4XeNfnP2O6kcRvIvzfkF8FWewKfkTOgpwKHd+fkXsdBCRX4iI1IlLtOJdVGU+02VijMva8h2LFLVaDQ6meCqZqcgSJpCJglfXOFhD0o6CFe3y8scXMXNVrJzk5dwf9iQ5tZ9y9rvHJFRdVZltCd3sinjHDH6HM3u7UJN+VF9cXEuzYnUvmvhCh6nCIxCJuNMPCBnaiQNQNcAxgzhJ+laCjA3wBUjMB9HoJQN8ITBmBbHyHwhImYNoLVSMBzlhhANeL0wEFrfiGOqK1FLsL1KrRfyzuej8qxuNYpKtywlGs2P5T/ouPECxZV05viRZU+RGU00wu0pcjjN5V+Z8js2cdvOvzF7Mm+KomwamFg6SlPQ5bYr0OkovQrHxlb2LUmU20JFtUKi9i2y4jJO0WgxgDa6LUJUrxXVArHEOpW4SrvtueH8Lfsh2rUTEa/C+eB6V8xUVt/wCnDScZx94SBrfyhL419wW2rClUTTSPPtrbD4G3DVdhXc8VHe3G9lN8pCf9u8b0Z5o+KL5tB6V7OPKTInIrT0+3qcfNoS23cwpx6ZOIp7zVYdUJ3m2ZVXmbz6Ff6QtPqVUyaRDxDPEIGoIYQ8RGvFQaUmbB+MjXjINFsUwD46M8dBobGMAeOiMrleoaGzJpiM74DK/fYNDawmV92jSvG+hGcXIvFnmRqRCUUTqUH2ZKlQl2Ze2fyJTeqLalyKyNF5WhZ0loZ5NcImzkN6F518zrZSSOe23YyrSTguXcj8XVZsiR0dCehV7M2VKD86+ReO4UF+l/JIcuon42DVqqOrT+hWV76L5NP/7sWtPaVOponr2fMpts7LjUzKHknjRoqZQ/nRerepdcCFa7i/iOM29Vr0J8NST4fhktEylq7Tk/if1Y/uDT0GvdvHlmVlxfVO/3OJnfz/fL6gZbanH4mxfY06q5um+cvuVF1tBcs5Kae05T56C7l6iuY0sq9OM9dM/cqLmk4+qNyrsj+IfJkbURmsg5IdqRT5C8o4EH1WraXcmrV9xnjM4zTadAfhfU3+F9Q3iGvFQbo1EFbLubVuiXimnWQdjUb8BGeCiLuF3RB3S7oOx0N4S7EalNAXeR/cvqCqX0f3IB0BcxSF4yQO7uVLkLxqYALe3SHYRyJbNouS4nlR6eo3dyajhaC2cm25RNJFNOvKGuWZR2s5aNJvoT/pN6q7x3W13FdQdzcuK0wSoReFnn1FNqNRXqPKljFNe7QqJvziD3gqQ5sBtCrqyluKmTiy5bt144TTrKG8fFjOmRyW1k1lNP0PP4VscHu38hqNzjqVjzX9K8UXm0blT88Hw1I6jeyNsKvFxb/MjpJHIVrp5KqrtOVvXjXjyylNdGhzk7Tlx9O82/s2NxSlGS1xo+zPIto28qFR05LGHo+57PZ3Ua1ONSLypI5TfXYqqxc0vMtTeVzvNpNv2BziHejcXo0RaGkrNYNKYzOIrUgBpcRCSB5M4wDbZB1Dc5C02AfTL2nPuiL2jPuZC1yMU7BPoaI2Vd9P8AcyP4uf7mWsNmrsgq2cuyAbUn4iT+KX1ZniSfVl9GxS6BVZrsA25zzepvw5dmdF+FXYkrZdhBzyoS7MkrWXY6FUF2JxooB255WMh2w2XrxT5dI9/ct+BCt5fRp6Z1YrVTHZmclFFfdXGdDFNz15iG0pOCJuWmmOJC/r50XIVoqXFFx58cU/ZtAozbeoV1uFZXTDOfe7t0a607aWehR7cTa6v14WN7R2vGhT43q2tF3OMv9451XySXuzXk5MZNM+Pjyt2BdtlNeTx1LKrcZRzW063FU4G+HCy1nnn+hydV0a0PQqcUnLotI+3caU/9RCFVLTKDxreo9KbrvUrL+nxxY7VqEKSyCNGNwttOlP8ADVH5ZPyZ6Psd7e0VKLXPKPH7+LhNTjo4vKa0PT92dqK5oRlnzJYkvU348vxz8uOu3nO9Wz/DqOSWFkpYs9O3v2b4lNtLVHlsk4ycX0NmKUmDk8mpSISkBIVIgGH4gcwMMHNEpPBF6gH1PSQ7RiJ0ojlFm1jGUzFG8GoskQuMwZgi5Jc2BqXcUKqkMYNSklzZT3W2oxzqs+5z97tqc3ji4V6GeXJI1x4rXYVb+EdOJN+gtU21TXVHFO6fdg5VMmV5/wCNZwz9dhLbdN/E16rBlF0ZPic+J/4jjozGaMl+7Apy07xyeO2/GU0tGn7FdXnGo/1fI5idzh88mvxMujHeYpxOklaQxzSK+8sk08MqnfT/AHMUu9py4XqTeXH+KmF36hvHe5ko5zwxivTkUlOqxW4vOKTT5xf2fIlCoc9u726PyaWEaoK8to1V5km1yfXAv4nqMU5ZQ5E2KW52Sm/LKUX6MHTtqlPXPGvuXPh5M4cF7LSpVxnnzH7am8Z+xC6slLzxWJLmu4e0eFroRlRCe0aGmcEN1dqfhq6i3+XN4fZMsLmSaeccjlLzR57PQ0wqM5t7TWgqkOjUkeU75bHdGp4iXlbO53K2r+Itll5lDyv5De3tnxr0pRa1w8HVK47NdPGJA5BrmnwSlD9snH6MC2UkJsi5m5kYRyxmhNG6dNvkmxiFBzkoxWW+iPR9y90dVUqR16J8kVMdpyy09jjav0Jqnw82hGrtCXTkKX9zJ05ebzJNoVy6OYTa2qXsI9ciFztyK0ycNPbEnzYvO+b1yc15/wCOqcMjq7vbnZlVc7Ub5v7lBO6b6kfGMcuW1pOORZVbvIu6wo6hpSM7Vn1WJqqIRZPiEZvxfQ064rxmJj2RlVQqrYE4slnUQOOQrcwM4jUmAc5tChwzU+mcS9n/ALhJ2zi1rhPuP3dLOU1zFXrCK6wbi/6fYJ1Tl/BPCio81JvlrklRi4vupfZm6MFga0wXbNK1ovx9AdRm2upuMgjMOixh0k0LJ4yN0paFaJVbTq+FFylyS5nDbQ2txZUUej39vGpFxksp9DgNrbK8ObS/T09jTjkRyb/F/wDwo2m1cTpN6SWUvl/selbXu/DpyfZM8u/h7bcN4nj4X/U6/fu+8Oi1nV6HRj65snndzW46k5d5yf3AMhQnnJIpKEkN2NrKbUYpuUnhJAqFBzkoxTbbwkubPYtxdzlRiqtVJ1Gv/VdgRllotuluWqUVUqLM2s69DsqcFHRLQeqxwsIRfM1wY30KdcH4mQKZtSwc23U4e+XBVnHtJ/cH4g1vLHhrt/uSZXRZxZTVduN3B1IkmCTJolQkCYNG+IDFjIkpAYsnECETNxkDyaTAh4MIkLxkSUx6GxnLBrOQakY5BoI1YZK6vFp8UfZro0PVXoJ1YsPkbap3K/a8+5ONXi9EAeEZArUP6priAz9ASl5nH0yvkDdXI5CFeqa69DVnep6PSS0aZlFgr624vNHSa69yiOVqpTbQo8R0ljsuLpRlKeZPplI1UsY6tyikvVG2OGu2WWc8IboWnhynWawknr8jm97tou5qvH6It49Sz27vBTgvwtGSf/Ukn9jn0k+ptJphbukaMMIYt7eVSShCLlKTwklltjVns+deoqVKLnJ9F/Nvoj2rcXcaFnFVKiU68lrJrSPpEEWqzcPcVUEq9ZJ1WuXSC7I9AVPCwhlQMcCkaI1qYhOnqXNSAnVpF41Nxc1GRvjAcRvjOZ0Oc3rj+ZB+jX3KmJc70v8AR8ykUjlznbq4/wDkWBNIFCQRSyRpp0mbwRcjakGhtKJNMGpE1MegnE1KRpM3gJCrIhAcXgm5F6JiRGTJOYGeoEHWrYFKd06j4afmfJyf6V/qJbWm5TVJddZY7di62NQUIrCS0Izup0uT9DeypvXxFntwrApUn4TSno+jSbTLG3vHlvHV/TOgO9vY6SaWc6aCxmUnZ1V3NzhxmsrDw001ow2EWSUK8OFpPK66fcrqlLhws5w0n/QqWpqdCWc++AsxV5g+JaxfNdgsq2VlGk7QpN5Z1I01OnUnBxfwyaWDkLjaVaaxKtUa7cT/AKH0LuPuwpUpVq9NN1NIQms4h6p9xTeL+EVrcNzpZt5t6uDzF/8Ag9F8jp47dduXks2+eeF8/uW2wdnXF3VjRoqUpNrPaK7t9EerUv4JR4lxXM3HquGKyvc9F3X3St9nw4KNNJv9Un5pSfq2Xup2T3J3Qp2FGKwpVml4k3q3Lr8jqjMGDiWGGZNAGpIVqIZmxOrIcKuM4jFIiTjzMWjn96HrD5lJkud6f1Q9mUy5HPl66uP/AJTgwqYKJOBKxIkkiVMzqI2JE0jIk2MmQiSbwaiVO8P919R6LZ+tfwjo5pemcsEriVT+7i/80tF9OZz9h0OqsuRnyZWeKkJunVjzcX9UTleKMHKWmFrkfr8l7HKby/8AL/7q/mGN2eU1DdnB1JOo9HJ6LtHoi08bgXywIbO6ewxddPcn2q/AnXxHCxnX5CtSaqOPp/M1V+L2f9QVp0+RslYxnw4in6t9kEklJcS5519UuRXvnP2X8x22/Q/Ydg9iMpYPStzLCi7WlUdKPG8vLSeueZ5lWPWd2f8AhKP+RfyNeKdublvS/pzDKQlSGIHQ5x8mEUbAN4NEjACGDTJs0wAMxKstR+YnVHE2P//Z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</a:pPr>
            <a:endParaRPr lang="es-CL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AutoShape 7" descr="data:image/jpeg;base64,/9j/4AAQSkZJRgABAQAAAQABAAD/2wCEAAkGBxQQEBIPEhAPEA8QEA8QEA8QDw8QEA8PFBEWFhQUFBQYHCggGBolHBQUITEhJSkrLi4uFx8zODMsNygtLisBCgoKDg0OFxAQFSwcHBwsLCwsLCwsLCwsLCwsLCwsLCwsLCwsLCwsLCwsLCwsLCwsLCwrLCs3LCsrLCsrKysrK//AABEIALkBEAMBIgACEQEDEQH/xAAcAAACAgMBAQAAAAAAAAAAAAADBAIFAAEGBwj/xAA8EAACAQMBBgQEBAMGBwAAAAAAAQIDBBEhBQYSMUFREyJhcUKBkaEUIzJSB7HBFTNictHhNENTc4KS8P/EABgBAAMBAQAAAAAAAAAAAAAAAAABAgME/8QAHxEBAQACAwEBAQEBAAAAAAAAAAECEQMhMRJBURMy/9oADAMBAAIRAxEAPwD1+lTGI0zKUQ6RVyrKQJ0zcaYYzAtq+UOAhKmGMaDZ3Esom8BuEi4j2nQcVqMIDgMhVWLYvcDAncyHiMvCniampVAE3qyDqG2nNalOWoWmxJzGqLClDls9foWCK+2WpYxMsnRx+IVuTPO9rr86fueiVeR59tpfnS9/9DO+Lvq12T+ku7dFHsj9Je0DTG9Oe+mGL1kHkxO4mUvbGiVMHGYWkMqagzJzNIDcMWi3pOVQyEhNyGKI9JmQ0loUl7ZqUsvki7fI5nb20lShN9shGuJHa+1adtFttLB5bvHvhKq3Gnou+QG8V3Vupt5xDLwslHLZ7XNonLK/i5H1fBhkxVSCqZmmUYwE6hrxQV9DmA1M2pAe0iLN5IyGVRCoC2FQUYpCFzzY8I3XMeIz8Vdd+YVqTGbleYVqI3jlvqMXqWlqirprUt7SIshDdFajkRWmtRuJjk6MEanI4Dbq/Ol8j0CfI4LeBfnP5E3xVPbIflL2gUWxY+U6CjTKxZWdpTKy9lgtZxKfaKLhVuhLKHaIhbch+iOg0gNwFTBVxFSuBmgAwT8ThQ04pXlyoRbbxhHj2+G8XHKUYptZfJM6/efarf5cU3nn7HD7TgksuOo9NsXLO5m+UH89Ac1OXPQZvb5Q+Cb9oMpbjbn+HHuRbIt9XZJKQFMJEemSbkQ4iWDEg0aUZBIyIIwVhwZSNNgkyWRaG2SYeL0FmMU+QZKx9SFa0MsbByWpMqrCE7XLIOyRZ8JnCX9I+FXGyWeQ5So4D8BJIVyEwQUAiMMIXJpqfI4XeNfnP2O6kcRvIvzfkF8FWewKfkTOgpwKHd+fkXsdBCRX4iI1IlLtOJdVGU+02VijMva8h2LFLVaDQ6meCqZqcgSJpCJglfXOFhD0o6CFe3y8scXMXNVrJzk5dwf9iQ5tZ9y9rvHJFRdVZltCd3sinjHDH6HM3u7UJN+VF9cXEuzYnUvmvhCh6nCIxCJuNMPCBnaiQNQNcAxgzhJ+laCjA3wBUjMB9HoJQN8ITBmBbHyHwhImYNoLVSMBzlhhANeL0wEFrfiGOqK1FLsL1KrRfyzuej8qxuNYpKtywlGs2P5T/ouPECxZV05viRZU+RGU00wu0pcjjN5V+Z8js2cdvOvzF7Mm+KomwamFg6SlPQ5bYr0OkovQrHxlb2LUmU20JFtUKi9i2y4jJO0WgxgDa6LUJUrxXVArHEOpW4SrvtueH8Lfsh2rUTEa/C+eB6V8xUVt/wCnDScZx94SBrfyhL419wW2rClUTTSPPtrbD4G3DVdhXc8VHe3G9lN8pCf9u8b0Z5o+KL5tB6V7OPKTInIrT0+3qcfNoS23cwpx6ZOIp7zVYdUJ3m2ZVXmbz6Ff6QtPqVUyaRDxDPEIGoIYQ8RGvFQaUmbB+MjXjINFsUwD46M8dBobGMAeOiMrleoaGzJpiM74DK/fYNDawmV92jSvG+hGcXIvFnmRqRCUUTqUH2ZKlQl2Ze2fyJTeqLalyKyNF5WhZ0loZ5NcImzkN6F518zrZSSOe23YyrSTguXcj8XVZsiR0dCehV7M2VKD86+ReO4UF+l/JIcuon42DVqqOrT+hWV76L5NP/7sWtPaVOponr2fMpts7LjUzKHknjRoqZQ/nRerepdcCFa7i/iOM29Vr0J8NST4fhktEylq7Tk/if1Y/uDT0GvdvHlmVlxfVO/3OJnfz/fL6gZbanH4mxfY06q5um+cvuVF1tBcs5Kae05T56C7l6iuY0sq9OM9dM/cqLmk4+qNyrsj+IfJkbURmsg5IdqRT5C8o4EH1WraXcmrV9xnjM4zTadAfhfU3+F9Q3iGvFQbo1EFbLubVuiXimnWQdjUb8BGeCiLuF3RB3S7oOx0N4S7EalNAXeR/cvqCqX0f3IB0BcxSF4yQO7uVLkLxqYALe3SHYRyJbNouS4nlR6eo3dyajhaC2cm25RNJFNOvKGuWZR2s5aNJvoT/pN6q7x3W13FdQdzcuK0wSoReFnn1FNqNRXqPKljFNe7QqJvziD3gqQ5sBtCrqyluKmTiy5bt144TTrKG8fFjOmRyW1k1lNP0PP4VscHu38hqNzjqVjzX9K8UXm0blT88Hw1I6jeyNsKvFxb/MjpJHIVrp5KqrtOVvXjXjyylNdGhzk7Tlx9O82/s2NxSlGS1xo+zPIto28qFR05LGHo+57PZ3Ua1ONSLypI5TfXYqqxc0vMtTeVzvNpNv2BziHejcXo0RaGkrNYNKYzOIrUgBpcRCSB5M4wDbZB1Dc5C02AfTL2nPuiL2jPuZC1yMU7BPoaI2Vd9P8AcyP4uf7mWsNmrsgq2cuyAbUn4iT+KX1ZniSfVl9GxS6BVZrsA25zzepvw5dmdF+FXYkrZdhBzyoS7MkrWXY6FUF2JxooB255WMh2w2XrxT5dI9/ct+BCt5fRp6Z1YrVTHZmclFFfdXGdDFNz15iG0pOCJuWmmOJC/r50XIVoqXFFx58cU/ZtAozbeoV1uFZXTDOfe7t0a607aWehR7cTa6v14WN7R2vGhT43q2tF3OMv9451XySXuzXk5MZNM+Pjyt2BdtlNeTx1LKrcZRzW063FU4G+HCy1nnn+hydV0a0PQqcUnLotI+3caU/9RCFVLTKDxreo9KbrvUrL+nxxY7VqEKSyCNGNwttOlP8ADVH5ZPyZ6Psd7e0VKLXPKPH7+LhNTjo4vKa0PT92dqK5oRlnzJYkvU348vxz8uOu3nO9Wz/DqOSWFkpYs9O3v2b4lNtLVHlsk4ycX0NmKUmDk8mpSISkBIVIgGH4gcwMMHNEpPBF6gH1PSQ7RiJ0ojlFm1jGUzFG8GoskQuMwZgi5Jc2BqXcUKqkMYNSklzZT3W2oxzqs+5z97tqc3ji4V6GeXJI1x4rXYVb+EdOJN+gtU21TXVHFO6fdg5VMmV5/wCNZwz9dhLbdN/E16rBlF0ZPic+J/4jjozGaMl+7Apy07xyeO2/GU0tGn7FdXnGo/1fI5idzh88mvxMujHeYpxOklaQxzSK+8sk08MqnfT/AHMUu9py4XqTeXH+KmF36hvHe5ko5zwxivTkUlOqxW4vOKTT5xf2fIlCoc9u726PyaWEaoK8to1V5km1yfXAv4nqMU5ZQ5E2KW52Sm/LKUX6MHTtqlPXPGvuXPh5M4cF7LSpVxnnzH7am8Z+xC6slLzxWJLmu4e0eFroRlRCe0aGmcEN1dqfhq6i3+XN4fZMsLmSaeccjlLzR57PQ0wqM5t7TWgqkOjUkeU75bHdGp4iXlbO53K2r+Itll5lDyv5De3tnxr0pRa1w8HVK47NdPGJA5BrmnwSlD9snH6MC2UkJsi5m5kYRyxmhNG6dNvkmxiFBzkoxWW+iPR9y90dVUqR16J8kVMdpyy09jjav0Jqnw82hGrtCXTkKX9zJ05ebzJNoVy6OYTa2qXsI9ciFztyK0ycNPbEnzYvO+b1yc15/wCOqcMjq7vbnZlVc7Ub5v7lBO6b6kfGMcuW1pOORZVbvIu6wo6hpSM7Vn1WJqqIRZPiEZvxfQ064rxmJj2RlVQqrYE4slnUQOOQrcwM4jUmAc5tChwzU+mcS9n/ALhJ2zi1rhPuP3dLOU1zFXrCK6wbi/6fYJ1Tl/BPCio81JvlrklRi4vupfZm6MFga0wXbNK1ovx9AdRm2upuMgjMOixh0k0LJ4yN0paFaJVbTq+FFylyS5nDbQ2txZUUej39vGpFxksp9DgNrbK8ObS/T09jTjkRyb/F/wDwo2m1cTpN6SWUvl/selbXu/DpyfZM8u/h7bcN4nj4X/U6/fu+8Oi1nV6HRj65snndzW46k5d5yf3AMhQnnJIpKEkN2NrKbUYpuUnhJAqFBzkoxTbbwkubPYtxdzlRiqtVJ1Gv/VdgRllotuluWqUVUqLM2s69DsqcFHRLQeqxwsIRfM1wY30KdcH4mQKZtSwc23U4e+XBVnHtJ/cH4g1vLHhrt/uSZXRZxZTVduN3B1IkmCTJolQkCYNG+IDFjIkpAYsnECETNxkDyaTAh4MIkLxkSUx6GxnLBrOQakY5BoI1YZK6vFp8UfZro0PVXoJ1YsPkbap3K/a8+5ONXi9EAeEZArUP6priAz9ASl5nH0yvkDdXI5CFeqa69DVnep6PSS0aZlFgr624vNHSa69yiOVqpTbQo8R0ljsuLpRlKeZPplI1UsY6tyikvVG2OGu2WWc8IboWnhynWawknr8jm97tou5qvH6It49Sz27vBTgvwtGSf/Ukn9jn0k+ptJphbukaMMIYt7eVSShCLlKTwklltjVns+deoqVKLnJ9F/Nvoj2rcXcaFnFVKiU68lrJrSPpEEWqzcPcVUEq9ZJ1WuXSC7I9AVPCwhlQMcCkaI1qYhOnqXNSAnVpF41Nxc1GRvjAcRvjOZ0Oc3rj+ZB+jX3KmJc70v8AR8ykUjlznbq4/wDkWBNIFCQRSyRpp0mbwRcjakGhtKJNMGpE1MegnE1KRpM3gJCrIhAcXgm5F6JiRGTJOYGeoEHWrYFKd06j4afmfJyf6V/qJbWm5TVJddZY7di62NQUIrCS0Izup0uT9DeypvXxFntwrApUn4TSno+jSbTLG3vHlvHV/TOgO9vY6SaWc6aCxmUnZ1V3NzhxmsrDw001ow2EWSUK8OFpPK66fcrqlLhws5w0n/QqWpqdCWc++AsxV5g+JaxfNdgsq2VlGk7QpN5Z1I01OnUnBxfwyaWDkLjaVaaxKtUa7cT/AKH0LuPuwpUpVq9NN1NIQms4h6p9xTeL+EVrcNzpZt5t6uDzF/8Ag9F8jp47dduXks2+eeF8/uW2wdnXF3VjRoqUpNrPaK7t9EerUv4JR4lxXM3HquGKyvc9F3X3St9nw4KNNJv9Un5pSfq2Xup2T3J3Qp2FGKwpVml4k3q3Lr8jqjMGDiWGGZNAGpIVqIZmxOrIcKuM4jFIiTjzMWjn96HrD5lJkud6f1Q9mUy5HPl66uP/AJTgwqYKJOBKxIkkiVMzqI2JE0jIk2MmQiSbwaiVO8P919R6LZ+tfwjo5pemcsEriVT+7i/80tF9OZz9h0OqsuRnyZWeKkJunVjzcX9UTleKMHKWmFrkfr8l7HKby/8AL/7q/mGN2eU1DdnB1JOo9HJ6LtHoi08bgXywIbO6ewxddPcn2q/AnXxHCxnX5CtSaqOPp/M1V+L2f9QVp0+RslYxnw4in6t9kEklJcS5519UuRXvnP2X8x22/Q/Ydg9iMpYPStzLCi7WlUdKPG8vLSeueZ5lWPWd2f8AhKP+RfyNeKdublvS/pzDKQlSGIHQ5x8mEUbAN4NEjACGDTJs0wAMxKstR+YnVHE2P//Z"/>
          <p:cNvSpPr>
            <a:spLocks noChangeAspect="1" noChangeArrowheads="1"/>
          </p:cNvSpPr>
          <p:nvPr/>
        </p:nvSpPr>
        <p:spPr bwMode="auto">
          <a:xfrm>
            <a:off x="1373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</a:pPr>
            <a:endParaRPr lang="es-CL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1 Marcador de número de diapositiva"/>
          <p:cNvSpPr txBox="1">
            <a:spLocks/>
          </p:cNvSpPr>
          <p:nvPr/>
        </p:nvSpPr>
        <p:spPr>
          <a:xfrm>
            <a:off x="6354198" y="4890195"/>
            <a:ext cx="1600200" cy="273844"/>
          </a:xfrm>
          <a:prstGeom prst="rect">
            <a:avLst/>
          </a:prstGeom>
        </p:spPr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265416A-C6B9-45CE-AB21-4B417F5883F2}" type="slidenum">
              <a:rPr lang="en-US" sz="900" kern="120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宋体" charset="-122"/>
                <a:cs typeface="+mn-cs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2</a:t>
            </a:fld>
            <a:endParaRPr lang="en-US" sz="900" kern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宋体" charset="-122"/>
              <a:cs typeface="+mn-cs"/>
            </a:endParaRPr>
          </a:p>
        </p:txBody>
      </p:sp>
      <p:sp>
        <p:nvSpPr>
          <p:cNvPr id="10" name="13 CuadroTexto"/>
          <p:cNvSpPr txBox="1"/>
          <p:nvPr/>
        </p:nvSpPr>
        <p:spPr>
          <a:xfrm>
            <a:off x="1146938" y="681541"/>
            <a:ext cx="3620468" cy="646331"/>
          </a:xfrm>
          <a:prstGeom prst="rect">
            <a:avLst/>
          </a:prstGeom>
          <a:solidFill>
            <a:srgbClr val="0E6DB0">
              <a:alpha val="91000"/>
            </a:srgbClr>
          </a:solidFill>
          <a:ln w="15875">
            <a:noFill/>
            <a:prstDash val="sysDot"/>
          </a:ln>
          <a:effectLst/>
        </p:spPr>
        <p:txBody>
          <a:bodyPr wrap="square" rtlCol="0">
            <a:spAutoFit/>
          </a:bodyPr>
          <a:lstStyle/>
          <a:p>
            <a:pPr algn="r" defTabSz="685800">
              <a:buClrTx/>
              <a:defRPr/>
            </a:pPr>
            <a:r>
              <a:rPr lang="es-CL" sz="36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Contenidos</a:t>
            </a:r>
          </a:p>
        </p:txBody>
      </p:sp>
      <p:sp>
        <p:nvSpPr>
          <p:cNvPr id="17" name="30 CuadroTexto"/>
          <p:cNvSpPr txBox="1"/>
          <p:nvPr/>
        </p:nvSpPr>
        <p:spPr>
          <a:xfrm>
            <a:off x="1871700" y="1736633"/>
            <a:ext cx="5587174" cy="2169825"/>
          </a:xfrm>
          <a:prstGeom prst="rect">
            <a:avLst/>
          </a:prstGeom>
          <a:noFill/>
          <a:ln w="15875">
            <a:noFill/>
            <a:prstDash val="sysDot"/>
          </a:ln>
          <a:effectLst/>
        </p:spPr>
        <p:txBody>
          <a:bodyPr wrap="square" rtlCol="0">
            <a:spAutoFit/>
          </a:bodyPr>
          <a:lstStyle>
            <a:defPPr>
              <a:defRPr lang="es-CL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LnTx/>
                <a:uFillTx/>
              </a:defRPr>
            </a:lvl1pPr>
          </a:lstStyle>
          <a:p>
            <a:pPr marL="257175" indent="-257175" defTabSz="685800">
              <a:buFontTx/>
              <a:buAutoNum type="arabicPeriod"/>
            </a:pPr>
            <a:r>
              <a:rPr lang="en-US" sz="2250" dirty="0" err="1">
                <a:solidFill>
                  <a:prstClr val="black">
                    <a:alpha val="6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Introducción</a:t>
            </a:r>
            <a:endParaRPr lang="es-CL" sz="2250" dirty="0">
              <a:solidFill>
                <a:prstClr val="black">
                  <a:alpha val="6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257175" indent="-257175" defTabSz="685800">
              <a:buFontTx/>
              <a:buAutoNum type="arabicPeriod"/>
            </a:pPr>
            <a:endParaRPr lang="en-US" sz="2250" dirty="0">
              <a:solidFill>
                <a:prstClr val="black">
                  <a:alpha val="6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257175" indent="-257175" defTabSz="685800">
              <a:buFontTx/>
              <a:buAutoNum type="arabicPeriod"/>
            </a:pPr>
            <a:r>
              <a:rPr lang="en-US" sz="2250" dirty="0" err="1">
                <a:solidFill>
                  <a:prstClr val="black">
                    <a:alpha val="6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Aspectos</a:t>
            </a:r>
            <a:r>
              <a:rPr lang="en-US" sz="2250" dirty="0">
                <a:solidFill>
                  <a:prstClr val="black">
                    <a:alpha val="6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2250" dirty="0" err="1">
                <a:solidFill>
                  <a:prstClr val="black">
                    <a:alpha val="6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Generales</a:t>
            </a:r>
            <a:endParaRPr lang="en-US" sz="2250" dirty="0">
              <a:solidFill>
                <a:prstClr val="black">
                  <a:alpha val="6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257175" indent="-257175" defTabSz="685800">
              <a:buFontTx/>
              <a:buAutoNum type="arabicPeriod"/>
            </a:pPr>
            <a:endParaRPr lang="en-US" sz="2250" dirty="0">
              <a:solidFill>
                <a:prstClr val="black">
                  <a:alpha val="6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257175" indent="-257175" defTabSz="685800">
              <a:buFontTx/>
              <a:buAutoNum type="arabicPeriod"/>
            </a:pPr>
            <a:r>
              <a:rPr lang="en-US" sz="2250" dirty="0" err="1">
                <a:solidFill>
                  <a:prstClr val="black">
                    <a:alpha val="6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Actividades</a:t>
            </a:r>
            <a:endParaRPr lang="en-US" sz="2250" dirty="0">
              <a:solidFill>
                <a:prstClr val="black">
                  <a:alpha val="6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257175" indent="-257175" defTabSz="685800">
              <a:buFontTx/>
              <a:buAutoNum type="arabicPeriod"/>
            </a:pPr>
            <a:endParaRPr lang="es-CL" sz="2250" dirty="0">
              <a:solidFill>
                <a:prstClr val="black">
                  <a:alpha val="6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00098A4-25B4-4834-8D04-B47E92F94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682" y="-3921"/>
            <a:ext cx="1154384" cy="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1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4"/>
          <p:cNvCxnSpPr/>
          <p:nvPr/>
        </p:nvCxnSpPr>
        <p:spPr>
          <a:xfrm>
            <a:off x="1340430" y="411510"/>
            <a:ext cx="5831922" cy="0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AutoShape 5" descr="data:image/jpeg;base64,/9j/4AAQSkZJRgABAQAAAQABAAD/2wCEAAkGBxQQEBIPEhAPEA8QEA8QEA8QDw8QEA8PFBEWFhQUFBQYHCggGBolHBQUITEhJSkrLi4uFx8zODMsNygtLisBCgoKDg0OFxAQFSwcHBwsLCwsLCwsLCwsLCwsLCwsLCwsLCwsLCwsLCwsLCwsLCwsLCwrLCs3LCsrLCsrKysrK//AABEIALkBEAMBIgACEQEDEQH/xAAcAAACAgMBAQAAAAAAAAAAAAADBAIFAAEGBwj/xAA8EAACAQMBBgQEBAMGBwAAAAAAAQIDBBEhBQYSMUFREyJhcUKBkaEUIzJSB7HBFTNictHhNENTc4KS8P/EABgBAAMBAQAAAAAAAAAAAAAAAAABAgME/8QAHxEBAQACAwEBAQEBAAAAAAAAAAECEQMhMRJBURMy/9oADAMBAAIRAxEAPwD1+lTGI0zKUQ6RVyrKQJ0zcaYYzAtq+UOAhKmGMaDZ3Esom8BuEi4j2nQcVqMIDgMhVWLYvcDAncyHiMvCniampVAE3qyDqG2nNalOWoWmxJzGqLClDls9foWCK+2WpYxMsnRx+IVuTPO9rr86fueiVeR59tpfnS9/9DO+Lvq12T+ku7dFHsj9Je0DTG9Oe+mGL1kHkxO4mUvbGiVMHGYWkMqagzJzNIDcMWi3pOVQyEhNyGKI9JmQ0loUl7ZqUsvki7fI5nb20lShN9shGuJHa+1adtFttLB5bvHvhKq3Gnou+QG8V3Vupt5xDLwslHLZ7XNonLK/i5H1fBhkxVSCqZmmUYwE6hrxQV9DmA1M2pAe0iLN5IyGVRCoC2FQUYpCFzzY8I3XMeIz8Vdd+YVqTGbleYVqI3jlvqMXqWlqirprUt7SIshDdFajkRWmtRuJjk6MEanI4Dbq/Ol8j0CfI4LeBfnP5E3xVPbIflL2gUWxY+U6CjTKxZWdpTKy9lgtZxKfaKLhVuhLKHaIhbch+iOg0gNwFTBVxFSuBmgAwT8ThQ04pXlyoRbbxhHj2+G8XHKUYptZfJM6/efarf5cU3nn7HD7TgksuOo9NsXLO5m+UH89Ac1OXPQZvb5Q+Cb9oMpbjbn+HHuRbIt9XZJKQFMJEemSbkQ4iWDEg0aUZBIyIIwVhwZSNNgkyWRaG2SYeL0FmMU+QZKx9SFa0MsbByWpMqrCE7XLIOyRZ8JnCX9I+FXGyWeQ5So4D8BJIVyEwQUAiMMIXJpqfI4XeNfnP2O6kcRvIvzfkF8FWewKfkTOgpwKHd+fkXsdBCRX4iI1IlLtOJdVGU+02VijMva8h2LFLVaDQ6meCqZqcgSJpCJglfXOFhD0o6CFe3y8scXMXNVrJzk5dwf9iQ5tZ9y9rvHJFRdVZltCd3sinjHDH6HM3u7UJN+VF9cXEuzYnUvmvhCh6nCIxCJuNMPCBnaiQNQNcAxgzhJ+laCjA3wBUjMB9HoJQN8ITBmBbHyHwhImYNoLVSMBzlhhANeL0wEFrfiGOqK1FLsL1KrRfyzuej8qxuNYpKtywlGs2P5T/ouPECxZV05viRZU+RGU00wu0pcjjN5V+Z8js2cdvOvzF7Mm+KomwamFg6SlPQ5bYr0OkovQrHxlb2LUmU20JFtUKi9i2y4jJO0WgxgDa6LUJUrxXVArHEOpW4SrvtueH8Lfsh2rUTEa/C+eB6V8xUVt/wCnDScZx94SBrfyhL419wW2rClUTTSPPtrbD4G3DVdhXc8VHe3G9lN8pCf9u8b0Z5o+KL5tB6V7OPKTInIrT0+3qcfNoS23cwpx6ZOIp7zVYdUJ3m2ZVXmbz6Ff6QtPqVUyaRDxDPEIGoIYQ8RGvFQaUmbB+MjXjINFsUwD46M8dBobGMAeOiMrleoaGzJpiM74DK/fYNDawmV92jSvG+hGcXIvFnmRqRCUUTqUH2ZKlQl2Ze2fyJTeqLalyKyNF5WhZ0loZ5NcImzkN6F518zrZSSOe23YyrSTguXcj8XVZsiR0dCehV7M2VKD86+ReO4UF+l/JIcuon42DVqqOrT+hWV76L5NP/7sWtPaVOponr2fMpts7LjUzKHknjRoqZQ/nRerepdcCFa7i/iOM29Vr0J8NST4fhktEylq7Tk/if1Y/uDT0GvdvHlmVlxfVO/3OJnfz/fL6gZbanH4mxfY06q5um+cvuVF1tBcs5Kae05T56C7l6iuY0sq9OM9dM/cqLmk4+qNyrsj+IfJkbURmsg5IdqRT5C8o4EH1WraXcmrV9xnjM4zTadAfhfU3+F9Q3iGvFQbo1EFbLubVuiXimnWQdjUb8BGeCiLuF3RB3S7oOx0N4S7EalNAXeR/cvqCqX0f3IB0BcxSF4yQO7uVLkLxqYALe3SHYRyJbNouS4nlR6eo3dyajhaC2cm25RNJFNOvKGuWZR2s5aNJvoT/pN6q7x3W13FdQdzcuK0wSoReFnn1FNqNRXqPKljFNe7QqJvziD3gqQ5sBtCrqyluKmTiy5bt144TTrKG8fFjOmRyW1k1lNP0PP4VscHu38hqNzjqVjzX9K8UXm0blT88Hw1I6jeyNsKvFxb/MjpJHIVrp5KqrtOVvXjXjyylNdGhzk7Tlx9O82/s2NxSlGS1xo+zPIto28qFR05LGHo+57PZ3Ua1ONSLypI5TfXYqqxc0vMtTeVzvNpNv2BziHejcXo0RaGkrNYNKYzOIrUgBpcRCSB5M4wDbZB1Dc5C02AfTL2nPuiL2jPuZC1yMU7BPoaI2Vd9P8AcyP4uf7mWsNmrsgq2cuyAbUn4iT+KX1ZniSfVl9GxS6BVZrsA25zzepvw5dmdF+FXYkrZdhBzyoS7MkrWXY6FUF2JxooB255WMh2w2XrxT5dI9/ct+BCt5fRp6Z1YrVTHZmclFFfdXGdDFNz15iG0pOCJuWmmOJC/r50XIVoqXFFx58cU/ZtAozbeoV1uFZXTDOfe7t0a607aWehR7cTa6v14WN7R2vGhT43q2tF3OMv9451XySXuzXk5MZNM+Pjyt2BdtlNeTx1LKrcZRzW063FU4G+HCy1nnn+hydV0a0PQqcUnLotI+3caU/9RCFVLTKDxreo9KbrvUrL+nxxY7VqEKSyCNGNwttOlP8ADVH5ZPyZ6Psd7e0VKLXPKPH7+LhNTjo4vKa0PT92dqK5oRlnzJYkvU348vxz8uOu3nO9Wz/DqOSWFkpYs9O3v2b4lNtLVHlsk4ycX0NmKUmDk8mpSISkBIVIgGH4gcwMMHNEpPBF6gH1PSQ7RiJ0ojlFm1jGUzFG8GoskQuMwZgi5Jc2BqXcUKqkMYNSklzZT3W2oxzqs+5z97tqc3ji4V6GeXJI1x4rXYVb+EdOJN+gtU21TXVHFO6fdg5VMmV5/wCNZwz9dhLbdN/E16rBlF0ZPic+J/4jjozGaMl+7Apy07xyeO2/GU0tGn7FdXnGo/1fI5idzh88mvxMujHeYpxOklaQxzSK+8sk08MqnfT/AHMUu9py4XqTeXH+KmF36hvHe5ko5zwxivTkUlOqxW4vOKTT5xf2fIlCoc9u726PyaWEaoK8to1V5km1yfXAv4nqMU5ZQ5E2KW52Sm/LKUX6MHTtqlPXPGvuXPh5M4cF7LSpVxnnzH7am8Z+xC6slLzxWJLmu4e0eFroRlRCe0aGmcEN1dqfhq6i3+XN4fZMsLmSaeccjlLzR57PQ0wqM5t7TWgqkOjUkeU75bHdGp4iXlbO53K2r+Itll5lDyv5De3tnxr0pRa1w8HVK47NdPGJA5BrmnwSlD9snH6MC2UkJsi5m5kYRyxmhNG6dNvkmxiFBzkoxWW+iPR9y90dVUqR16J8kVMdpyy09jjav0Jqnw82hGrtCXTkKX9zJ05ebzJNoVy6OYTa2qXsI9ciFztyK0ycNPbEnzYvO+b1yc15/wCOqcMjq7vbnZlVc7Ub5v7lBO6b6kfGMcuW1pOORZVbvIu6wo6hpSM7Vn1WJqqIRZPiEZvxfQ064rxmJj2RlVQqrYE4slnUQOOQrcwM4jUmAc5tChwzU+mcS9n/ALhJ2zi1rhPuP3dLOU1zFXrCK6wbi/6fYJ1Tl/BPCio81JvlrklRi4vupfZm6MFga0wXbNK1ovx9AdRm2upuMgjMOixh0k0LJ4yN0paFaJVbTq+FFylyS5nDbQ2txZUUej39vGpFxksp9DgNrbK8ObS/T09jTjkRyb/F/wDwo2m1cTpN6SWUvl/selbXu/DpyfZM8u/h7bcN4nj4X/U6/fu+8Oi1nV6HRj65snndzW46k5d5yf3AMhQnnJIpKEkN2NrKbUYpuUnhJAqFBzkoxTbbwkubPYtxdzlRiqtVJ1Gv/VdgRllotuluWqUVUqLM2s69DsqcFHRLQeqxwsIRfM1wY30KdcH4mQKZtSwc23U4e+XBVnHtJ/cH4g1vLHhrt/uSZXRZxZTVduN3B1IkmCTJolQkCYNG+IDFjIkpAYsnECETNxkDyaTAh4MIkLxkSUx6GxnLBrOQakY5BoI1YZK6vFp8UfZro0PVXoJ1YsPkbap3K/a8+5ONXi9EAeEZArUP6priAz9ASl5nH0yvkDdXI5CFeqa69DVnep6PSS0aZlFgr624vNHSa69yiOVqpTbQo8R0ljsuLpRlKeZPplI1UsY6tyikvVG2OGu2WWc8IboWnhynWawknr8jm97tou5qvH6It49Sz27vBTgvwtGSf/Ukn9jn0k+ptJphbukaMMIYt7eVSShCLlKTwklltjVns+deoqVKLnJ9F/Nvoj2rcXcaFnFVKiU68lrJrSPpEEWqzcPcVUEq9ZJ1WuXSC7I9AVPCwhlQMcCkaI1qYhOnqXNSAnVpF41Nxc1GRvjAcRvjOZ0Oc3rj+ZB+jX3KmJc70v8AR8ykUjlznbq4/wDkWBNIFCQRSyRpp0mbwRcjakGhtKJNMGpE1MegnE1KRpM3gJCrIhAcXgm5F6JiRGTJOYGeoEHWrYFKd06j4afmfJyf6V/qJbWm5TVJddZY7di62NQUIrCS0Izup0uT9DeypvXxFntwrApUn4TSno+jSbTLG3vHlvHV/TOgO9vY6SaWc6aCxmUnZ1V3NzhxmsrDw001ow2EWSUK8OFpPK66fcrqlLhws5w0n/QqWpqdCWc++AsxV5g+JaxfNdgsq2VlGk7QpN5Z1I01OnUnBxfwyaWDkLjaVaaxKtUa7cT/AKH0LuPuwpUpVq9NN1NIQms4h6p9xTeL+EVrcNzpZt5t6uDzF/8Ag9F8jp47dduXks2+eeF8/uW2wdnXF3VjRoqUpNrPaK7t9EerUv4JR4lxXM3HquGKyvc9F3X3St9nw4KNNJv9Un5pSfq2Xup2T3J3Qp2FGKwpVml4k3q3Lr8jqjMGDiWGGZNAGpIVqIZmxOrIcKuM4jFIiTjzMWjn96HrD5lJkud6f1Q9mUy5HPl66uP/AJTgwqYKJOBKxIkkiVMzqI2JE0jIk2MmQiSbwaiVO8P919R6LZ+tfwjo5pemcsEriVT+7i/80tF9OZz9h0OqsuRnyZWeKkJunVjzcX9UTleKMHKWmFrkfr8l7HKby/8AL/7q/mGN2eU1DdnB1JOo9HJ6LtHoi08bgXywIbO6ewxddPcn2q/AnXxHCxnX5CtSaqOPp/M1V+L2f9QVp0+RslYxnw4in6t9kEklJcS5519UuRXvnP2X8x22/Q/Ydg9iMpYPStzLCi7WlUdKPG8vLSeueZ5lWPWd2f8AhKP+RfyNeKdublvS/pzDKQlSGIHQ5x8mEUbAN4NEjACGDTJs0wAMxKstR+YnVHE2P//Z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050" dirty="0"/>
          </a:p>
        </p:txBody>
      </p:sp>
      <p:sp>
        <p:nvSpPr>
          <p:cNvPr id="7" name="AutoShape 7" descr="data:image/jpeg;base64,/9j/4AAQSkZJRgABAQAAAQABAAD/2wCEAAkGBxQQEBIPEhAPEA8QEA8QEA8QDw8QEA8PFBEWFhQUFBQYHCggGBolHBQUITEhJSkrLi4uFx8zODMsNygtLisBCgoKDg0OFxAQFSwcHBwsLCwsLCwsLCwsLCwsLCwsLCwsLCwsLCwsLCwsLCwsLCwsLCwrLCs3LCsrLCsrKysrK//AABEIALkBEAMBIgACEQEDEQH/xAAcAAACAgMBAQAAAAAAAAAAAAADBAIFAAEGBwj/xAA8EAACAQMBBgQEBAMGBwAAAAAAAQIDBBEhBQYSMUFREyJhcUKBkaEUIzJSB7HBFTNictHhNENTc4KS8P/EABgBAAMBAQAAAAAAAAAAAAAAAAABAgME/8QAHxEBAQACAwEBAQEBAAAAAAAAAAECEQMhMRJBURMy/9oADAMBAAIRAxEAPwD1+lTGI0zKUQ6RVyrKQJ0zcaYYzAtq+UOAhKmGMaDZ3Esom8BuEi4j2nQcVqMIDgMhVWLYvcDAncyHiMvCniampVAE3qyDqG2nNalOWoWmxJzGqLClDls9foWCK+2WpYxMsnRx+IVuTPO9rr86fueiVeR59tpfnS9/9DO+Lvq12T+ku7dFHsj9Je0DTG9Oe+mGL1kHkxO4mUvbGiVMHGYWkMqagzJzNIDcMWi3pOVQyEhNyGKI9JmQ0loUl7ZqUsvki7fI5nb20lShN9shGuJHa+1adtFttLB5bvHvhKq3Gnou+QG8V3Vupt5xDLwslHLZ7XNonLK/i5H1fBhkxVSCqZmmUYwE6hrxQV9DmA1M2pAe0iLN5IyGVRCoC2FQUYpCFzzY8I3XMeIz8Vdd+YVqTGbleYVqI3jlvqMXqWlqirprUt7SIshDdFajkRWmtRuJjk6MEanI4Dbq/Ol8j0CfI4LeBfnP5E3xVPbIflL2gUWxY+U6CjTKxZWdpTKy9lgtZxKfaKLhVuhLKHaIhbch+iOg0gNwFTBVxFSuBmgAwT8ThQ04pXlyoRbbxhHj2+G8XHKUYptZfJM6/efarf5cU3nn7HD7TgksuOo9NsXLO5m+UH89Ac1OXPQZvb5Q+Cb9oMpbjbn+HHuRbIt9XZJKQFMJEemSbkQ4iWDEg0aUZBIyIIwVhwZSNNgkyWRaG2SYeL0FmMU+QZKx9SFa0MsbByWpMqrCE7XLIOyRZ8JnCX9I+FXGyWeQ5So4D8BJIVyEwQUAiMMIXJpqfI4XeNfnP2O6kcRvIvzfkF8FWewKfkTOgpwKHd+fkXsdBCRX4iI1IlLtOJdVGU+02VijMva8h2LFLVaDQ6meCqZqcgSJpCJglfXOFhD0o6CFe3y8scXMXNVrJzk5dwf9iQ5tZ9y9rvHJFRdVZltCd3sinjHDH6HM3u7UJN+VF9cXEuzYnUvmvhCh6nCIxCJuNMPCBnaiQNQNcAxgzhJ+laCjA3wBUjMB9HoJQN8ITBmBbHyHwhImYNoLVSMBzlhhANeL0wEFrfiGOqK1FLsL1KrRfyzuej8qxuNYpKtywlGs2P5T/ouPECxZV05viRZU+RGU00wu0pcjjN5V+Z8js2cdvOvzF7Mm+KomwamFg6SlPQ5bYr0OkovQrHxlb2LUmU20JFtUKi9i2y4jJO0WgxgDa6LUJUrxXVArHEOpW4SrvtueH8Lfsh2rUTEa/C+eB6V8xUVt/wCnDScZx94SBrfyhL419wW2rClUTTSPPtrbD4G3DVdhXc8VHe3G9lN8pCf9u8b0Z5o+KL5tB6V7OPKTInIrT0+3qcfNoS23cwpx6ZOIp7zVYdUJ3m2ZVXmbz6Ff6QtPqVUyaRDxDPEIGoIYQ8RGvFQaUmbB+MjXjINFsUwD46M8dBobGMAeOiMrleoaGzJpiM74DK/fYNDawmV92jSvG+hGcXIvFnmRqRCUUTqUH2ZKlQl2Ze2fyJTeqLalyKyNF5WhZ0loZ5NcImzkN6F518zrZSSOe23YyrSTguXcj8XVZsiR0dCehV7M2VKD86+ReO4UF+l/JIcuon42DVqqOrT+hWV76L5NP/7sWtPaVOponr2fMpts7LjUzKHknjRoqZQ/nRerepdcCFa7i/iOM29Vr0J8NST4fhktEylq7Tk/if1Y/uDT0GvdvHlmVlxfVO/3OJnfz/fL6gZbanH4mxfY06q5um+cvuVF1tBcs5Kae05T56C7l6iuY0sq9OM9dM/cqLmk4+qNyrsj+IfJkbURmsg5IdqRT5C8o4EH1WraXcmrV9xnjM4zTadAfhfU3+F9Q3iGvFQbo1EFbLubVuiXimnWQdjUb8BGeCiLuF3RB3S7oOx0N4S7EalNAXeR/cvqCqX0f3IB0BcxSF4yQO7uVLkLxqYALe3SHYRyJbNouS4nlR6eo3dyajhaC2cm25RNJFNOvKGuWZR2s5aNJvoT/pN6q7x3W13FdQdzcuK0wSoReFnn1FNqNRXqPKljFNe7QqJvziD3gqQ5sBtCrqyluKmTiy5bt144TTrKG8fFjOmRyW1k1lNP0PP4VscHu38hqNzjqVjzX9K8UXm0blT88Hw1I6jeyNsKvFxb/MjpJHIVrp5KqrtOVvXjXjyylNdGhzk7Tlx9O82/s2NxSlGS1xo+zPIto28qFR05LGHo+57PZ3Ua1ONSLypI5TfXYqqxc0vMtTeVzvNpNv2BziHejcXo0RaGkrNYNKYzOIrUgBpcRCSB5M4wDbZB1Dc5C02AfTL2nPuiL2jPuZC1yMU7BPoaI2Vd9P8AcyP4uf7mWsNmrsgq2cuyAbUn4iT+KX1ZniSfVl9GxS6BVZrsA25zzepvw5dmdF+FXYkrZdhBzyoS7MkrWXY6FUF2JxooB255WMh2w2XrxT5dI9/ct+BCt5fRp6Z1YrVTHZmclFFfdXGdDFNz15iG0pOCJuWmmOJC/r50XIVoqXFFx58cU/ZtAozbeoV1uFZXTDOfe7t0a607aWehR7cTa6v14WN7R2vGhT43q2tF3OMv9451XySXuzXk5MZNM+Pjyt2BdtlNeTx1LKrcZRzW063FU4G+HCy1nnn+hydV0a0PQqcUnLotI+3caU/9RCFVLTKDxreo9KbrvUrL+nxxY7VqEKSyCNGNwttOlP8ADVH5ZPyZ6Psd7e0VKLXPKPH7+LhNTjo4vKa0PT92dqK5oRlnzJYkvU348vxz8uOu3nO9Wz/DqOSWFkpYs9O3v2b4lNtLVHlsk4ycX0NmKUmDk8mpSISkBIVIgGH4gcwMMHNEpPBF6gH1PSQ7RiJ0ojlFm1jGUzFG8GoskQuMwZgi5Jc2BqXcUKqkMYNSklzZT3W2oxzqs+5z97tqc3ji4V6GeXJI1x4rXYVb+EdOJN+gtU21TXVHFO6fdg5VMmV5/wCNZwz9dhLbdN/E16rBlF0ZPic+J/4jjozGaMl+7Apy07xyeO2/GU0tGn7FdXnGo/1fI5idzh88mvxMujHeYpxOklaQxzSK+8sk08MqnfT/AHMUu9py4XqTeXH+KmF36hvHe5ko5zwxivTkUlOqxW4vOKTT5xf2fIlCoc9u726PyaWEaoK8to1V5km1yfXAv4nqMU5ZQ5E2KW52Sm/LKUX6MHTtqlPXPGvuXPh5M4cF7LSpVxnnzH7am8Z+xC6slLzxWJLmu4e0eFroRlRCe0aGmcEN1dqfhq6i3+XN4fZMsLmSaeccjlLzR57PQ0wqM5t7TWgqkOjUkeU75bHdGp4iXlbO53K2r+Itll5lDyv5De3tnxr0pRa1w8HVK47NdPGJA5BrmnwSlD9snH6MC2UkJsi5m5kYRyxmhNG6dNvkmxiFBzkoxWW+iPR9y90dVUqR16J8kVMdpyy09jjav0Jqnw82hGrtCXTkKX9zJ05ebzJNoVy6OYTa2qXsI9ciFztyK0ycNPbEnzYvO+b1yc15/wCOqcMjq7vbnZlVc7Ub5v7lBO6b6kfGMcuW1pOORZVbvIu6wo6hpSM7Vn1WJqqIRZPiEZvxfQ064rxmJj2RlVQqrYE4slnUQOOQrcwM4jUmAc5tChwzU+mcS9n/ALhJ2zi1rhPuP3dLOU1zFXrCK6wbi/6fYJ1Tl/BPCio81JvlrklRi4vupfZm6MFga0wXbNK1ovx9AdRm2upuMgjMOixh0k0LJ4yN0paFaJVbTq+FFylyS5nDbQ2txZUUej39vGpFxksp9DgNrbK8ObS/T09jTjkRyb/F/wDwo2m1cTpN6SWUvl/selbXu/DpyfZM8u/h7bcN4nj4X/U6/fu+8Oi1nV6HRj65snndzW46k5d5yf3AMhQnnJIpKEkN2NrKbUYpuUnhJAqFBzkoxTbbwkubPYtxdzlRiqtVJ1Gv/VdgRllotuluWqUVUqLM2s69DsqcFHRLQeqxwsIRfM1wY30KdcH4mQKZtSwc23U4e+XBVnHtJ/cH4g1vLHhrt/uSZXRZxZTVduN3B1IkmCTJolQkCYNG+IDFjIkpAYsnECETNxkDyaTAh4MIkLxkSUx6GxnLBrOQakY5BoI1YZK6vFp8UfZro0PVXoJ1YsPkbap3K/a8+5ONXi9EAeEZArUP6priAz9ASl5nH0yvkDdXI5CFeqa69DVnep6PSS0aZlFgr624vNHSa69yiOVqpTbQo8R0ljsuLpRlKeZPplI1UsY6tyikvVG2OGu2WWc8IboWnhynWawknr8jm97tou5qvH6It49Sz27vBTgvwtGSf/Ukn9jn0k+ptJphbukaMMIYt7eVSShCLlKTwklltjVns+deoqVKLnJ9F/Nvoj2rcXcaFnFVKiU68lrJrSPpEEWqzcPcVUEq9ZJ1WuXSC7I9AVPCwhlQMcCkaI1qYhOnqXNSAnVpF41Nxc1GRvjAcRvjOZ0Oc3rj+ZB+jX3KmJc70v8AR8ykUjlznbq4/wDkWBNIFCQRSyRpp0mbwRcjakGhtKJNMGpE1MegnE1KRpM3gJCrIhAcXgm5F6JiRGTJOYGeoEHWrYFKd06j4afmfJyf6V/qJbWm5TVJddZY7di62NQUIrCS0Izup0uT9DeypvXxFntwrApUn4TSno+jSbTLG3vHlvHV/TOgO9vY6SaWc6aCxmUnZ1V3NzhxmsrDw001ow2EWSUK8OFpPK66fcrqlLhws5w0n/QqWpqdCWc++AsxV5g+JaxfNdgsq2VlGk7QpN5Z1I01OnUnBxfwyaWDkLjaVaaxKtUa7cT/AKH0LuPuwpUpVq9NN1NIQms4h6p9xTeL+EVrcNzpZt5t6uDzF/8Ag9F8jp47dduXks2+eeF8/uW2wdnXF3VjRoqUpNrPaK7t9EerUv4JR4lxXM3HquGKyvc9F3X3St9nw4KNNJv9Un5pSfq2Xup2T3J3Qp2FGKwpVml4k3q3Lr8jqjMGDiWGGZNAGpIVqIZmxOrIcKuM4jFIiTjzMWjn96HrD5lJkud6f1Q9mUy5HPl66uP/AJTgwqYKJOBKxIkkiVMzqI2JE0jIk2MmQiSbwaiVO8P919R6LZ+tfwjo5pemcsEriVT+7i/80tF9OZz9h0OqsuRnyZWeKkJunVjzcX9UTleKMHKWmFrkfr8l7HKby/8AL/7q/mGN2eU1DdnB1JOo9HJ6LtHoi08bgXywIbO6ewxddPcn2q/AnXxHCxnX5CtSaqOPp/M1V+L2f9QVp0+RslYxnw4in6t9kEklJcS5519UuRXvnP2X8x22/Q/Ydg9iMpYPStzLCi7WlUdKPG8vLSeueZ5lWPWd2f8AhKP+RfyNeKdublvS/pzDKQlSGIHQ5x8mEUbAN4NEjACGDTJs0wAMxKstR+YnVHE2P//Z"/>
          <p:cNvSpPr>
            <a:spLocks noChangeAspect="1" noChangeArrowheads="1"/>
          </p:cNvSpPr>
          <p:nvPr/>
        </p:nvSpPr>
        <p:spPr bwMode="auto">
          <a:xfrm>
            <a:off x="1373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050" dirty="0"/>
          </a:p>
        </p:txBody>
      </p:sp>
      <p:sp>
        <p:nvSpPr>
          <p:cNvPr id="15" name="1 Marcador de número de diapositiva"/>
          <p:cNvSpPr txBox="1">
            <a:spLocks/>
          </p:cNvSpPr>
          <p:nvPr/>
        </p:nvSpPr>
        <p:spPr>
          <a:xfrm>
            <a:off x="6354198" y="4890195"/>
            <a:ext cx="1600200" cy="273844"/>
          </a:xfrm>
          <a:prstGeom prst="rect">
            <a:avLst/>
          </a:prstGeom>
        </p:spPr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265416A-C6B9-45CE-AB21-4B417F5883F2}" type="slidenum"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宋体" charset="-122"/>
                <a:cs typeface="+mn-cs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3</a:t>
            </a:fld>
            <a:endParaRPr lang="en-US" sz="900" kern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宋体" charset="-122"/>
              <a:cs typeface="+mn-cs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>
            <a:off x="1277635" y="87474"/>
            <a:ext cx="615569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cap="all" dirty="0">
                <a:solidFill>
                  <a:srgbClr val="006CB7"/>
                </a:solidFill>
                <a:ea typeface="ヒラギノ角ゴ Pro W3"/>
                <a:cs typeface="Verdana" pitchFamily="34" charset="0"/>
              </a:rPr>
              <a:t>CNFC</a:t>
            </a:r>
          </a:p>
        </p:txBody>
      </p:sp>
      <p:sp>
        <p:nvSpPr>
          <p:cNvPr id="18" name="13 CuadroTexto"/>
          <p:cNvSpPr txBox="1"/>
          <p:nvPr/>
        </p:nvSpPr>
        <p:spPr>
          <a:xfrm>
            <a:off x="1146937" y="681541"/>
            <a:ext cx="4559189" cy="507831"/>
          </a:xfrm>
          <a:prstGeom prst="rect">
            <a:avLst/>
          </a:prstGeom>
          <a:solidFill>
            <a:srgbClr val="0E6DB0">
              <a:alpha val="91000"/>
            </a:srgbClr>
          </a:solidFill>
          <a:ln w="15875">
            <a:noFill/>
            <a:prstDash val="sysDot"/>
          </a:ln>
          <a:effectLst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7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9" name="16 Rectángulo"/>
          <p:cNvSpPr/>
          <p:nvPr/>
        </p:nvSpPr>
        <p:spPr>
          <a:xfrm>
            <a:off x="1571604" y="1437406"/>
            <a:ext cx="602473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Ratificación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 del AFC el 21 de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noviembre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 de 2016.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Chile notificó a la OMC todas las disposiciones del AFC en categoría 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A fines de 2018 Chile notificó información nacional para dar cumplimiento con las obligaciones de transparencia.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5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Creación de la CNFC: publicación el 22 de abril de 2019 en el D.O. (Decreto </a:t>
            </a:r>
            <a:r>
              <a:rPr lang="es-ES" sz="15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N°</a:t>
            </a: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 50 del Ministerio de Relaciones Exteriores 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1E9D363-DB9A-4EE3-BE35-9BD8E9BE0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682" y="-3921"/>
            <a:ext cx="1154384" cy="692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0751CAA-660E-4C06-9363-6B68E55E3E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133" y="533781"/>
            <a:ext cx="1184930" cy="11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9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4"/>
          <p:cNvCxnSpPr/>
          <p:nvPr/>
        </p:nvCxnSpPr>
        <p:spPr>
          <a:xfrm>
            <a:off x="1340430" y="411510"/>
            <a:ext cx="5831922" cy="0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AutoShape 5" descr="data:image/jpeg;base64,/9j/4AAQSkZJRgABAQAAAQABAAD/2wCEAAkGBxQQEBIPEhAPEA8QEA8QEA8QDw8QEA8PFBEWFhQUFBQYHCggGBolHBQUITEhJSkrLi4uFx8zODMsNygtLisBCgoKDg0OFxAQFSwcHBwsLCwsLCwsLCwsLCwsLCwsLCwsLCwsLCwsLCwsLCwsLCwsLCwrLCs3LCsrLCsrKysrK//AABEIALkBEAMBIgACEQEDEQH/xAAcAAACAgMBAQAAAAAAAAAAAAADBAIFAAEGBwj/xAA8EAACAQMBBgQEBAMGBwAAAAAAAQIDBBEhBQYSMUFREyJhcUKBkaEUIzJSB7HBFTNictHhNENTc4KS8P/EABgBAAMBAQAAAAAAAAAAAAAAAAABAgME/8QAHxEBAQACAwEBAQEBAAAAAAAAAAECEQMhMRJBURMy/9oADAMBAAIRAxEAPwD1+lTGI0zKUQ6RVyrKQJ0zcaYYzAtq+UOAhKmGMaDZ3Esom8BuEi4j2nQcVqMIDgMhVWLYvcDAncyHiMvCniampVAE3qyDqG2nNalOWoWmxJzGqLClDls9foWCK+2WpYxMsnRx+IVuTPO9rr86fueiVeR59tpfnS9/9DO+Lvq12T+ku7dFHsj9Je0DTG9Oe+mGL1kHkxO4mUvbGiVMHGYWkMqagzJzNIDcMWi3pOVQyEhNyGKI9JmQ0loUl7ZqUsvki7fI5nb20lShN9shGuJHa+1adtFttLB5bvHvhKq3Gnou+QG8V3Vupt5xDLwslHLZ7XNonLK/i5H1fBhkxVSCqZmmUYwE6hrxQV9DmA1M2pAe0iLN5IyGVRCoC2FQUYpCFzzY8I3XMeIz8Vdd+YVqTGbleYVqI3jlvqMXqWlqirprUt7SIshDdFajkRWmtRuJjk6MEanI4Dbq/Ol8j0CfI4LeBfnP5E3xVPbIflL2gUWxY+U6CjTKxZWdpTKy9lgtZxKfaKLhVuhLKHaIhbch+iOg0gNwFTBVxFSuBmgAwT8ThQ04pXlyoRbbxhHj2+G8XHKUYptZfJM6/efarf5cU3nn7HD7TgksuOo9NsXLO5m+UH89Ac1OXPQZvb5Q+Cb9oMpbjbn+HHuRbIt9XZJKQFMJEemSbkQ4iWDEg0aUZBIyIIwVhwZSNNgkyWRaG2SYeL0FmMU+QZKx9SFa0MsbByWpMqrCE7XLIOyRZ8JnCX9I+FXGyWeQ5So4D8BJIVyEwQUAiMMIXJpqfI4XeNfnP2O6kcRvIvzfkF8FWewKfkTOgpwKHd+fkXsdBCRX4iI1IlLtOJdVGU+02VijMva8h2LFLVaDQ6meCqZqcgSJpCJglfXOFhD0o6CFe3y8scXMXNVrJzk5dwf9iQ5tZ9y9rvHJFRdVZltCd3sinjHDH6HM3u7UJN+VF9cXEuzYnUvmvhCh6nCIxCJuNMPCBnaiQNQNcAxgzhJ+laCjA3wBUjMB9HoJQN8ITBmBbHyHwhImYNoLVSMBzlhhANeL0wEFrfiGOqK1FLsL1KrRfyzuej8qxuNYpKtywlGs2P5T/ouPECxZV05viRZU+RGU00wu0pcjjN5V+Z8js2cdvOvzF7Mm+KomwamFg6SlPQ5bYr0OkovQrHxlb2LUmU20JFtUKi9i2y4jJO0WgxgDa6LUJUrxXVArHEOpW4SrvtueH8Lfsh2rUTEa/C+eB6V8xUVt/wCnDScZx94SBrfyhL419wW2rClUTTSPPtrbD4G3DVdhXc8VHe3G9lN8pCf9u8b0Z5o+KL5tB6V7OPKTInIrT0+3qcfNoS23cwpx6ZOIp7zVYdUJ3m2ZVXmbz6Ff6QtPqVUyaRDxDPEIGoIYQ8RGvFQaUmbB+MjXjINFsUwD46M8dBobGMAeOiMrleoaGzJpiM74DK/fYNDawmV92jSvG+hGcXIvFnmRqRCUUTqUH2ZKlQl2Ze2fyJTeqLalyKyNF5WhZ0loZ5NcImzkN6F518zrZSSOe23YyrSTguXcj8XVZsiR0dCehV7M2VKD86+ReO4UF+l/JIcuon42DVqqOrT+hWV76L5NP/7sWtPaVOponr2fMpts7LjUzKHknjRoqZQ/nRerepdcCFa7i/iOM29Vr0J8NST4fhktEylq7Tk/if1Y/uDT0GvdvHlmVlxfVO/3OJnfz/fL6gZbanH4mxfY06q5um+cvuVF1tBcs5Kae05T56C7l6iuY0sq9OM9dM/cqLmk4+qNyrsj+IfJkbURmsg5IdqRT5C8o4EH1WraXcmrV9xnjM4zTadAfhfU3+F9Q3iGvFQbo1EFbLubVuiXimnWQdjUb8BGeCiLuF3RB3S7oOx0N4S7EalNAXeR/cvqCqX0f3IB0BcxSF4yQO7uVLkLxqYALe3SHYRyJbNouS4nlR6eo3dyajhaC2cm25RNJFNOvKGuWZR2s5aNJvoT/pN6q7x3W13FdQdzcuK0wSoReFnn1FNqNRXqPKljFNe7QqJvziD3gqQ5sBtCrqyluKmTiy5bt144TTrKG8fFjOmRyW1k1lNP0PP4VscHu38hqNzjqVjzX9K8UXm0blT88Hw1I6jeyNsKvFxb/MjpJHIVrp5KqrtOVvXjXjyylNdGhzk7Tlx9O82/s2NxSlGS1xo+zPIto28qFR05LGHo+57PZ3Ua1ONSLypI5TfXYqqxc0vMtTeVzvNpNv2BziHejcXo0RaGkrNYNKYzOIrUgBpcRCSB5M4wDbZB1Dc5C02AfTL2nPuiL2jPuZC1yMU7BPoaI2Vd9P8AcyP4uf7mWsNmrsgq2cuyAbUn4iT+KX1ZniSfVl9GxS6BVZrsA25zzepvw5dmdF+FXYkrZdhBzyoS7MkrWXY6FUF2JxooB255WMh2w2XrxT5dI9/ct+BCt5fRp6Z1YrVTHZmclFFfdXGdDFNz15iG0pOCJuWmmOJC/r50XIVoqXFFx58cU/ZtAozbeoV1uFZXTDOfe7t0a607aWehR7cTa6v14WN7R2vGhT43q2tF3OMv9451XySXuzXk5MZNM+Pjyt2BdtlNeTx1LKrcZRzW063FU4G+HCy1nnn+hydV0a0PQqcUnLotI+3caU/9RCFVLTKDxreo9KbrvUrL+nxxY7VqEKSyCNGNwttOlP8ADVH5ZPyZ6Psd7e0VKLXPKPH7+LhNTjo4vKa0PT92dqK5oRlnzJYkvU348vxz8uOu3nO9Wz/DqOSWFkpYs9O3v2b4lNtLVHlsk4ycX0NmKUmDk8mpSISkBIVIgGH4gcwMMHNEpPBF6gH1PSQ7RiJ0ojlFm1jGUzFG8GoskQuMwZgi5Jc2BqXcUKqkMYNSklzZT3W2oxzqs+5z97tqc3ji4V6GeXJI1x4rXYVb+EdOJN+gtU21TXVHFO6fdg5VMmV5/wCNZwz9dhLbdN/E16rBlF0ZPic+J/4jjozGaMl+7Apy07xyeO2/GU0tGn7FdXnGo/1fI5idzh88mvxMujHeYpxOklaQxzSK+8sk08MqnfT/AHMUu9py4XqTeXH+KmF36hvHe5ko5zwxivTkUlOqxW4vOKTT5xf2fIlCoc9u726PyaWEaoK8to1V5km1yfXAv4nqMU5ZQ5E2KW52Sm/LKUX6MHTtqlPXPGvuXPh5M4cF7LSpVxnnzH7am8Z+xC6slLzxWJLmu4e0eFroRlRCe0aGmcEN1dqfhq6i3+XN4fZMsLmSaeccjlLzR57PQ0wqM5t7TWgqkOjUkeU75bHdGp4iXlbO53K2r+Itll5lDyv5De3tnxr0pRa1w8HVK47NdPGJA5BrmnwSlD9snH6MC2UkJsi5m5kYRyxmhNG6dNvkmxiFBzkoxWW+iPR9y90dVUqR16J8kVMdpyy09jjav0Jqnw82hGrtCXTkKX9zJ05ebzJNoVy6OYTa2qXsI9ciFztyK0ycNPbEnzYvO+b1yc15/wCOqcMjq7vbnZlVc7Ub5v7lBO6b6kfGMcuW1pOORZVbvIu6wo6hpSM7Vn1WJqqIRZPiEZvxfQ064rxmJj2RlVQqrYE4slnUQOOQrcwM4jUmAc5tChwzU+mcS9n/ALhJ2zi1rhPuP3dLOU1zFXrCK6wbi/6fYJ1Tl/BPCio81JvlrklRi4vupfZm6MFga0wXbNK1ovx9AdRm2upuMgjMOixh0k0LJ4yN0paFaJVbTq+FFylyS5nDbQ2txZUUej39vGpFxksp9DgNrbK8ObS/T09jTjkRyb/F/wDwo2m1cTpN6SWUvl/selbXu/DpyfZM8u/h7bcN4nj4X/U6/fu+8Oi1nV6HRj65snndzW46k5d5yf3AMhQnnJIpKEkN2NrKbUYpuUnhJAqFBzkoxTbbwkubPYtxdzlRiqtVJ1Gv/VdgRllotuluWqUVUqLM2s69DsqcFHRLQeqxwsIRfM1wY30KdcH4mQKZtSwc23U4e+XBVnHtJ/cH4g1vLHhrt/uSZXRZxZTVduN3B1IkmCTJolQkCYNG+IDFjIkpAYsnECETNxkDyaTAh4MIkLxkSUx6GxnLBrOQakY5BoI1YZK6vFp8UfZro0PVXoJ1YsPkbap3K/a8+5ONXi9EAeEZArUP6priAz9ASl5nH0yvkDdXI5CFeqa69DVnep6PSS0aZlFgr624vNHSa69yiOVqpTbQo8R0ljsuLpRlKeZPplI1UsY6tyikvVG2OGu2WWc8IboWnhynWawknr8jm97tou5qvH6It49Sz27vBTgvwtGSf/Ukn9jn0k+ptJphbukaMMIYt7eVSShCLlKTwklltjVns+deoqVKLnJ9F/Nvoj2rcXcaFnFVKiU68lrJrSPpEEWqzcPcVUEq9ZJ1WuXSC7I9AVPCwhlQMcCkaI1qYhOnqXNSAnVpF41Nxc1GRvjAcRvjOZ0Oc3rj+ZB+jX3KmJc70v8AR8ykUjlznbq4/wDkWBNIFCQRSyRpp0mbwRcjakGhtKJNMGpE1MegnE1KRpM3gJCrIhAcXgm5F6JiRGTJOYGeoEHWrYFKd06j4afmfJyf6V/qJbWm5TVJddZY7di62NQUIrCS0Izup0uT9DeypvXxFntwrApUn4TSno+jSbTLG3vHlvHV/TOgO9vY6SaWc6aCxmUnZ1V3NzhxmsrDw001ow2EWSUK8OFpPK66fcrqlLhws5w0n/QqWpqdCWc++AsxV5g+JaxfNdgsq2VlGk7QpN5Z1I01OnUnBxfwyaWDkLjaVaaxKtUa7cT/AKH0LuPuwpUpVq9NN1NIQms4h6p9xTeL+EVrcNzpZt5t6uDzF/8Ag9F8jp47dduXks2+eeF8/uW2wdnXF3VjRoqUpNrPaK7t9EerUv4JR4lxXM3HquGKyvc9F3X3St9nw4KNNJv9Un5pSfq2Xup2T3J3Qp2FGKwpVml4k3q3Lr8jqjMGDiWGGZNAGpIVqIZmxOrIcKuM4jFIiTjzMWjn96HrD5lJkud6f1Q9mUy5HPl66uP/AJTgwqYKJOBKxIkkiVMzqI2JE0jIk2MmQiSbwaiVO8P919R6LZ+tfwjo5pemcsEriVT+7i/80tF9OZz9h0OqsuRnyZWeKkJunVjzcX9UTleKMHKWmFrkfr8l7HKby/8AL/7q/mGN2eU1DdnB1JOo9HJ6LtHoi08bgXywIbO6ewxddPcn2q/AnXxHCxnX5CtSaqOPp/M1V+L2f9QVp0+RslYxnw4in6t9kEklJcS5519UuRXvnP2X8x22/Q/Ydg9iMpYPStzLCi7WlUdKPG8vLSeueZ5lWPWd2f8AhKP+RfyNeKdublvS/pzDKQlSGIHQ5x8mEUbAN4NEjACGDTJs0wAMxKstR+YnVHE2P//Z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050" dirty="0"/>
          </a:p>
        </p:txBody>
      </p:sp>
      <p:sp>
        <p:nvSpPr>
          <p:cNvPr id="7" name="AutoShape 7" descr="data:image/jpeg;base64,/9j/4AAQSkZJRgABAQAAAQABAAD/2wCEAAkGBxQQEBIPEhAPEA8QEA8QEA8QDw8QEA8PFBEWFhQUFBQYHCggGBolHBQUITEhJSkrLi4uFx8zODMsNygtLisBCgoKDg0OFxAQFSwcHBwsLCwsLCwsLCwsLCwsLCwsLCwsLCwsLCwsLCwsLCwsLCwsLCwrLCs3LCsrLCsrKysrK//AABEIALkBEAMBIgACEQEDEQH/xAAcAAACAgMBAQAAAAAAAAAAAAADBAIFAAEGBwj/xAA8EAACAQMBBgQEBAMGBwAAAAAAAQIDBBEhBQYSMUFREyJhcUKBkaEUIzJSB7HBFTNictHhNENTc4KS8P/EABgBAAMBAQAAAAAAAAAAAAAAAAABAgME/8QAHxEBAQACAwEBAQEBAAAAAAAAAAECEQMhMRJBURMy/9oADAMBAAIRAxEAPwD1+lTGI0zKUQ6RVyrKQJ0zcaYYzAtq+UOAhKmGMaDZ3Esom8BuEi4j2nQcVqMIDgMhVWLYvcDAncyHiMvCniampVAE3qyDqG2nNalOWoWmxJzGqLClDls9foWCK+2WpYxMsnRx+IVuTPO9rr86fueiVeR59tpfnS9/9DO+Lvq12T+ku7dFHsj9Je0DTG9Oe+mGL1kHkxO4mUvbGiVMHGYWkMqagzJzNIDcMWi3pOVQyEhNyGKI9JmQ0loUl7ZqUsvki7fI5nb20lShN9shGuJHa+1adtFttLB5bvHvhKq3Gnou+QG8V3Vupt5xDLwslHLZ7XNonLK/i5H1fBhkxVSCqZmmUYwE6hrxQV9DmA1M2pAe0iLN5IyGVRCoC2FQUYpCFzzY8I3XMeIz8Vdd+YVqTGbleYVqI3jlvqMXqWlqirprUt7SIshDdFajkRWmtRuJjk6MEanI4Dbq/Ol8j0CfI4LeBfnP5E3xVPbIflL2gUWxY+U6CjTKxZWdpTKy9lgtZxKfaKLhVuhLKHaIhbch+iOg0gNwFTBVxFSuBmgAwT8ThQ04pXlyoRbbxhHj2+G8XHKUYptZfJM6/efarf5cU3nn7HD7TgksuOo9NsXLO5m+UH89Ac1OXPQZvb5Q+Cb9oMpbjbn+HHuRbIt9XZJKQFMJEemSbkQ4iWDEg0aUZBIyIIwVhwZSNNgkyWRaG2SYeL0FmMU+QZKx9SFa0MsbByWpMqrCE7XLIOyRZ8JnCX9I+FXGyWeQ5So4D8BJIVyEwQUAiMMIXJpqfI4XeNfnP2O6kcRvIvzfkF8FWewKfkTOgpwKHd+fkXsdBCRX4iI1IlLtOJdVGU+02VijMva8h2LFLVaDQ6meCqZqcgSJpCJglfXOFhD0o6CFe3y8scXMXNVrJzk5dwf9iQ5tZ9y9rvHJFRdVZltCd3sinjHDH6HM3u7UJN+VF9cXEuzYnUvmvhCh6nCIxCJuNMPCBnaiQNQNcAxgzhJ+laCjA3wBUjMB9HoJQN8ITBmBbHyHwhImYNoLVSMBzlhhANeL0wEFrfiGOqK1FLsL1KrRfyzuej8qxuNYpKtywlGs2P5T/ouPECxZV05viRZU+RGU00wu0pcjjN5V+Z8js2cdvOvzF7Mm+KomwamFg6SlPQ5bYr0OkovQrHxlb2LUmU20JFtUKi9i2y4jJO0WgxgDa6LUJUrxXVArHEOpW4SrvtueH8Lfsh2rUTEa/C+eB6V8xUVt/wCnDScZx94SBrfyhL419wW2rClUTTSPPtrbD4G3DVdhXc8VHe3G9lN8pCf9u8b0Z5o+KL5tB6V7OPKTInIrT0+3qcfNoS23cwpx6ZOIp7zVYdUJ3m2ZVXmbz6Ff6QtPqVUyaRDxDPEIGoIYQ8RGvFQaUmbB+MjXjINFsUwD46M8dBobGMAeOiMrleoaGzJpiM74DK/fYNDawmV92jSvG+hGcXIvFnmRqRCUUTqUH2ZKlQl2Ze2fyJTeqLalyKyNF5WhZ0loZ5NcImzkN6F518zrZSSOe23YyrSTguXcj8XVZsiR0dCehV7M2VKD86+ReO4UF+l/JIcuon42DVqqOrT+hWV76L5NP/7sWtPaVOponr2fMpts7LjUzKHknjRoqZQ/nRerepdcCFa7i/iOM29Vr0J8NST4fhktEylq7Tk/if1Y/uDT0GvdvHlmVlxfVO/3OJnfz/fL6gZbanH4mxfY06q5um+cvuVF1tBcs5Kae05T56C7l6iuY0sq9OM9dM/cqLmk4+qNyrsj+IfJkbURmsg5IdqRT5C8o4EH1WraXcmrV9xnjM4zTadAfhfU3+F9Q3iGvFQbo1EFbLubVuiXimnWQdjUb8BGeCiLuF3RB3S7oOx0N4S7EalNAXeR/cvqCqX0f3IB0BcxSF4yQO7uVLkLxqYALe3SHYRyJbNouS4nlR6eo3dyajhaC2cm25RNJFNOvKGuWZR2s5aNJvoT/pN6q7x3W13FdQdzcuK0wSoReFnn1FNqNRXqPKljFNe7QqJvziD3gqQ5sBtCrqyluKmTiy5bt144TTrKG8fFjOmRyW1k1lNP0PP4VscHu38hqNzjqVjzX9K8UXm0blT88Hw1I6jeyNsKvFxb/MjpJHIVrp5KqrtOVvXjXjyylNdGhzk7Tlx9O82/s2NxSlGS1xo+zPIto28qFR05LGHo+57PZ3Ua1ONSLypI5TfXYqqxc0vMtTeVzvNpNv2BziHejcXo0RaGkrNYNKYzOIrUgBpcRCSB5M4wDbZB1Dc5C02AfTL2nPuiL2jPuZC1yMU7BPoaI2Vd9P8AcyP4uf7mWsNmrsgq2cuyAbUn4iT+KX1ZniSfVl9GxS6BVZrsA25zzepvw5dmdF+FXYkrZdhBzyoS7MkrWXY6FUF2JxooB255WMh2w2XrxT5dI9/ct+BCt5fRp6Z1YrVTHZmclFFfdXGdDFNz15iG0pOCJuWmmOJC/r50XIVoqXFFx58cU/ZtAozbeoV1uFZXTDOfe7t0a607aWehR7cTa6v14WN7R2vGhT43q2tF3OMv9451XySXuzXk5MZNM+Pjyt2BdtlNeTx1LKrcZRzW063FU4G+HCy1nnn+hydV0a0PQqcUnLotI+3caU/9RCFVLTKDxreo9KbrvUrL+nxxY7VqEKSyCNGNwttOlP8ADVH5ZPyZ6Psd7e0VKLXPKPH7+LhNTjo4vKa0PT92dqK5oRlnzJYkvU348vxz8uOu3nO9Wz/DqOSWFkpYs9O3v2b4lNtLVHlsk4ycX0NmKUmDk8mpSISkBIVIgGH4gcwMMHNEpPBF6gH1PSQ7RiJ0ojlFm1jGUzFG8GoskQuMwZgi5Jc2BqXcUKqkMYNSklzZT3W2oxzqs+5z97tqc3ji4V6GeXJI1x4rXYVb+EdOJN+gtU21TXVHFO6fdg5VMmV5/wCNZwz9dhLbdN/E16rBlF0ZPic+J/4jjozGaMl+7Apy07xyeO2/GU0tGn7FdXnGo/1fI5idzh88mvxMujHeYpxOklaQxzSK+8sk08MqnfT/AHMUu9py4XqTeXH+KmF36hvHe5ko5zwxivTkUlOqxW4vOKTT5xf2fIlCoc9u726PyaWEaoK8to1V5km1yfXAv4nqMU5ZQ5E2KW52Sm/LKUX6MHTtqlPXPGvuXPh5M4cF7LSpVxnnzH7am8Z+xC6slLzxWJLmu4e0eFroRlRCe0aGmcEN1dqfhq6i3+XN4fZMsLmSaeccjlLzR57PQ0wqM5t7TWgqkOjUkeU75bHdGp4iXlbO53K2r+Itll5lDyv5De3tnxr0pRa1w8HVK47NdPGJA5BrmnwSlD9snH6MC2UkJsi5m5kYRyxmhNG6dNvkmxiFBzkoxWW+iPR9y90dVUqR16J8kVMdpyy09jjav0Jqnw82hGrtCXTkKX9zJ05ebzJNoVy6OYTa2qXsI9ciFztyK0ycNPbEnzYvO+b1yc15/wCOqcMjq7vbnZlVc7Ub5v7lBO6b6kfGMcuW1pOORZVbvIu6wo6hpSM7Vn1WJqqIRZPiEZvxfQ064rxmJj2RlVQqrYE4slnUQOOQrcwM4jUmAc5tChwzU+mcS9n/ALhJ2zi1rhPuP3dLOU1zFXrCK6wbi/6fYJ1Tl/BPCio81JvlrklRi4vupfZm6MFga0wXbNK1ovx9AdRm2upuMgjMOixh0k0LJ4yN0paFaJVbTq+FFylyS5nDbQ2txZUUej39vGpFxksp9DgNrbK8ObS/T09jTjkRyb/F/wDwo2m1cTpN6SWUvl/selbXu/DpyfZM8u/h7bcN4nj4X/U6/fu+8Oi1nV6HRj65snndzW46k5d5yf3AMhQnnJIpKEkN2NrKbUYpuUnhJAqFBzkoxTbbwkubPYtxdzlRiqtVJ1Gv/VdgRllotuluWqUVUqLM2s69DsqcFHRLQeqxwsIRfM1wY30KdcH4mQKZtSwc23U4e+XBVnHtJ/cH4g1vLHhrt/uSZXRZxZTVduN3B1IkmCTJolQkCYNG+IDFjIkpAYsnECETNxkDyaTAh4MIkLxkSUx6GxnLBrOQakY5BoI1YZK6vFp8UfZro0PVXoJ1YsPkbap3K/a8+5ONXi9EAeEZArUP6priAz9ASl5nH0yvkDdXI5CFeqa69DVnep6PSS0aZlFgr624vNHSa69yiOVqpTbQo8R0ljsuLpRlKeZPplI1UsY6tyikvVG2OGu2WWc8IboWnhynWawknr8jm97tou5qvH6It49Sz27vBTgvwtGSf/Ukn9jn0k+ptJphbukaMMIYt7eVSShCLlKTwklltjVns+deoqVKLnJ9F/Nvoj2rcXcaFnFVKiU68lrJrSPpEEWqzcPcVUEq9ZJ1WuXSC7I9AVPCwhlQMcCkaI1qYhOnqXNSAnVpF41Nxc1GRvjAcRvjOZ0Oc3rj+ZB+jX3KmJc70v8AR8ykUjlznbq4/wDkWBNIFCQRSyRpp0mbwRcjakGhtKJNMGpE1MegnE1KRpM3gJCrIhAcXgm5F6JiRGTJOYGeoEHWrYFKd06j4afmfJyf6V/qJbWm5TVJddZY7di62NQUIrCS0Izup0uT9DeypvXxFntwrApUn4TSno+jSbTLG3vHlvHV/TOgO9vY6SaWc6aCxmUnZ1V3NzhxmsrDw001ow2EWSUK8OFpPK66fcrqlLhws5w0n/QqWpqdCWc++AsxV5g+JaxfNdgsq2VlGk7QpN5Z1I01OnUnBxfwyaWDkLjaVaaxKtUa7cT/AKH0LuPuwpUpVq9NN1NIQms4h6p9xTeL+EVrcNzpZt5t6uDzF/8Ag9F8jp47dduXks2+eeF8/uW2wdnXF3VjRoqUpNrPaK7t9EerUv4JR4lxXM3HquGKyvc9F3X3St9nw4KNNJv9Un5pSfq2Xup2T3J3Qp2FGKwpVml4k3q3Lr8jqjMGDiWGGZNAGpIVqIZmxOrIcKuM4jFIiTjzMWjn96HrD5lJkud6f1Q9mUy5HPl66uP/AJTgwqYKJOBKxIkkiVMzqI2JE0jIk2MmQiSbwaiVO8P919R6LZ+tfwjo5pemcsEriVT+7i/80tF9OZz9h0OqsuRnyZWeKkJunVjzcX9UTleKMHKWmFrkfr8l7HKby/8AL/7q/mGN2eU1DdnB1JOo9HJ6LtHoi08bgXywIbO6ewxddPcn2q/AnXxHCxnX5CtSaqOPp/M1V+L2f9QVp0+RslYxnw4in6t9kEklJcS5519UuRXvnP2X8x22/Q/Ydg9iMpYPStzLCi7WlUdKPG8vLSeueZ5lWPWd2f8AhKP+RfyNeKdublvS/pzDKQlSGIHQ5x8mEUbAN4NEjACGDTJs0wAMxKstR+YnVHE2P//Z"/>
          <p:cNvSpPr>
            <a:spLocks noChangeAspect="1" noChangeArrowheads="1"/>
          </p:cNvSpPr>
          <p:nvPr/>
        </p:nvSpPr>
        <p:spPr bwMode="auto">
          <a:xfrm>
            <a:off x="1373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050" dirty="0"/>
          </a:p>
        </p:txBody>
      </p:sp>
      <p:sp>
        <p:nvSpPr>
          <p:cNvPr id="15" name="1 Marcador de número de diapositiva"/>
          <p:cNvSpPr txBox="1">
            <a:spLocks/>
          </p:cNvSpPr>
          <p:nvPr/>
        </p:nvSpPr>
        <p:spPr>
          <a:xfrm>
            <a:off x="6354198" y="4890195"/>
            <a:ext cx="1600200" cy="273844"/>
          </a:xfrm>
          <a:prstGeom prst="rect">
            <a:avLst/>
          </a:prstGeom>
        </p:spPr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265416A-C6B9-45CE-AB21-4B417F5883F2}" type="slidenum"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宋体" charset="-122"/>
                <a:cs typeface="+mn-cs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4</a:t>
            </a:fld>
            <a:endParaRPr lang="en-US" sz="900" kern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宋体" charset="-122"/>
              <a:cs typeface="+mn-cs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>
            <a:off x="1277635" y="87474"/>
            <a:ext cx="615569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cap="all" dirty="0">
                <a:solidFill>
                  <a:srgbClr val="006CB7"/>
                </a:solidFill>
                <a:ea typeface="ヒラギノ角ゴ Pro W3"/>
                <a:cs typeface="Verdana" pitchFamily="34" charset="0"/>
              </a:rPr>
              <a:t>CNFC</a:t>
            </a:r>
          </a:p>
        </p:txBody>
      </p:sp>
      <p:sp>
        <p:nvSpPr>
          <p:cNvPr id="18" name="13 CuadroTexto"/>
          <p:cNvSpPr txBox="1"/>
          <p:nvPr/>
        </p:nvSpPr>
        <p:spPr>
          <a:xfrm>
            <a:off x="1146937" y="681541"/>
            <a:ext cx="4559189" cy="507831"/>
          </a:xfrm>
          <a:prstGeom prst="rect">
            <a:avLst/>
          </a:prstGeom>
          <a:solidFill>
            <a:srgbClr val="0E6DB0">
              <a:alpha val="91000"/>
            </a:srgbClr>
          </a:solidFill>
          <a:ln w="15875">
            <a:noFill/>
            <a:prstDash val="sysDot"/>
          </a:ln>
          <a:effectLst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700" b="1" dirty="0" err="1">
                <a:solidFill>
                  <a:schemeClr val="bg1"/>
                </a:solidFill>
              </a:rPr>
              <a:t>Aspectos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Generales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19" name="16 Rectángulo"/>
          <p:cNvSpPr/>
          <p:nvPr/>
        </p:nvSpPr>
        <p:spPr>
          <a:xfrm>
            <a:off x="1571604" y="1383618"/>
            <a:ext cx="60247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u="sng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Integrantes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: </a:t>
            </a: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Representantes 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Ministerio de Relaciones Exteriores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Ministerio de Hacienda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Ministerio de Economía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Servicio de Aduana (SNA)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Servicio Agrícola y Ganadero (SAG)</a:t>
            </a:r>
          </a:p>
          <a:p>
            <a:pPr algn="just"/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* Invitación posible a funcionarios de la Administración del Estado, así como a representantes del sector privado.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  <a:p>
            <a:pPr algn="just"/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Subsecretaría de Relaciones Económicas Internacionales (SUBREI) como Secretaría Ejecutiva del Comité.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  <a:p>
            <a:pPr algn="just"/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1E9D363-DB9A-4EE3-BE35-9BD8E9BE0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682" y="-3921"/>
            <a:ext cx="1154384" cy="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4"/>
          <p:cNvCxnSpPr/>
          <p:nvPr/>
        </p:nvCxnSpPr>
        <p:spPr>
          <a:xfrm>
            <a:off x="1340430" y="411510"/>
            <a:ext cx="5831922" cy="0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AutoShape 5" descr="data:image/jpeg;base64,/9j/4AAQSkZJRgABAQAAAQABAAD/2wCEAAkGBxQQEBIPEhAPEA8QEA8QEA8QDw8QEA8PFBEWFhQUFBQYHCggGBolHBQUITEhJSkrLi4uFx8zODMsNygtLisBCgoKDg0OFxAQFSwcHBwsLCwsLCwsLCwsLCwsLCwsLCwsLCwsLCwsLCwsLCwsLCwsLCwrLCs3LCsrLCsrKysrK//AABEIALkBEAMBIgACEQEDEQH/xAAcAAACAgMBAQAAAAAAAAAAAAADBAIFAAEGBwj/xAA8EAACAQMBBgQEBAMGBwAAAAAAAQIDBBEhBQYSMUFREyJhcUKBkaEUIzJSB7HBFTNictHhNENTc4KS8P/EABgBAAMBAQAAAAAAAAAAAAAAAAABAgME/8QAHxEBAQACAwEBAQEBAAAAAAAAAAECEQMhMRJBURMy/9oADAMBAAIRAxEAPwD1+lTGI0zKUQ6RVyrKQJ0zcaYYzAtq+UOAhKmGMaDZ3Esom8BuEi4j2nQcVqMIDgMhVWLYvcDAncyHiMvCniampVAE3qyDqG2nNalOWoWmxJzGqLClDls9foWCK+2WpYxMsnRx+IVuTPO9rr86fueiVeR59tpfnS9/9DO+Lvq12T+ku7dFHsj9Je0DTG9Oe+mGL1kHkxO4mUvbGiVMHGYWkMqagzJzNIDcMWi3pOVQyEhNyGKI9JmQ0loUl7ZqUsvki7fI5nb20lShN9shGuJHa+1adtFttLB5bvHvhKq3Gnou+QG8V3Vupt5xDLwslHLZ7XNonLK/i5H1fBhkxVSCqZmmUYwE6hrxQV9DmA1M2pAe0iLN5IyGVRCoC2FQUYpCFzzY8I3XMeIz8Vdd+YVqTGbleYVqI3jlvqMXqWlqirprUt7SIshDdFajkRWmtRuJjk6MEanI4Dbq/Ol8j0CfI4LeBfnP5E3xVPbIflL2gUWxY+U6CjTKxZWdpTKy9lgtZxKfaKLhVuhLKHaIhbch+iOg0gNwFTBVxFSuBmgAwT8ThQ04pXlyoRbbxhHj2+G8XHKUYptZfJM6/efarf5cU3nn7HD7TgksuOo9NsXLO5m+UH89Ac1OXPQZvb5Q+Cb9oMpbjbn+HHuRbIt9XZJKQFMJEemSbkQ4iWDEg0aUZBIyIIwVhwZSNNgkyWRaG2SYeL0FmMU+QZKx9SFa0MsbByWpMqrCE7XLIOyRZ8JnCX9I+FXGyWeQ5So4D8BJIVyEwQUAiMMIXJpqfI4XeNfnP2O6kcRvIvzfkF8FWewKfkTOgpwKHd+fkXsdBCRX4iI1IlLtOJdVGU+02VijMva8h2LFLVaDQ6meCqZqcgSJpCJglfXOFhD0o6CFe3y8scXMXNVrJzk5dwf9iQ5tZ9y9rvHJFRdVZltCd3sinjHDH6HM3u7UJN+VF9cXEuzYnUvmvhCh6nCIxCJuNMPCBnaiQNQNcAxgzhJ+laCjA3wBUjMB9HoJQN8ITBmBbHyHwhImYNoLVSMBzlhhANeL0wEFrfiGOqK1FLsL1KrRfyzuej8qxuNYpKtywlGs2P5T/ouPECxZV05viRZU+RGU00wu0pcjjN5V+Z8js2cdvOvzF7Mm+KomwamFg6SlPQ5bYr0OkovQrHxlb2LUmU20JFtUKi9i2y4jJO0WgxgDa6LUJUrxXVArHEOpW4SrvtueH8Lfsh2rUTEa/C+eB6V8xUVt/wCnDScZx94SBrfyhL419wW2rClUTTSPPtrbD4G3DVdhXc8VHe3G9lN8pCf9u8b0Z5o+KL5tB6V7OPKTInIrT0+3qcfNoS23cwpx6ZOIp7zVYdUJ3m2ZVXmbz6Ff6QtPqVUyaRDxDPEIGoIYQ8RGvFQaUmbB+MjXjINFsUwD46M8dBobGMAeOiMrleoaGzJpiM74DK/fYNDawmV92jSvG+hGcXIvFnmRqRCUUTqUH2ZKlQl2Ze2fyJTeqLalyKyNF5WhZ0loZ5NcImzkN6F518zrZSSOe23YyrSTguXcj8XVZsiR0dCehV7M2VKD86+ReO4UF+l/JIcuon42DVqqOrT+hWV76L5NP/7sWtPaVOponr2fMpts7LjUzKHknjRoqZQ/nRerepdcCFa7i/iOM29Vr0J8NST4fhktEylq7Tk/if1Y/uDT0GvdvHlmVlxfVO/3OJnfz/fL6gZbanH4mxfY06q5um+cvuVF1tBcs5Kae05T56C7l6iuY0sq9OM9dM/cqLmk4+qNyrsj+IfJkbURmsg5IdqRT5C8o4EH1WraXcmrV9xnjM4zTadAfhfU3+F9Q3iGvFQbo1EFbLubVuiXimnWQdjUb8BGeCiLuF3RB3S7oOx0N4S7EalNAXeR/cvqCqX0f3IB0BcxSF4yQO7uVLkLxqYALe3SHYRyJbNouS4nlR6eo3dyajhaC2cm25RNJFNOvKGuWZR2s5aNJvoT/pN6q7x3W13FdQdzcuK0wSoReFnn1FNqNRXqPKljFNe7QqJvziD3gqQ5sBtCrqyluKmTiy5bt144TTrKG8fFjOmRyW1k1lNP0PP4VscHu38hqNzjqVjzX9K8UXm0blT88Hw1I6jeyNsKvFxb/MjpJHIVrp5KqrtOVvXjXjyylNdGhzk7Tlx9O82/s2NxSlGS1xo+zPIto28qFR05LGHo+57PZ3Ua1ONSLypI5TfXYqqxc0vMtTeVzvNpNv2BziHejcXo0RaGkrNYNKYzOIrUgBpcRCSB5M4wDbZB1Dc5C02AfTL2nPuiL2jPuZC1yMU7BPoaI2Vd9P8AcyP4uf7mWsNmrsgq2cuyAbUn4iT+KX1ZniSfVl9GxS6BVZrsA25zzepvw5dmdF+FXYkrZdhBzyoS7MkrWXY6FUF2JxooB255WMh2w2XrxT5dI9/ct+BCt5fRp6Z1YrVTHZmclFFfdXGdDFNz15iG0pOCJuWmmOJC/r50XIVoqXFFx58cU/ZtAozbeoV1uFZXTDOfe7t0a607aWehR7cTa6v14WN7R2vGhT43q2tF3OMv9451XySXuzXk5MZNM+Pjyt2BdtlNeTx1LKrcZRzW063FU4G+HCy1nnn+hydV0a0PQqcUnLotI+3caU/9RCFVLTKDxreo9KbrvUrL+nxxY7VqEKSyCNGNwttOlP8ADVH5ZPyZ6Psd7e0VKLXPKPH7+LhNTjo4vKa0PT92dqK5oRlnzJYkvU348vxz8uOu3nO9Wz/DqOSWFkpYs9O3v2b4lNtLVHlsk4ycX0NmKUmDk8mpSISkBIVIgGH4gcwMMHNEpPBF6gH1PSQ7RiJ0ojlFm1jGUzFG8GoskQuMwZgi5Jc2BqXcUKqkMYNSklzZT3W2oxzqs+5z97tqc3ji4V6GeXJI1x4rXYVb+EdOJN+gtU21TXVHFO6fdg5VMmV5/wCNZwz9dhLbdN/E16rBlF0ZPic+J/4jjozGaMl+7Apy07xyeO2/GU0tGn7FdXnGo/1fI5idzh88mvxMujHeYpxOklaQxzSK+8sk08MqnfT/AHMUu9py4XqTeXH+KmF36hvHe5ko5zwxivTkUlOqxW4vOKTT5xf2fIlCoc9u726PyaWEaoK8to1V5km1yfXAv4nqMU5ZQ5E2KW52Sm/LKUX6MHTtqlPXPGvuXPh5M4cF7LSpVxnnzH7am8Z+xC6slLzxWJLmu4e0eFroRlRCe0aGmcEN1dqfhq6i3+XN4fZMsLmSaeccjlLzR57PQ0wqM5t7TWgqkOjUkeU75bHdGp4iXlbO53K2r+Itll5lDyv5De3tnxr0pRa1w8HVK47NdPGJA5BrmnwSlD9snH6MC2UkJsi5m5kYRyxmhNG6dNvkmxiFBzkoxWW+iPR9y90dVUqR16J8kVMdpyy09jjav0Jqnw82hGrtCXTkKX9zJ05ebzJNoVy6OYTa2qXsI9ciFztyK0ycNPbEnzYvO+b1yc15/wCOqcMjq7vbnZlVc7Ub5v7lBO6b6kfGMcuW1pOORZVbvIu6wo6hpSM7Vn1WJqqIRZPiEZvxfQ064rxmJj2RlVQqrYE4slnUQOOQrcwM4jUmAc5tChwzU+mcS9n/ALhJ2zi1rhPuP3dLOU1zFXrCK6wbi/6fYJ1Tl/BPCio81JvlrklRi4vupfZm6MFga0wXbNK1ovx9AdRm2upuMgjMOixh0k0LJ4yN0paFaJVbTq+FFylyS5nDbQ2txZUUej39vGpFxksp9DgNrbK8ObS/T09jTjkRyb/F/wDwo2m1cTpN6SWUvl/selbXu/DpyfZM8u/h7bcN4nj4X/U6/fu+8Oi1nV6HRj65snndzW46k5d5yf3AMhQnnJIpKEkN2NrKbUYpuUnhJAqFBzkoxTbbwkubPYtxdzlRiqtVJ1Gv/VdgRllotuluWqUVUqLM2s69DsqcFHRLQeqxwsIRfM1wY30KdcH4mQKZtSwc23U4e+XBVnHtJ/cH4g1vLHhrt/uSZXRZxZTVduN3B1IkmCTJolQkCYNG+IDFjIkpAYsnECETNxkDyaTAh4MIkLxkSUx6GxnLBrOQakY5BoI1YZK6vFp8UfZro0PVXoJ1YsPkbap3K/a8+5ONXi9EAeEZArUP6priAz9ASl5nH0yvkDdXI5CFeqa69DVnep6PSS0aZlFgr624vNHSa69yiOVqpTbQo8R0ljsuLpRlKeZPplI1UsY6tyikvVG2OGu2WWc8IboWnhynWawknr8jm97tou5qvH6It49Sz27vBTgvwtGSf/Ukn9jn0k+ptJphbukaMMIYt7eVSShCLlKTwklltjVns+deoqVKLnJ9F/Nvoj2rcXcaFnFVKiU68lrJrSPpEEWqzcPcVUEq9ZJ1WuXSC7I9AVPCwhlQMcCkaI1qYhOnqXNSAnVpF41Nxc1GRvjAcRvjOZ0Oc3rj+ZB+jX3KmJc70v8AR8ykUjlznbq4/wDkWBNIFCQRSyRpp0mbwRcjakGhtKJNMGpE1MegnE1KRpM3gJCrIhAcXgm5F6JiRGTJOYGeoEHWrYFKd06j4afmfJyf6V/qJbWm5TVJddZY7di62NQUIrCS0Izup0uT9DeypvXxFntwrApUn4TSno+jSbTLG3vHlvHV/TOgO9vY6SaWc6aCxmUnZ1V3NzhxmsrDw001ow2EWSUK8OFpPK66fcrqlLhws5w0n/QqWpqdCWc++AsxV5g+JaxfNdgsq2VlGk7QpN5Z1I01OnUnBxfwyaWDkLjaVaaxKtUa7cT/AKH0LuPuwpUpVq9NN1NIQms4h6p9xTeL+EVrcNzpZt5t6uDzF/8Ag9F8jp47dduXks2+eeF8/uW2wdnXF3VjRoqUpNrPaK7t9EerUv4JR4lxXM3HquGKyvc9F3X3St9nw4KNNJv9Un5pSfq2Xup2T3J3Qp2FGKwpVml4k3q3Lr8jqjMGDiWGGZNAGpIVqIZmxOrIcKuM4jFIiTjzMWjn96HrD5lJkud6f1Q9mUy5HPl66uP/AJTgwqYKJOBKxIkkiVMzqI2JE0jIk2MmQiSbwaiVO8P919R6LZ+tfwjo5pemcsEriVT+7i/80tF9OZz9h0OqsuRnyZWeKkJunVjzcX9UTleKMHKWmFrkfr8l7HKby/8AL/7q/mGN2eU1DdnB1JOo9HJ6LtHoi08bgXywIbO6ewxddPcn2q/AnXxHCxnX5CtSaqOPp/M1V+L2f9QVp0+RslYxnw4in6t9kEklJcS5519UuRXvnP2X8x22/Q/Ydg9iMpYPStzLCi7WlUdKPG8vLSeueZ5lWPWd2f8AhKP+RfyNeKdublvS/pzDKQlSGIHQ5x8mEUbAN4NEjACGDTJs0wAMxKstR+YnVHE2P//Z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050" dirty="0"/>
          </a:p>
        </p:txBody>
      </p:sp>
      <p:sp>
        <p:nvSpPr>
          <p:cNvPr id="7" name="AutoShape 7" descr="data:image/jpeg;base64,/9j/4AAQSkZJRgABAQAAAQABAAD/2wCEAAkGBxQQEBIPEhAPEA8QEA8QEA8QDw8QEA8PFBEWFhQUFBQYHCggGBolHBQUITEhJSkrLi4uFx8zODMsNygtLisBCgoKDg0OFxAQFSwcHBwsLCwsLCwsLCwsLCwsLCwsLCwsLCwsLCwsLCwsLCwsLCwsLCwrLCs3LCsrLCsrKysrK//AABEIALkBEAMBIgACEQEDEQH/xAAcAAACAgMBAQAAAAAAAAAAAAADBAIFAAEGBwj/xAA8EAACAQMBBgQEBAMGBwAAAAAAAQIDBBEhBQYSMUFREyJhcUKBkaEUIzJSB7HBFTNictHhNENTc4KS8P/EABgBAAMBAQAAAAAAAAAAAAAAAAABAgME/8QAHxEBAQACAwEBAQEBAAAAAAAAAAECEQMhMRJBURMy/9oADAMBAAIRAxEAPwD1+lTGI0zKUQ6RVyrKQJ0zcaYYzAtq+UOAhKmGMaDZ3Esom8BuEi4j2nQcVqMIDgMhVWLYvcDAncyHiMvCniampVAE3qyDqG2nNalOWoWmxJzGqLClDls9foWCK+2WpYxMsnRx+IVuTPO9rr86fueiVeR59tpfnS9/9DO+Lvq12T+ku7dFHsj9Je0DTG9Oe+mGL1kHkxO4mUvbGiVMHGYWkMqagzJzNIDcMWi3pOVQyEhNyGKI9JmQ0loUl7ZqUsvki7fI5nb20lShN9shGuJHa+1adtFttLB5bvHvhKq3Gnou+QG8V3Vupt5xDLwslHLZ7XNonLK/i5H1fBhkxVSCqZmmUYwE6hrxQV9DmA1M2pAe0iLN5IyGVRCoC2FQUYpCFzzY8I3XMeIz8Vdd+YVqTGbleYVqI3jlvqMXqWlqirprUt7SIshDdFajkRWmtRuJjk6MEanI4Dbq/Ol8j0CfI4LeBfnP5E3xVPbIflL2gUWxY+U6CjTKxZWdpTKy9lgtZxKfaKLhVuhLKHaIhbch+iOg0gNwFTBVxFSuBmgAwT8ThQ04pXlyoRbbxhHj2+G8XHKUYptZfJM6/efarf5cU3nn7HD7TgksuOo9NsXLO5m+UH89Ac1OXPQZvb5Q+Cb9oMpbjbn+HHuRbIt9XZJKQFMJEemSbkQ4iWDEg0aUZBIyIIwVhwZSNNgkyWRaG2SYeL0FmMU+QZKx9SFa0MsbByWpMqrCE7XLIOyRZ8JnCX9I+FXGyWeQ5So4D8BJIVyEwQUAiMMIXJpqfI4XeNfnP2O6kcRvIvzfkF8FWewKfkTOgpwKHd+fkXsdBCRX4iI1IlLtOJdVGU+02VijMva8h2LFLVaDQ6meCqZqcgSJpCJglfXOFhD0o6CFe3y8scXMXNVrJzk5dwf9iQ5tZ9y9rvHJFRdVZltCd3sinjHDH6HM3u7UJN+VF9cXEuzYnUvmvhCh6nCIxCJuNMPCBnaiQNQNcAxgzhJ+laCjA3wBUjMB9HoJQN8ITBmBbHyHwhImYNoLVSMBzlhhANeL0wEFrfiGOqK1FLsL1KrRfyzuej8qxuNYpKtywlGs2P5T/ouPECxZV05viRZU+RGU00wu0pcjjN5V+Z8js2cdvOvzF7Mm+KomwamFg6SlPQ5bYr0OkovQrHxlb2LUmU20JFtUKi9i2y4jJO0WgxgDa6LUJUrxXVArHEOpW4SrvtueH8Lfsh2rUTEa/C+eB6V8xUVt/wCnDScZx94SBrfyhL419wW2rClUTTSPPtrbD4G3DVdhXc8VHe3G9lN8pCf9u8b0Z5o+KL5tB6V7OPKTInIrT0+3qcfNoS23cwpx6ZOIp7zVYdUJ3m2ZVXmbz6Ff6QtPqVUyaRDxDPEIGoIYQ8RGvFQaUmbB+MjXjINFsUwD46M8dBobGMAeOiMrleoaGzJpiM74DK/fYNDawmV92jSvG+hGcXIvFnmRqRCUUTqUH2ZKlQl2Ze2fyJTeqLalyKyNF5WhZ0loZ5NcImzkN6F518zrZSSOe23YyrSTguXcj8XVZsiR0dCehV7M2VKD86+ReO4UF+l/JIcuon42DVqqOrT+hWV76L5NP/7sWtPaVOponr2fMpts7LjUzKHknjRoqZQ/nRerepdcCFa7i/iOM29Vr0J8NST4fhktEylq7Tk/if1Y/uDT0GvdvHlmVlxfVO/3OJnfz/fL6gZbanH4mxfY06q5um+cvuVF1tBcs5Kae05T56C7l6iuY0sq9OM9dM/cqLmk4+qNyrsj+IfJkbURmsg5IdqRT5C8o4EH1WraXcmrV9xnjM4zTadAfhfU3+F9Q3iGvFQbo1EFbLubVuiXimnWQdjUb8BGeCiLuF3RB3S7oOx0N4S7EalNAXeR/cvqCqX0f3IB0BcxSF4yQO7uVLkLxqYALe3SHYRyJbNouS4nlR6eo3dyajhaC2cm25RNJFNOvKGuWZR2s5aNJvoT/pN6q7x3W13FdQdzcuK0wSoReFnn1FNqNRXqPKljFNe7QqJvziD3gqQ5sBtCrqyluKmTiy5bt144TTrKG8fFjOmRyW1k1lNP0PP4VscHu38hqNzjqVjzX9K8UXm0blT88Hw1I6jeyNsKvFxb/MjpJHIVrp5KqrtOVvXjXjyylNdGhzk7Tlx9O82/s2NxSlGS1xo+zPIto28qFR05LGHo+57PZ3Ua1ONSLypI5TfXYqqxc0vMtTeVzvNpNv2BziHejcXo0RaGkrNYNKYzOIrUgBpcRCSB5M4wDbZB1Dc5C02AfTL2nPuiL2jPuZC1yMU7BPoaI2Vd9P8AcyP4uf7mWsNmrsgq2cuyAbUn4iT+KX1ZniSfVl9GxS6BVZrsA25zzepvw5dmdF+FXYkrZdhBzyoS7MkrWXY6FUF2JxooB255WMh2w2XrxT5dI9/ct+BCt5fRp6Z1YrVTHZmclFFfdXGdDFNz15iG0pOCJuWmmOJC/r50XIVoqXFFx58cU/ZtAozbeoV1uFZXTDOfe7t0a607aWehR7cTa6v14WN7R2vGhT43q2tF3OMv9451XySXuzXk5MZNM+Pjyt2BdtlNeTx1LKrcZRzW063FU4G+HCy1nnn+hydV0a0PQqcUnLotI+3caU/9RCFVLTKDxreo9KbrvUrL+nxxY7VqEKSyCNGNwttOlP8ADVH5ZPyZ6Psd7e0VKLXPKPH7+LhNTjo4vKa0PT92dqK5oRlnzJYkvU348vxz8uOu3nO9Wz/DqOSWFkpYs9O3v2b4lNtLVHlsk4ycX0NmKUmDk8mpSISkBIVIgGH4gcwMMHNEpPBF6gH1PSQ7RiJ0ojlFm1jGUzFG8GoskQuMwZgi5Jc2BqXcUKqkMYNSklzZT3W2oxzqs+5z97tqc3ji4V6GeXJI1x4rXYVb+EdOJN+gtU21TXVHFO6fdg5VMmV5/wCNZwz9dhLbdN/E16rBlF0ZPic+J/4jjozGaMl+7Apy07xyeO2/GU0tGn7FdXnGo/1fI5idzh88mvxMujHeYpxOklaQxzSK+8sk08MqnfT/AHMUu9py4XqTeXH+KmF36hvHe5ko5zwxivTkUlOqxW4vOKTT5xf2fIlCoc9u726PyaWEaoK8to1V5km1yfXAv4nqMU5ZQ5E2KW52Sm/LKUX6MHTtqlPXPGvuXPh5M4cF7LSpVxnnzH7am8Z+xC6slLzxWJLmu4e0eFroRlRCe0aGmcEN1dqfhq6i3+XN4fZMsLmSaeccjlLzR57PQ0wqM5t7TWgqkOjUkeU75bHdGp4iXlbO53K2r+Itll5lDyv5De3tnxr0pRa1w8HVK47NdPGJA5BrmnwSlD9snH6MC2UkJsi5m5kYRyxmhNG6dNvkmxiFBzkoxWW+iPR9y90dVUqR16J8kVMdpyy09jjav0Jqnw82hGrtCXTkKX9zJ05ebzJNoVy6OYTa2qXsI9ciFztyK0ycNPbEnzYvO+b1yc15/wCOqcMjq7vbnZlVc7Ub5v7lBO6b6kfGMcuW1pOORZVbvIu6wo6hpSM7Vn1WJqqIRZPiEZvxfQ064rxmJj2RlVQqrYE4slnUQOOQrcwM4jUmAc5tChwzU+mcS9n/ALhJ2zi1rhPuP3dLOU1zFXrCK6wbi/6fYJ1Tl/BPCio81JvlrklRi4vupfZm6MFga0wXbNK1ovx9AdRm2upuMgjMOixh0k0LJ4yN0paFaJVbTq+FFylyS5nDbQ2txZUUej39vGpFxksp9DgNrbK8ObS/T09jTjkRyb/F/wDwo2m1cTpN6SWUvl/selbXu/DpyfZM8u/h7bcN4nj4X/U6/fu+8Oi1nV6HRj65snndzW46k5d5yf3AMhQnnJIpKEkN2NrKbUYpuUnhJAqFBzkoxTbbwkubPYtxdzlRiqtVJ1Gv/VdgRllotuluWqUVUqLM2s69DsqcFHRLQeqxwsIRfM1wY30KdcH4mQKZtSwc23U4e+XBVnHtJ/cH4g1vLHhrt/uSZXRZxZTVduN3B1IkmCTJolQkCYNG+IDFjIkpAYsnECETNxkDyaTAh4MIkLxkSUx6GxnLBrOQakY5BoI1YZK6vFp8UfZro0PVXoJ1YsPkbap3K/a8+5ONXi9EAeEZArUP6priAz9ASl5nH0yvkDdXI5CFeqa69DVnep6PSS0aZlFgr624vNHSa69yiOVqpTbQo8R0ljsuLpRlKeZPplI1UsY6tyikvVG2OGu2WWc8IboWnhynWawknr8jm97tou5qvH6It49Sz27vBTgvwtGSf/Ukn9jn0k+ptJphbukaMMIYt7eVSShCLlKTwklltjVns+deoqVKLnJ9F/Nvoj2rcXcaFnFVKiU68lrJrSPpEEWqzcPcVUEq9ZJ1WuXSC7I9AVPCwhlQMcCkaI1qYhOnqXNSAnVpF41Nxc1GRvjAcRvjOZ0Oc3rj+ZB+jX3KmJc70v8AR8ykUjlznbq4/wDkWBNIFCQRSyRpp0mbwRcjakGhtKJNMGpE1MegnE1KRpM3gJCrIhAcXgm5F6JiRGTJOYGeoEHWrYFKd06j4afmfJyf6V/qJbWm5TVJddZY7di62NQUIrCS0Izup0uT9DeypvXxFntwrApUn4TSno+jSbTLG3vHlvHV/TOgO9vY6SaWc6aCxmUnZ1V3NzhxmsrDw001ow2EWSUK8OFpPK66fcrqlLhws5w0n/QqWpqdCWc++AsxV5g+JaxfNdgsq2VlGk7QpN5Z1I01OnUnBxfwyaWDkLjaVaaxKtUa7cT/AKH0LuPuwpUpVq9NN1NIQms4h6p9xTeL+EVrcNzpZt5t6uDzF/8Ag9F8jp47dduXks2+eeF8/uW2wdnXF3VjRoqUpNrPaK7t9EerUv4JR4lxXM3HquGKyvc9F3X3St9nw4KNNJv9Un5pSfq2Xup2T3J3Qp2FGKwpVml4k3q3Lr8jqjMGDiWGGZNAGpIVqIZmxOrIcKuM4jFIiTjzMWjn96HrD5lJkud6f1Q9mUy5HPl66uP/AJTgwqYKJOBKxIkkiVMzqI2JE0jIk2MmQiSbwaiVO8P919R6LZ+tfwjo5pemcsEriVT+7i/80tF9OZz9h0OqsuRnyZWeKkJunVjzcX9UTleKMHKWmFrkfr8l7HKby/8AL/7q/mGN2eU1DdnB1JOo9HJ6LtHoi08bgXywIbO6ewxddPcn2q/AnXxHCxnX5CtSaqOPp/M1V+L2f9QVp0+RslYxnw4in6t9kEklJcS5519UuRXvnP2X8x22/Q/Ydg9iMpYPStzLCi7WlUdKPG8vLSeueZ5lWPWd2f8AhKP+RfyNeKdublvS/pzDKQlSGIHQ5x8mEUbAN4NEjACGDTJs0wAMxKstR+YnVHE2P//Z"/>
          <p:cNvSpPr>
            <a:spLocks noChangeAspect="1" noChangeArrowheads="1"/>
          </p:cNvSpPr>
          <p:nvPr/>
        </p:nvSpPr>
        <p:spPr bwMode="auto">
          <a:xfrm>
            <a:off x="1373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050" dirty="0"/>
          </a:p>
        </p:txBody>
      </p:sp>
      <p:sp>
        <p:nvSpPr>
          <p:cNvPr id="15" name="1 Marcador de número de diapositiva"/>
          <p:cNvSpPr txBox="1">
            <a:spLocks/>
          </p:cNvSpPr>
          <p:nvPr/>
        </p:nvSpPr>
        <p:spPr>
          <a:xfrm>
            <a:off x="6354198" y="4890195"/>
            <a:ext cx="1600200" cy="273844"/>
          </a:xfrm>
          <a:prstGeom prst="rect">
            <a:avLst/>
          </a:prstGeom>
        </p:spPr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265416A-C6B9-45CE-AB21-4B417F5883F2}" type="slidenum"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宋体" charset="-122"/>
                <a:cs typeface="+mn-cs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5</a:t>
            </a:fld>
            <a:endParaRPr lang="en-US" sz="900" kern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宋体" charset="-122"/>
              <a:cs typeface="+mn-cs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>
            <a:off x="1277635" y="87474"/>
            <a:ext cx="615569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cap="all" dirty="0">
                <a:solidFill>
                  <a:srgbClr val="006CB7"/>
                </a:solidFill>
                <a:ea typeface="ヒラギノ角ゴ Pro W3"/>
                <a:cs typeface="Verdana" pitchFamily="34" charset="0"/>
              </a:rPr>
              <a:t>CNFC</a:t>
            </a:r>
          </a:p>
        </p:txBody>
      </p:sp>
      <p:sp>
        <p:nvSpPr>
          <p:cNvPr id="18" name="13 CuadroTexto"/>
          <p:cNvSpPr txBox="1"/>
          <p:nvPr/>
        </p:nvSpPr>
        <p:spPr>
          <a:xfrm>
            <a:off x="1146937" y="681541"/>
            <a:ext cx="4559189" cy="507831"/>
          </a:xfrm>
          <a:prstGeom prst="rect">
            <a:avLst/>
          </a:prstGeom>
          <a:solidFill>
            <a:srgbClr val="0E6DB0">
              <a:alpha val="91000"/>
            </a:srgbClr>
          </a:solidFill>
          <a:ln w="15875">
            <a:noFill/>
            <a:prstDash val="sysDot"/>
          </a:ln>
          <a:effectLst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700" b="1" dirty="0" err="1">
                <a:solidFill>
                  <a:schemeClr val="bg1"/>
                </a:solidFill>
              </a:rPr>
              <a:t>Aspectos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Generales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19" name="16 Rectángulo"/>
          <p:cNvSpPr/>
          <p:nvPr/>
        </p:nvSpPr>
        <p:spPr>
          <a:xfrm>
            <a:off x="1571604" y="1383618"/>
            <a:ext cx="602473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500" u="sng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Funciones</a:t>
            </a: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 del Comité: </a:t>
            </a:r>
          </a:p>
          <a:p>
            <a:pPr algn="just"/>
            <a:endParaRPr lang="es-ES" sz="15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Revisar y hacer recomendaciones respecto de políticas y proyectos relacionados con la facilitación de comercio, considerando las obligaciones del AFC.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Apoyar la coordinación entre los distintos agentes públicos y privados para la implementación de políticas y proyectos asociados a la facilitación de comercio.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Promover la adopción de medidas para simplificar y armonizar los procedimientos relacionados con el comercio y el transporte.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Identificar los problemas que enfrentan los operadores comerciales en relación con la facilitación de comercio.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Proponer procedimientos y/o metodologías para abordar los problemas identificados.</a:t>
            </a:r>
          </a:p>
          <a:p>
            <a:pPr algn="just"/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1E9D363-DB9A-4EE3-BE35-9BD8E9BE0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682" y="-3921"/>
            <a:ext cx="1154384" cy="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4"/>
          <p:cNvCxnSpPr/>
          <p:nvPr/>
        </p:nvCxnSpPr>
        <p:spPr>
          <a:xfrm>
            <a:off x="1340430" y="411510"/>
            <a:ext cx="5831922" cy="0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AutoShape 5" descr="data:image/jpeg;base64,/9j/4AAQSkZJRgABAQAAAQABAAD/2wCEAAkGBxQQEBIPEhAPEA8QEA8QEA8QDw8QEA8PFBEWFhQUFBQYHCggGBolHBQUITEhJSkrLi4uFx8zODMsNygtLisBCgoKDg0OFxAQFSwcHBwsLCwsLCwsLCwsLCwsLCwsLCwsLCwsLCwsLCwsLCwsLCwsLCwrLCs3LCsrLCsrKysrK//AABEIALkBEAMBIgACEQEDEQH/xAAcAAACAgMBAQAAAAAAAAAAAAADBAIFAAEGBwj/xAA8EAACAQMBBgQEBAMGBwAAAAAAAQIDBBEhBQYSMUFREyJhcUKBkaEUIzJSB7HBFTNictHhNENTc4KS8P/EABgBAAMBAQAAAAAAAAAAAAAAAAABAgME/8QAHxEBAQACAwEBAQEBAAAAAAAAAAECEQMhMRJBURMy/9oADAMBAAIRAxEAPwD1+lTGI0zKUQ6RVyrKQJ0zcaYYzAtq+UOAhKmGMaDZ3Esom8BuEi4j2nQcVqMIDgMhVWLYvcDAncyHiMvCniampVAE3qyDqG2nNalOWoWmxJzGqLClDls9foWCK+2WpYxMsnRx+IVuTPO9rr86fueiVeR59tpfnS9/9DO+Lvq12T+ku7dFHsj9Je0DTG9Oe+mGL1kHkxO4mUvbGiVMHGYWkMqagzJzNIDcMWi3pOVQyEhNyGKI9JmQ0loUl7ZqUsvki7fI5nb20lShN9shGuJHa+1adtFttLB5bvHvhKq3Gnou+QG8V3Vupt5xDLwslHLZ7XNonLK/i5H1fBhkxVSCqZmmUYwE6hrxQV9DmA1M2pAe0iLN5IyGVRCoC2FQUYpCFzzY8I3XMeIz8Vdd+YVqTGbleYVqI3jlvqMXqWlqirprUt7SIshDdFajkRWmtRuJjk6MEanI4Dbq/Ol8j0CfI4LeBfnP5E3xVPbIflL2gUWxY+U6CjTKxZWdpTKy9lgtZxKfaKLhVuhLKHaIhbch+iOg0gNwFTBVxFSuBmgAwT8ThQ04pXlyoRbbxhHj2+G8XHKUYptZfJM6/efarf5cU3nn7HD7TgksuOo9NsXLO5m+UH89Ac1OXPQZvb5Q+Cb9oMpbjbn+HHuRbIt9XZJKQFMJEemSbkQ4iWDEg0aUZBIyIIwVhwZSNNgkyWRaG2SYeL0FmMU+QZKx9SFa0MsbByWpMqrCE7XLIOyRZ8JnCX9I+FXGyWeQ5So4D8BJIVyEwQUAiMMIXJpqfI4XeNfnP2O6kcRvIvzfkF8FWewKfkTOgpwKHd+fkXsdBCRX4iI1IlLtOJdVGU+02VijMva8h2LFLVaDQ6meCqZqcgSJpCJglfXOFhD0o6CFe3y8scXMXNVrJzk5dwf9iQ5tZ9y9rvHJFRdVZltCd3sinjHDH6HM3u7UJN+VF9cXEuzYnUvmvhCh6nCIxCJuNMPCBnaiQNQNcAxgzhJ+laCjA3wBUjMB9HoJQN8ITBmBbHyHwhImYNoLVSMBzlhhANeL0wEFrfiGOqK1FLsL1KrRfyzuej8qxuNYpKtywlGs2P5T/ouPECxZV05viRZU+RGU00wu0pcjjN5V+Z8js2cdvOvzF7Mm+KomwamFg6SlPQ5bYr0OkovQrHxlb2LUmU20JFtUKi9i2y4jJO0WgxgDa6LUJUrxXVArHEOpW4SrvtueH8Lfsh2rUTEa/C+eB6V8xUVt/wCnDScZx94SBrfyhL419wW2rClUTTSPPtrbD4G3DVdhXc8VHe3G9lN8pCf9u8b0Z5o+KL5tB6V7OPKTInIrT0+3qcfNoS23cwpx6ZOIp7zVYdUJ3m2ZVXmbz6Ff6QtPqVUyaRDxDPEIGoIYQ8RGvFQaUmbB+MjXjINFsUwD46M8dBobGMAeOiMrleoaGzJpiM74DK/fYNDawmV92jSvG+hGcXIvFnmRqRCUUTqUH2ZKlQl2Ze2fyJTeqLalyKyNF5WhZ0loZ5NcImzkN6F518zrZSSOe23YyrSTguXcj8XVZsiR0dCehV7M2VKD86+ReO4UF+l/JIcuon42DVqqOrT+hWV76L5NP/7sWtPaVOponr2fMpts7LjUzKHknjRoqZQ/nRerepdcCFa7i/iOM29Vr0J8NST4fhktEylq7Tk/if1Y/uDT0GvdvHlmVlxfVO/3OJnfz/fL6gZbanH4mxfY06q5um+cvuVF1tBcs5Kae05T56C7l6iuY0sq9OM9dM/cqLmk4+qNyrsj+IfJkbURmsg5IdqRT5C8o4EH1WraXcmrV9xnjM4zTadAfhfU3+F9Q3iGvFQbo1EFbLubVuiXimnWQdjUb8BGeCiLuF3RB3S7oOx0N4S7EalNAXeR/cvqCqX0f3IB0BcxSF4yQO7uVLkLxqYALe3SHYRyJbNouS4nlR6eo3dyajhaC2cm25RNJFNOvKGuWZR2s5aNJvoT/pN6q7x3W13FdQdzcuK0wSoReFnn1FNqNRXqPKljFNe7QqJvziD3gqQ5sBtCrqyluKmTiy5bt144TTrKG8fFjOmRyW1k1lNP0PP4VscHu38hqNzjqVjzX9K8UXm0blT88Hw1I6jeyNsKvFxb/MjpJHIVrp5KqrtOVvXjXjyylNdGhzk7Tlx9O82/s2NxSlGS1xo+zPIto28qFR05LGHo+57PZ3Ua1ONSLypI5TfXYqqxc0vMtTeVzvNpNv2BziHejcXo0RaGkrNYNKYzOIrUgBpcRCSB5M4wDbZB1Dc5C02AfTL2nPuiL2jPuZC1yMU7BPoaI2Vd9P8AcyP4uf7mWsNmrsgq2cuyAbUn4iT+KX1ZniSfVl9GxS6BVZrsA25zzepvw5dmdF+FXYkrZdhBzyoS7MkrWXY6FUF2JxooB255WMh2w2XrxT5dI9/ct+BCt5fRp6Z1YrVTHZmclFFfdXGdDFNz15iG0pOCJuWmmOJC/r50XIVoqXFFx58cU/ZtAozbeoV1uFZXTDOfe7t0a607aWehR7cTa6v14WN7R2vGhT43q2tF3OMv9451XySXuzXk5MZNM+Pjyt2BdtlNeTx1LKrcZRzW063FU4G+HCy1nnn+hydV0a0PQqcUnLotI+3caU/9RCFVLTKDxreo9KbrvUrL+nxxY7VqEKSyCNGNwttOlP8ADVH5ZPyZ6Psd7e0VKLXPKPH7+LhNTjo4vKa0PT92dqK5oRlnzJYkvU348vxz8uOu3nO9Wz/DqOSWFkpYs9O3v2b4lNtLVHlsk4ycX0NmKUmDk8mpSISkBIVIgGH4gcwMMHNEpPBF6gH1PSQ7RiJ0ojlFm1jGUzFG8GoskQuMwZgi5Jc2BqXcUKqkMYNSklzZT3W2oxzqs+5z97tqc3ji4V6GeXJI1x4rXYVb+EdOJN+gtU21TXVHFO6fdg5VMmV5/wCNZwz9dhLbdN/E16rBlF0ZPic+J/4jjozGaMl+7Apy07xyeO2/GU0tGn7FdXnGo/1fI5idzh88mvxMujHeYpxOklaQxzSK+8sk08MqnfT/AHMUu9py4XqTeXH+KmF36hvHe5ko5zwxivTkUlOqxW4vOKTT5xf2fIlCoc9u726PyaWEaoK8to1V5km1yfXAv4nqMU5ZQ5E2KW52Sm/LKUX6MHTtqlPXPGvuXPh5M4cF7LSpVxnnzH7am8Z+xC6slLzxWJLmu4e0eFroRlRCe0aGmcEN1dqfhq6i3+XN4fZMsLmSaeccjlLzR57PQ0wqM5t7TWgqkOjUkeU75bHdGp4iXlbO53K2r+Itll5lDyv5De3tnxr0pRa1w8HVK47NdPGJA5BrmnwSlD9snH6MC2UkJsi5m5kYRyxmhNG6dNvkmxiFBzkoxWW+iPR9y90dVUqR16J8kVMdpyy09jjav0Jqnw82hGrtCXTkKX9zJ05ebzJNoVy6OYTa2qXsI9ciFztyK0ycNPbEnzYvO+b1yc15/wCOqcMjq7vbnZlVc7Ub5v7lBO6b6kfGMcuW1pOORZVbvIu6wo6hpSM7Vn1WJqqIRZPiEZvxfQ064rxmJj2RlVQqrYE4slnUQOOQrcwM4jUmAc5tChwzU+mcS9n/ALhJ2zi1rhPuP3dLOU1zFXrCK6wbi/6fYJ1Tl/BPCio81JvlrklRi4vupfZm6MFga0wXbNK1ovx9AdRm2upuMgjMOixh0k0LJ4yN0paFaJVbTq+FFylyS5nDbQ2txZUUej39vGpFxksp9DgNrbK8ObS/T09jTjkRyb/F/wDwo2m1cTpN6SWUvl/selbXu/DpyfZM8u/h7bcN4nj4X/U6/fu+8Oi1nV6HRj65snndzW46k5d5yf3AMhQnnJIpKEkN2NrKbUYpuUnhJAqFBzkoxTbbwkubPYtxdzlRiqtVJ1Gv/VdgRllotuluWqUVUqLM2s69DsqcFHRLQeqxwsIRfM1wY30KdcH4mQKZtSwc23U4e+XBVnHtJ/cH4g1vLHhrt/uSZXRZxZTVduN3B1IkmCTJolQkCYNG+IDFjIkpAYsnECETNxkDyaTAh4MIkLxkSUx6GxnLBrOQakY5BoI1YZK6vFp8UfZro0PVXoJ1YsPkbap3K/a8+5ONXi9EAeEZArUP6priAz9ASl5nH0yvkDdXI5CFeqa69DVnep6PSS0aZlFgr624vNHSa69yiOVqpTbQo8R0ljsuLpRlKeZPplI1UsY6tyikvVG2OGu2WWc8IboWnhynWawknr8jm97tou5qvH6It49Sz27vBTgvwtGSf/Ukn9jn0k+ptJphbukaMMIYt7eVSShCLlKTwklltjVns+deoqVKLnJ9F/Nvoj2rcXcaFnFVKiU68lrJrSPpEEWqzcPcVUEq9ZJ1WuXSC7I9AVPCwhlQMcCkaI1qYhOnqXNSAnVpF41Nxc1GRvjAcRvjOZ0Oc3rj+ZB+jX3KmJc70v8AR8ykUjlznbq4/wDkWBNIFCQRSyRpp0mbwRcjakGhtKJNMGpE1MegnE1KRpM3gJCrIhAcXgm5F6JiRGTJOYGeoEHWrYFKd06j4afmfJyf6V/qJbWm5TVJddZY7di62NQUIrCS0Izup0uT9DeypvXxFntwrApUn4TSno+jSbTLG3vHlvHV/TOgO9vY6SaWc6aCxmUnZ1V3NzhxmsrDw001ow2EWSUK8OFpPK66fcrqlLhws5w0n/QqWpqdCWc++AsxV5g+JaxfNdgsq2VlGk7QpN5Z1I01OnUnBxfwyaWDkLjaVaaxKtUa7cT/AKH0LuPuwpUpVq9NN1NIQms4h6p9xTeL+EVrcNzpZt5t6uDzF/8Ag9F8jp47dduXks2+eeF8/uW2wdnXF3VjRoqUpNrPaK7t9EerUv4JR4lxXM3HquGKyvc9F3X3St9nw4KNNJv9Un5pSfq2Xup2T3J3Qp2FGKwpVml4k3q3Lr8jqjMGDiWGGZNAGpIVqIZmxOrIcKuM4jFIiTjzMWjn96HrD5lJkud6f1Q9mUy5HPl66uP/AJTgwqYKJOBKxIkkiVMzqI2JE0jIk2MmQiSbwaiVO8P919R6LZ+tfwjo5pemcsEriVT+7i/80tF9OZz9h0OqsuRnyZWeKkJunVjzcX9UTleKMHKWmFrkfr8l7HKby/8AL/7q/mGN2eU1DdnB1JOo9HJ6LtHoi08bgXywIbO6ewxddPcn2q/AnXxHCxnX5CtSaqOPp/M1V+L2f9QVp0+RslYxnw4in6t9kEklJcS5519UuRXvnP2X8x22/Q/Ydg9iMpYPStzLCi7WlUdKPG8vLSeueZ5lWPWd2f8AhKP+RfyNeKdublvS/pzDKQlSGIHQ5x8mEUbAN4NEjACGDTJs0wAMxKstR+YnVHE2P//Z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050" dirty="0"/>
          </a:p>
        </p:txBody>
      </p:sp>
      <p:sp>
        <p:nvSpPr>
          <p:cNvPr id="7" name="AutoShape 7" descr="data:image/jpeg;base64,/9j/4AAQSkZJRgABAQAAAQABAAD/2wCEAAkGBxQQEBIPEhAPEA8QEA8QEA8QDw8QEA8PFBEWFhQUFBQYHCggGBolHBQUITEhJSkrLi4uFx8zODMsNygtLisBCgoKDg0OFxAQFSwcHBwsLCwsLCwsLCwsLCwsLCwsLCwsLCwsLCwsLCwsLCwsLCwsLCwrLCs3LCsrLCsrKysrK//AABEIALkBEAMBIgACEQEDEQH/xAAcAAACAgMBAQAAAAAAAAAAAAADBAIFAAEGBwj/xAA8EAACAQMBBgQEBAMGBwAAAAAAAQIDBBEhBQYSMUFREyJhcUKBkaEUIzJSB7HBFTNictHhNENTc4KS8P/EABgBAAMBAQAAAAAAAAAAAAAAAAABAgME/8QAHxEBAQACAwEBAQEBAAAAAAAAAAECEQMhMRJBURMy/9oADAMBAAIRAxEAPwD1+lTGI0zKUQ6RVyrKQJ0zcaYYzAtq+UOAhKmGMaDZ3Esom8BuEi4j2nQcVqMIDgMhVWLYvcDAncyHiMvCniampVAE3qyDqG2nNalOWoWmxJzGqLClDls9foWCK+2WpYxMsnRx+IVuTPO9rr86fueiVeR59tpfnS9/9DO+Lvq12T+ku7dFHsj9Je0DTG9Oe+mGL1kHkxO4mUvbGiVMHGYWkMqagzJzNIDcMWi3pOVQyEhNyGKI9JmQ0loUl7ZqUsvki7fI5nb20lShN9shGuJHa+1adtFttLB5bvHvhKq3Gnou+QG8V3Vupt5xDLwslHLZ7XNonLK/i5H1fBhkxVSCqZmmUYwE6hrxQV9DmA1M2pAe0iLN5IyGVRCoC2FQUYpCFzzY8I3XMeIz8Vdd+YVqTGbleYVqI3jlvqMXqWlqirprUt7SIshDdFajkRWmtRuJjk6MEanI4Dbq/Ol8j0CfI4LeBfnP5E3xVPbIflL2gUWxY+U6CjTKxZWdpTKy9lgtZxKfaKLhVuhLKHaIhbch+iOg0gNwFTBVxFSuBmgAwT8ThQ04pXlyoRbbxhHj2+G8XHKUYptZfJM6/efarf5cU3nn7HD7TgksuOo9NsXLO5m+UH89Ac1OXPQZvb5Q+Cb9oMpbjbn+HHuRbIt9XZJKQFMJEemSbkQ4iWDEg0aUZBIyIIwVhwZSNNgkyWRaG2SYeL0FmMU+QZKx9SFa0MsbByWpMqrCE7XLIOyRZ8JnCX9I+FXGyWeQ5So4D8BJIVyEwQUAiMMIXJpqfI4XeNfnP2O6kcRvIvzfkF8FWewKfkTOgpwKHd+fkXsdBCRX4iI1IlLtOJdVGU+02VijMva8h2LFLVaDQ6meCqZqcgSJpCJglfXOFhD0o6CFe3y8scXMXNVrJzk5dwf9iQ5tZ9y9rvHJFRdVZltCd3sinjHDH6HM3u7UJN+VF9cXEuzYnUvmvhCh6nCIxCJuNMPCBnaiQNQNcAxgzhJ+laCjA3wBUjMB9HoJQN8ITBmBbHyHwhImYNoLVSMBzlhhANeL0wEFrfiGOqK1FLsL1KrRfyzuej8qxuNYpKtywlGs2P5T/ouPECxZV05viRZU+RGU00wu0pcjjN5V+Z8js2cdvOvzF7Mm+KomwamFg6SlPQ5bYr0OkovQrHxlb2LUmU20JFtUKi9i2y4jJO0WgxgDa6LUJUrxXVArHEOpW4SrvtueH8Lfsh2rUTEa/C+eB6V8xUVt/wCnDScZx94SBrfyhL419wW2rClUTTSPPtrbD4G3DVdhXc8VHe3G9lN8pCf9u8b0Z5o+KL5tB6V7OPKTInIrT0+3qcfNoS23cwpx6ZOIp7zVYdUJ3m2ZVXmbz6Ff6QtPqVUyaRDxDPEIGoIYQ8RGvFQaUmbB+MjXjINFsUwD46M8dBobGMAeOiMrleoaGzJpiM74DK/fYNDawmV92jSvG+hGcXIvFnmRqRCUUTqUH2ZKlQl2Ze2fyJTeqLalyKyNF5WhZ0loZ5NcImzkN6F518zrZSSOe23YyrSTguXcj8XVZsiR0dCehV7M2VKD86+ReO4UF+l/JIcuon42DVqqOrT+hWV76L5NP/7sWtPaVOponr2fMpts7LjUzKHknjRoqZQ/nRerepdcCFa7i/iOM29Vr0J8NST4fhktEylq7Tk/if1Y/uDT0GvdvHlmVlxfVO/3OJnfz/fL6gZbanH4mxfY06q5um+cvuVF1tBcs5Kae05T56C7l6iuY0sq9OM9dM/cqLmk4+qNyrsj+IfJkbURmsg5IdqRT5C8o4EH1WraXcmrV9xnjM4zTadAfhfU3+F9Q3iGvFQbo1EFbLubVuiXimnWQdjUb8BGeCiLuF3RB3S7oOx0N4S7EalNAXeR/cvqCqX0f3IB0BcxSF4yQO7uVLkLxqYALe3SHYRyJbNouS4nlR6eo3dyajhaC2cm25RNJFNOvKGuWZR2s5aNJvoT/pN6q7x3W13FdQdzcuK0wSoReFnn1FNqNRXqPKljFNe7QqJvziD3gqQ5sBtCrqyluKmTiy5bt144TTrKG8fFjOmRyW1k1lNP0PP4VscHu38hqNzjqVjzX9K8UXm0blT88Hw1I6jeyNsKvFxb/MjpJHIVrp5KqrtOVvXjXjyylNdGhzk7Tlx9O82/s2NxSlGS1xo+zPIto28qFR05LGHo+57PZ3Ua1ONSLypI5TfXYqqxc0vMtTeVzvNpNv2BziHejcXo0RaGkrNYNKYzOIrUgBpcRCSB5M4wDbZB1Dc5C02AfTL2nPuiL2jPuZC1yMU7BPoaI2Vd9P8AcyP4uf7mWsNmrsgq2cuyAbUn4iT+KX1ZniSfVl9GxS6BVZrsA25zzepvw5dmdF+FXYkrZdhBzyoS7MkrWXY6FUF2JxooB255WMh2w2XrxT5dI9/ct+BCt5fRp6Z1YrVTHZmclFFfdXGdDFNz15iG0pOCJuWmmOJC/r50XIVoqXFFx58cU/ZtAozbeoV1uFZXTDOfe7t0a607aWehR7cTa6v14WN7R2vGhT43q2tF3OMv9451XySXuzXk5MZNM+Pjyt2BdtlNeTx1LKrcZRzW063FU4G+HCy1nnn+hydV0a0PQqcUnLotI+3caU/9RCFVLTKDxreo9KbrvUrL+nxxY7VqEKSyCNGNwttOlP8ADVH5ZPyZ6Psd7e0VKLXPKPH7+LhNTjo4vKa0PT92dqK5oRlnzJYkvU348vxz8uOu3nO9Wz/DqOSWFkpYs9O3v2b4lNtLVHlsk4ycX0NmKUmDk8mpSISkBIVIgGH4gcwMMHNEpPBF6gH1PSQ7RiJ0ojlFm1jGUzFG8GoskQuMwZgi5Jc2BqXcUKqkMYNSklzZT3W2oxzqs+5z97tqc3ji4V6GeXJI1x4rXYVb+EdOJN+gtU21TXVHFO6fdg5VMmV5/wCNZwz9dhLbdN/E16rBlF0ZPic+J/4jjozGaMl+7Apy07xyeO2/GU0tGn7FdXnGo/1fI5idzh88mvxMujHeYpxOklaQxzSK+8sk08MqnfT/AHMUu9py4XqTeXH+KmF36hvHe5ko5zwxivTkUlOqxW4vOKTT5xf2fIlCoc9u726PyaWEaoK8to1V5km1yfXAv4nqMU5ZQ5E2KW52Sm/LKUX6MHTtqlPXPGvuXPh5M4cF7LSpVxnnzH7am8Z+xC6slLzxWJLmu4e0eFroRlRCe0aGmcEN1dqfhq6i3+XN4fZMsLmSaeccjlLzR57PQ0wqM5t7TWgqkOjUkeU75bHdGp4iXlbO53K2r+Itll5lDyv5De3tnxr0pRa1w8HVK47NdPGJA5BrmnwSlD9snH6MC2UkJsi5m5kYRyxmhNG6dNvkmxiFBzkoxWW+iPR9y90dVUqR16J8kVMdpyy09jjav0Jqnw82hGrtCXTkKX9zJ05ebzJNoVy6OYTa2qXsI9ciFztyK0ycNPbEnzYvO+b1yc15/wCOqcMjq7vbnZlVc7Ub5v7lBO6b6kfGMcuW1pOORZVbvIu6wo6hpSM7Vn1WJqqIRZPiEZvxfQ064rxmJj2RlVQqrYE4slnUQOOQrcwM4jUmAc5tChwzU+mcS9n/ALhJ2zi1rhPuP3dLOU1zFXrCK6wbi/6fYJ1Tl/BPCio81JvlrklRi4vupfZm6MFga0wXbNK1ovx9AdRm2upuMgjMOixh0k0LJ4yN0paFaJVbTq+FFylyS5nDbQ2txZUUej39vGpFxksp9DgNrbK8ObS/T09jTjkRyb/F/wDwo2m1cTpN6SWUvl/selbXu/DpyfZM8u/h7bcN4nj4X/U6/fu+8Oi1nV6HRj65snndzW46k5d5yf3AMhQnnJIpKEkN2NrKbUYpuUnhJAqFBzkoxTbbwkubPYtxdzlRiqtVJ1Gv/VdgRllotuluWqUVUqLM2s69DsqcFHRLQeqxwsIRfM1wY30KdcH4mQKZtSwc23U4e+XBVnHtJ/cH4g1vLHhrt/uSZXRZxZTVduN3B1IkmCTJolQkCYNG+IDFjIkpAYsnECETNxkDyaTAh4MIkLxkSUx6GxnLBrOQakY5BoI1YZK6vFp8UfZro0PVXoJ1YsPkbap3K/a8+5ONXi9EAeEZArUP6priAz9ASl5nH0yvkDdXI5CFeqa69DVnep6PSS0aZlFgr624vNHSa69yiOVqpTbQo8R0ljsuLpRlKeZPplI1UsY6tyikvVG2OGu2WWc8IboWnhynWawknr8jm97tou5qvH6It49Sz27vBTgvwtGSf/Ukn9jn0k+ptJphbukaMMIYt7eVSShCLlKTwklltjVns+deoqVKLnJ9F/Nvoj2rcXcaFnFVKiU68lrJrSPpEEWqzcPcVUEq9ZJ1WuXSC7I9AVPCwhlQMcCkaI1qYhOnqXNSAnVpF41Nxc1GRvjAcRvjOZ0Oc3rj+ZB+jX3KmJc70v8AR8ykUjlznbq4/wDkWBNIFCQRSyRpp0mbwRcjakGhtKJNMGpE1MegnE1KRpM3gJCrIhAcXgm5F6JiRGTJOYGeoEHWrYFKd06j4afmfJyf6V/qJbWm5TVJddZY7di62NQUIrCS0Izup0uT9DeypvXxFntwrApUn4TSno+jSbTLG3vHlvHV/TOgO9vY6SaWc6aCxmUnZ1V3NzhxmsrDw001ow2EWSUK8OFpPK66fcrqlLhws5w0n/QqWpqdCWc++AsxV5g+JaxfNdgsq2VlGk7QpN5Z1I01OnUnBxfwyaWDkLjaVaaxKtUa7cT/AKH0LuPuwpUpVq9NN1NIQms4h6p9xTeL+EVrcNzpZt5t6uDzF/8Ag9F8jp47dduXks2+eeF8/uW2wdnXF3VjRoqUpNrPaK7t9EerUv4JR4lxXM3HquGKyvc9F3X3St9nw4KNNJv9Un5pSfq2Xup2T3J3Qp2FGKwpVml4k3q3Lr8jqjMGDiWGGZNAGpIVqIZmxOrIcKuM4jFIiTjzMWjn96HrD5lJkud6f1Q9mUy5HPl66uP/AJTgwqYKJOBKxIkkiVMzqI2JE0jIk2MmQiSbwaiVO8P919R6LZ+tfwjo5pemcsEriVT+7i/80tF9OZz9h0OqsuRnyZWeKkJunVjzcX9UTleKMHKWmFrkfr8l7HKby/8AL/7q/mGN2eU1DdnB1JOo9HJ6LtHoi08bgXywIbO6ewxddPcn2q/AnXxHCxnX5CtSaqOPp/M1V+L2f9QVp0+RslYxnw4in6t9kEklJcS5519UuRXvnP2X8x22/Q/Ydg9iMpYPStzLCi7WlUdKPG8vLSeueZ5lWPWd2f8AhKP+RfyNeKdublvS/pzDKQlSGIHQ5x8mEUbAN4NEjACGDTJs0wAMxKstR+YnVHE2P//Z"/>
          <p:cNvSpPr>
            <a:spLocks noChangeAspect="1" noChangeArrowheads="1"/>
          </p:cNvSpPr>
          <p:nvPr/>
        </p:nvSpPr>
        <p:spPr bwMode="auto">
          <a:xfrm>
            <a:off x="1373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050" dirty="0"/>
          </a:p>
        </p:txBody>
      </p:sp>
      <p:sp>
        <p:nvSpPr>
          <p:cNvPr id="15" name="1 Marcador de número de diapositiva"/>
          <p:cNvSpPr txBox="1">
            <a:spLocks/>
          </p:cNvSpPr>
          <p:nvPr/>
        </p:nvSpPr>
        <p:spPr>
          <a:xfrm>
            <a:off x="6354198" y="4890195"/>
            <a:ext cx="1600200" cy="273844"/>
          </a:xfrm>
          <a:prstGeom prst="rect">
            <a:avLst/>
          </a:prstGeom>
        </p:spPr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265416A-C6B9-45CE-AB21-4B417F5883F2}" type="slidenum"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宋体" charset="-122"/>
                <a:cs typeface="+mn-cs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6</a:t>
            </a:fld>
            <a:endParaRPr lang="en-US" sz="900" kern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宋体" charset="-122"/>
              <a:cs typeface="+mn-cs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>
            <a:off x="1277635" y="87474"/>
            <a:ext cx="615569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cap="all" dirty="0">
                <a:solidFill>
                  <a:srgbClr val="006CB7"/>
                </a:solidFill>
                <a:ea typeface="ヒラギノ角ゴ Pro W3"/>
                <a:cs typeface="Verdana" pitchFamily="34" charset="0"/>
              </a:rPr>
              <a:t>CNFC</a:t>
            </a:r>
          </a:p>
        </p:txBody>
      </p:sp>
      <p:sp>
        <p:nvSpPr>
          <p:cNvPr id="18" name="13 CuadroTexto"/>
          <p:cNvSpPr txBox="1"/>
          <p:nvPr/>
        </p:nvSpPr>
        <p:spPr>
          <a:xfrm>
            <a:off x="1146937" y="681541"/>
            <a:ext cx="4559189" cy="507831"/>
          </a:xfrm>
          <a:prstGeom prst="rect">
            <a:avLst/>
          </a:prstGeom>
          <a:solidFill>
            <a:srgbClr val="0E6DB0">
              <a:alpha val="91000"/>
            </a:srgbClr>
          </a:solidFill>
          <a:ln w="15875">
            <a:noFill/>
            <a:prstDash val="sysDot"/>
          </a:ln>
          <a:effectLst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700" b="1" dirty="0" err="1">
                <a:solidFill>
                  <a:schemeClr val="bg1"/>
                </a:solidFill>
              </a:rPr>
              <a:t>Aspectos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Generales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19" name="16 Rectángulo"/>
          <p:cNvSpPr/>
          <p:nvPr/>
        </p:nvSpPr>
        <p:spPr>
          <a:xfrm>
            <a:off x="1571604" y="1383618"/>
            <a:ext cx="602473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500" u="sng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Grupos de Trabajo</a:t>
            </a: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 del Comité: </a:t>
            </a:r>
          </a:p>
          <a:p>
            <a:pPr algn="just"/>
            <a:endParaRPr lang="es-ES" sz="15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Transparencia, publicación y disponibilidad de la información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5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Cooperación entre los organismos que intervienen en frontera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5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Formalidades en relación con la importación, exportación y el tránsito</a:t>
            </a:r>
          </a:p>
          <a:p>
            <a:pPr algn="just"/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1E9D363-DB9A-4EE3-BE35-9BD8E9BE0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682" y="-3921"/>
            <a:ext cx="1154384" cy="692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09C1678-2E8A-4C9A-9954-56BE6AF22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5701">
            <a:off x="6331083" y="3346370"/>
            <a:ext cx="1413639" cy="118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4"/>
          <p:cNvCxnSpPr/>
          <p:nvPr/>
        </p:nvCxnSpPr>
        <p:spPr>
          <a:xfrm>
            <a:off x="1340430" y="411510"/>
            <a:ext cx="5831922" cy="0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AutoShape 5" descr="data:image/jpeg;base64,/9j/4AAQSkZJRgABAQAAAQABAAD/2wCEAAkGBxQQEBIPEhAPEA8QEA8QEA8QDw8QEA8PFBEWFhQUFBQYHCggGBolHBQUITEhJSkrLi4uFx8zODMsNygtLisBCgoKDg0OFxAQFSwcHBwsLCwsLCwsLCwsLCwsLCwsLCwsLCwsLCwsLCwsLCwsLCwsLCwrLCs3LCsrLCsrKysrK//AABEIALkBEAMBIgACEQEDEQH/xAAcAAACAgMBAQAAAAAAAAAAAAADBAIFAAEGBwj/xAA8EAACAQMBBgQEBAMGBwAAAAAAAQIDBBEhBQYSMUFREyJhcUKBkaEUIzJSB7HBFTNictHhNENTc4KS8P/EABgBAAMBAQAAAAAAAAAAAAAAAAABAgME/8QAHxEBAQACAwEBAQEBAAAAAAAAAAECEQMhMRJBURMy/9oADAMBAAIRAxEAPwD1+lTGI0zKUQ6RVyrKQJ0zcaYYzAtq+UOAhKmGMaDZ3Esom8BuEi4j2nQcVqMIDgMhVWLYvcDAncyHiMvCniampVAE3qyDqG2nNalOWoWmxJzGqLClDls9foWCK+2WpYxMsnRx+IVuTPO9rr86fueiVeR59tpfnS9/9DO+Lvq12T+ku7dFHsj9Je0DTG9Oe+mGL1kHkxO4mUvbGiVMHGYWkMqagzJzNIDcMWi3pOVQyEhNyGKI9JmQ0loUl7ZqUsvki7fI5nb20lShN9shGuJHa+1adtFttLB5bvHvhKq3Gnou+QG8V3Vupt5xDLwslHLZ7XNonLK/i5H1fBhkxVSCqZmmUYwE6hrxQV9DmA1M2pAe0iLN5IyGVRCoC2FQUYpCFzzY8I3XMeIz8Vdd+YVqTGbleYVqI3jlvqMXqWlqirprUt7SIshDdFajkRWmtRuJjk6MEanI4Dbq/Ol8j0CfI4LeBfnP5E3xVPbIflL2gUWxY+U6CjTKxZWdpTKy9lgtZxKfaKLhVuhLKHaIhbch+iOg0gNwFTBVxFSuBmgAwT8ThQ04pXlyoRbbxhHj2+G8XHKUYptZfJM6/efarf5cU3nn7HD7TgksuOo9NsXLO5m+UH89Ac1OXPQZvb5Q+Cb9oMpbjbn+HHuRbIt9XZJKQFMJEemSbkQ4iWDEg0aUZBIyIIwVhwZSNNgkyWRaG2SYeL0FmMU+QZKx9SFa0MsbByWpMqrCE7XLIOyRZ8JnCX9I+FXGyWeQ5So4D8BJIVyEwQUAiMMIXJpqfI4XeNfnP2O6kcRvIvzfkF8FWewKfkTOgpwKHd+fkXsdBCRX4iI1IlLtOJdVGU+02VijMva8h2LFLVaDQ6meCqZqcgSJpCJglfXOFhD0o6CFe3y8scXMXNVrJzk5dwf9iQ5tZ9y9rvHJFRdVZltCd3sinjHDH6HM3u7UJN+VF9cXEuzYnUvmvhCh6nCIxCJuNMPCBnaiQNQNcAxgzhJ+laCjA3wBUjMB9HoJQN8ITBmBbHyHwhImYNoLVSMBzlhhANeL0wEFrfiGOqK1FLsL1KrRfyzuej8qxuNYpKtywlGs2P5T/ouPECxZV05viRZU+RGU00wu0pcjjN5V+Z8js2cdvOvzF7Mm+KomwamFg6SlPQ5bYr0OkovQrHxlb2LUmU20JFtUKi9i2y4jJO0WgxgDa6LUJUrxXVArHEOpW4SrvtueH8Lfsh2rUTEa/C+eB6V8xUVt/wCnDScZx94SBrfyhL419wW2rClUTTSPPtrbD4G3DVdhXc8VHe3G9lN8pCf9u8b0Z5o+KL5tB6V7OPKTInIrT0+3qcfNoS23cwpx6ZOIp7zVYdUJ3m2ZVXmbz6Ff6QtPqVUyaRDxDPEIGoIYQ8RGvFQaUmbB+MjXjINFsUwD46M8dBobGMAeOiMrleoaGzJpiM74DK/fYNDawmV92jSvG+hGcXIvFnmRqRCUUTqUH2ZKlQl2Ze2fyJTeqLalyKyNF5WhZ0loZ5NcImzkN6F518zrZSSOe23YyrSTguXcj8XVZsiR0dCehV7M2VKD86+ReO4UF+l/JIcuon42DVqqOrT+hWV76L5NP/7sWtPaVOponr2fMpts7LjUzKHknjRoqZQ/nRerepdcCFa7i/iOM29Vr0J8NST4fhktEylq7Tk/if1Y/uDT0GvdvHlmVlxfVO/3OJnfz/fL6gZbanH4mxfY06q5um+cvuVF1tBcs5Kae05T56C7l6iuY0sq9OM9dM/cqLmk4+qNyrsj+IfJkbURmsg5IdqRT5C8o4EH1WraXcmrV9xnjM4zTadAfhfU3+F9Q3iGvFQbo1EFbLubVuiXimnWQdjUb8BGeCiLuF3RB3S7oOx0N4S7EalNAXeR/cvqCqX0f3IB0BcxSF4yQO7uVLkLxqYALe3SHYRyJbNouS4nlR6eo3dyajhaC2cm25RNJFNOvKGuWZR2s5aNJvoT/pN6q7x3W13FdQdzcuK0wSoReFnn1FNqNRXqPKljFNe7QqJvziD3gqQ5sBtCrqyluKmTiy5bt144TTrKG8fFjOmRyW1k1lNP0PP4VscHu38hqNzjqVjzX9K8UXm0blT88Hw1I6jeyNsKvFxb/MjpJHIVrp5KqrtOVvXjXjyylNdGhzk7Tlx9O82/s2NxSlGS1xo+zPIto28qFR05LGHo+57PZ3Ua1ONSLypI5TfXYqqxc0vMtTeVzvNpNv2BziHejcXo0RaGkrNYNKYzOIrUgBpcRCSB5M4wDbZB1Dc5C02AfTL2nPuiL2jPuZC1yMU7BPoaI2Vd9P8AcyP4uf7mWsNmrsgq2cuyAbUn4iT+KX1ZniSfVl9GxS6BVZrsA25zzepvw5dmdF+FXYkrZdhBzyoS7MkrWXY6FUF2JxooB255WMh2w2XrxT5dI9/ct+BCt5fRp6Z1YrVTHZmclFFfdXGdDFNz15iG0pOCJuWmmOJC/r50XIVoqXFFx58cU/ZtAozbeoV1uFZXTDOfe7t0a607aWehR7cTa6v14WN7R2vGhT43q2tF3OMv9451XySXuzXk5MZNM+Pjyt2BdtlNeTx1LKrcZRzW063FU4G+HCy1nnn+hydV0a0PQqcUnLotI+3caU/9RCFVLTKDxreo9KbrvUrL+nxxY7VqEKSyCNGNwttOlP8ADVH5ZPyZ6Psd7e0VKLXPKPH7+LhNTjo4vKa0PT92dqK5oRlnzJYkvU348vxz8uOu3nO9Wz/DqOSWFkpYs9O3v2b4lNtLVHlsk4ycX0NmKUmDk8mpSISkBIVIgGH4gcwMMHNEpPBF6gH1PSQ7RiJ0ojlFm1jGUzFG8GoskQuMwZgi5Jc2BqXcUKqkMYNSklzZT3W2oxzqs+5z97tqc3ji4V6GeXJI1x4rXYVb+EdOJN+gtU21TXVHFO6fdg5VMmV5/wCNZwz9dhLbdN/E16rBlF0ZPic+J/4jjozGaMl+7Apy07xyeO2/GU0tGn7FdXnGo/1fI5idzh88mvxMujHeYpxOklaQxzSK+8sk08MqnfT/AHMUu9py4XqTeXH+KmF36hvHe5ko5zwxivTkUlOqxW4vOKTT5xf2fIlCoc9u726PyaWEaoK8to1V5km1yfXAv4nqMU5ZQ5E2KW52Sm/LKUX6MHTtqlPXPGvuXPh5M4cF7LSpVxnnzH7am8Z+xC6slLzxWJLmu4e0eFroRlRCe0aGmcEN1dqfhq6i3+XN4fZMsLmSaeccjlLzR57PQ0wqM5t7TWgqkOjUkeU75bHdGp4iXlbO53K2r+Itll5lDyv5De3tnxr0pRa1w8HVK47NdPGJA5BrmnwSlD9snH6MC2UkJsi5m5kYRyxmhNG6dNvkmxiFBzkoxWW+iPR9y90dVUqR16J8kVMdpyy09jjav0Jqnw82hGrtCXTkKX9zJ05ebzJNoVy6OYTa2qXsI9ciFztyK0ycNPbEnzYvO+b1yc15/wCOqcMjq7vbnZlVc7Ub5v7lBO6b6kfGMcuW1pOORZVbvIu6wo6hpSM7Vn1WJqqIRZPiEZvxfQ064rxmJj2RlVQqrYE4slnUQOOQrcwM4jUmAc5tChwzU+mcS9n/ALhJ2zi1rhPuP3dLOU1zFXrCK6wbi/6fYJ1Tl/BPCio81JvlrklRi4vupfZm6MFga0wXbNK1ovx9AdRm2upuMgjMOixh0k0LJ4yN0paFaJVbTq+FFylyS5nDbQ2txZUUej39vGpFxksp9DgNrbK8ObS/T09jTjkRyb/F/wDwo2m1cTpN6SWUvl/selbXu/DpyfZM8u/h7bcN4nj4X/U6/fu+8Oi1nV6HRj65snndzW46k5d5yf3AMhQnnJIpKEkN2NrKbUYpuUnhJAqFBzkoxTbbwkubPYtxdzlRiqtVJ1Gv/VdgRllotuluWqUVUqLM2s69DsqcFHRLQeqxwsIRfM1wY30KdcH4mQKZtSwc23U4e+XBVnHtJ/cH4g1vLHhrt/uSZXRZxZTVduN3B1IkmCTJolQkCYNG+IDFjIkpAYsnECETNxkDyaTAh4MIkLxkSUx6GxnLBrOQakY5BoI1YZK6vFp8UfZro0PVXoJ1YsPkbap3K/a8+5ONXi9EAeEZArUP6priAz9ASl5nH0yvkDdXI5CFeqa69DVnep6PSS0aZlFgr624vNHSa69yiOVqpTbQo8R0ljsuLpRlKeZPplI1UsY6tyikvVG2OGu2WWc8IboWnhynWawknr8jm97tou5qvH6It49Sz27vBTgvwtGSf/Ukn9jn0k+ptJphbukaMMIYt7eVSShCLlKTwklltjVns+deoqVKLnJ9F/Nvoj2rcXcaFnFVKiU68lrJrSPpEEWqzcPcVUEq9ZJ1WuXSC7I9AVPCwhlQMcCkaI1qYhOnqXNSAnVpF41Nxc1GRvjAcRvjOZ0Oc3rj+ZB+jX3KmJc70v8AR8ykUjlznbq4/wDkWBNIFCQRSyRpp0mbwRcjakGhtKJNMGpE1MegnE1KRpM3gJCrIhAcXgm5F6JiRGTJOYGeoEHWrYFKd06j4afmfJyf6V/qJbWm5TVJddZY7di62NQUIrCS0Izup0uT9DeypvXxFntwrApUn4TSno+jSbTLG3vHlvHV/TOgO9vY6SaWc6aCxmUnZ1V3NzhxmsrDw001ow2EWSUK8OFpPK66fcrqlLhws5w0n/QqWpqdCWc++AsxV5g+JaxfNdgsq2VlGk7QpN5Z1I01OnUnBxfwyaWDkLjaVaaxKtUa7cT/AKH0LuPuwpUpVq9NN1NIQms4h6p9xTeL+EVrcNzpZt5t6uDzF/8Ag9F8jp47dduXks2+eeF8/uW2wdnXF3VjRoqUpNrPaK7t9EerUv4JR4lxXM3HquGKyvc9F3X3St9nw4KNNJv9Un5pSfq2Xup2T3J3Qp2FGKwpVml4k3q3Lr8jqjMGDiWGGZNAGpIVqIZmxOrIcKuM4jFIiTjzMWjn96HrD5lJkud6f1Q9mUy5HPl66uP/AJTgwqYKJOBKxIkkiVMzqI2JE0jIk2MmQiSbwaiVO8P919R6LZ+tfwjo5pemcsEriVT+7i/80tF9OZz9h0OqsuRnyZWeKkJunVjzcX9UTleKMHKWmFrkfr8l7HKby/8AL/7q/mGN2eU1DdnB1JOo9HJ6LtHoi08bgXywIbO6ewxddPcn2q/AnXxHCxnX5CtSaqOPp/M1V+L2f9QVp0+RslYxnw4in6t9kEklJcS5519UuRXvnP2X8x22/Q/Ydg9iMpYPStzLCi7WlUdKPG8vLSeueZ5lWPWd2f8AhKP+RfyNeKdublvS/pzDKQlSGIHQ5x8mEUbAN4NEjACGDTJs0wAMxKstR+YnVHE2P//Z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050" dirty="0"/>
          </a:p>
        </p:txBody>
      </p:sp>
      <p:sp>
        <p:nvSpPr>
          <p:cNvPr id="7" name="AutoShape 7" descr="data:image/jpeg;base64,/9j/4AAQSkZJRgABAQAAAQABAAD/2wCEAAkGBxQQEBIPEhAPEA8QEA8QEA8QDw8QEA8PFBEWFhQUFBQYHCggGBolHBQUITEhJSkrLi4uFx8zODMsNygtLisBCgoKDg0OFxAQFSwcHBwsLCwsLCwsLCwsLCwsLCwsLCwsLCwsLCwsLCwsLCwsLCwsLCwrLCs3LCsrLCsrKysrK//AABEIALkBEAMBIgACEQEDEQH/xAAcAAACAgMBAQAAAAAAAAAAAAADBAIFAAEGBwj/xAA8EAACAQMBBgQEBAMGBwAAAAAAAQIDBBEhBQYSMUFREyJhcUKBkaEUIzJSB7HBFTNictHhNENTc4KS8P/EABgBAAMBAQAAAAAAAAAAAAAAAAABAgME/8QAHxEBAQACAwEBAQEBAAAAAAAAAAECEQMhMRJBURMy/9oADAMBAAIRAxEAPwD1+lTGI0zKUQ6RVyrKQJ0zcaYYzAtq+UOAhKmGMaDZ3Esom8BuEi4j2nQcVqMIDgMhVWLYvcDAncyHiMvCniampVAE3qyDqG2nNalOWoWmxJzGqLClDls9foWCK+2WpYxMsnRx+IVuTPO9rr86fueiVeR59tpfnS9/9DO+Lvq12T+ku7dFHsj9Je0DTG9Oe+mGL1kHkxO4mUvbGiVMHGYWkMqagzJzNIDcMWi3pOVQyEhNyGKI9JmQ0loUl7ZqUsvki7fI5nb20lShN9shGuJHa+1adtFttLB5bvHvhKq3Gnou+QG8V3Vupt5xDLwslHLZ7XNonLK/i5H1fBhkxVSCqZmmUYwE6hrxQV9DmA1M2pAe0iLN5IyGVRCoC2FQUYpCFzzY8I3XMeIz8Vdd+YVqTGbleYVqI3jlvqMXqWlqirprUt7SIshDdFajkRWmtRuJjk6MEanI4Dbq/Ol8j0CfI4LeBfnP5E3xVPbIflL2gUWxY+U6CjTKxZWdpTKy9lgtZxKfaKLhVuhLKHaIhbch+iOg0gNwFTBVxFSuBmgAwT8ThQ04pXlyoRbbxhHj2+G8XHKUYptZfJM6/efarf5cU3nn7HD7TgksuOo9NsXLO5m+UH89Ac1OXPQZvb5Q+Cb9oMpbjbn+HHuRbIt9XZJKQFMJEemSbkQ4iWDEg0aUZBIyIIwVhwZSNNgkyWRaG2SYeL0FmMU+QZKx9SFa0MsbByWpMqrCE7XLIOyRZ8JnCX9I+FXGyWeQ5So4D8BJIVyEwQUAiMMIXJpqfI4XeNfnP2O6kcRvIvzfkF8FWewKfkTOgpwKHd+fkXsdBCRX4iI1IlLtOJdVGU+02VijMva8h2LFLVaDQ6meCqZqcgSJpCJglfXOFhD0o6CFe3y8scXMXNVrJzk5dwf9iQ5tZ9y9rvHJFRdVZltCd3sinjHDH6HM3u7UJN+VF9cXEuzYnUvmvhCh6nCIxCJuNMPCBnaiQNQNcAxgzhJ+laCjA3wBUjMB9HoJQN8ITBmBbHyHwhImYNoLVSMBzlhhANeL0wEFrfiGOqK1FLsL1KrRfyzuej8qxuNYpKtywlGs2P5T/ouPECxZV05viRZU+RGU00wu0pcjjN5V+Z8js2cdvOvzF7Mm+KomwamFg6SlPQ5bYr0OkovQrHxlb2LUmU20JFtUKi9i2y4jJO0WgxgDa6LUJUrxXVArHEOpW4SrvtueH8Lfsh2rUTEa/C+eB6V8xUVt/wCnDScZx94SBrfyhL419wW2rClUTTSPPtrbD4G3DVdhXc8VHe3G9lN8pCf9u8b0Z5o+KL5tB6V7OPKTInIrT0+3qcfNoS23cwpx6ZOIp7zVYdUJ3m2ZVXmbz6Ff6QtPqVUyaRDxDPEIGoIYQ8RGvFQaUmbB+MjXjINFsUwD46M8dBobGMAeOiMrleoaGzJpiM74DK/fYNDawmV92jSvG+hGcXIvFnmRqRCUUTqUH2ZKlQl2Ze2fyJTeqLalyKyNF5WhZ0loZ5NcImzkN6F518zrZSSOe23YyrSTguXcj8XVZsiR0dCehV7M2VKD86+ReO4UF+l/JIcuon42DVqqOrT+hWV76L5NP/7sWtPaVOponr2fMpts7LjUzKHknjRoqZQ/nRerepdcCFa7i/iOM29Vr0J8NST4fhktEylq7Tk/if1Y/uDT0GvdvHlmVlxfVO/3OJnfz/fL6gZbanH4mxfY06q5um+cvuVF1tBcs5Kae05T56C7l6iuY0sq9OM9dM/cqLmk4+qNyrsj+IfJkbURmsg5IdqRT5C8o4EH1WraXcmrV9xnjM4zTadAfhfU3+F9Q3iGvFQbo1EFbLubVuiXimnWQdjUb8BGeCiLuF3RB3S7oOx0N4S7EalNAXeR/cvqCqX0f3IB0BcxSF4yQO7uVLkLxqYALe3SHYRyJbNouS4nlR6eo3dyajhaC2cm25RNJFNOvKGuWZR2s5aNJvoT/pN6q7x3W13FdQdzcuK0wSoReFnn1FNqNRXqPKljFNe7QqJvziD3gqQ5sBtCrqyluKmTiy5bt144TTrKG8fFjOmRyW1k1lNP0PP4VscHu38hqNzjqVjzX9K8UXm0blT88Hw1I6jeyNsKvFxb/MjpJHIVrp5KqrtOVvXjXjyylNdGhzk7Tlx9O82/s2NxSlGS1xo+zPIto28qFR05LGHo+57PZ3Ua1ONSLypI5TfXYqqxc0vMtTeVzvNpNv2BziHejcXo0RaGkrNYNKYzOIrUgBpcRCSB5M4wDbZB1Dc5C02AfTL2nPuiL2jPuZC1yMU7BPoaI2Vd9P8AcyP4uf7mWsNmrsgq2cuyAbUn4iT+KX1ZniSfVl9GxS6BVZrsA25zzepvw5dmdF+FXYkrZdhBzyoS7MkrWXY6FUF2JxooB255WMh2w2XrxT5dI9/ct+BCt5fRp6Z1YrVTHZmclFFfdXGdDFNz15iG0pOCJuWmmOJC/r50XIVoqXFFx58cU/ZtAozbeoV1uFZXTDOfe7t0a607aWehR7cTa6v14WN7R2vGhT43q2tF3OMv9451XySXuzXk5MZNM+Pjyt2BdtlNeTx1LKrcZRzW063FU4G+HCy1nnn+hydV0a0PQqcUnLotI+3caU/9RCFVLTKDxreo9KbrvUrL+nxxY7VqEKSyCNGNwttOlP8ADVH5ZPyZ6Psd7e0VKLXPKPH7+LhNTjo4vKa0PT92dqK5oRlnzJYkvU348vxz8uOu3nO9Wz/DqOSWFkpYs9O3v2b4lNtLVHlsk4ycX0NmKUmDk8mpSISkBIVIgGH4gcwMMHNEpPBF6gH1PSQ7RiJ0ojlFm1jGUzFG8GoskQuMwZgi5Jc2BqXcUKqkMYNSklzZT3W2oxzqs+5z97tqc3ji4V6GeXJI1x4rXYVb+EdOJN+gtU21TXVHFO6fdg5VMmV5/wCNZwz9dhLbdN/E16rBlF0ZPic+J/4jjozGaMl+7Apy07xyeO2/GU0tGn7FdXnGo/1fI5idzh88mvxMujHeYpxOklaQxzSK+8sk08MqnfT/AHMUu9py4XqTeXH+KmF36hvHe5ko5zwxivTkUlOqxW4vOKTT5xf2fIlCoc9u726PyaWEaoK8to1V5km1yfXAv4nqMU5ZQ5E2KW52Sm/LKUX6MHTtqlPXPGvuXPh5M4cF7LSpVxnnzH7am8Z+xC6slLzxWJLmu4e0eFroRlRCe0aGmcEN1dqfhq6i3+XN4fZMsLmSaeccjlLzR57PQ0wqM5t7TWgqkOjUkeU75bHdGp4iXlbO53K2r+Itll5lDyv5De3tnxr0pRa1w8HVK47NdPGJA5BrmnwSlD9snH6MC2UkJsi5m5kYRyxmhNG6dNvkmxiFBzkoxWW+iPR9y90dVUqR16J8kVMdpyy09jjav0Jqnw82hGrtCXTkKX9zJ05ebzJNoVy6OYTa2qXsI9ciFztyK0ycNPbEnzYvO+b1yc15/wCOqcMjq7vbnZlVc7Ub5v7lBO6b6kfGMcuW1pOORZVbvIu6wo6hpSM7Vn1WJqqIRZPiEZvxfQ064rxmJj2RlVQqrYE4slnUQOOQrcwM4jUmAc5tChwzU+mcS9n/ALhJ2zi1rhPuP3dLOU1zFXrCK6wbi/6fYJ1Tl/BPCio81JvlrklRi4vupfZm6MFga0wXbNK1ovx9AdRm2upuMgjMOixh0k0LJ4yN0paFaJVbTq+FFylyS5nDbQ2txZUUej39vGpFxksp9DgNrbK8ObS/T09jTjkRyb/F/wDwo2m1cTpN6SWUvl/selbXu/DpyfZM8u/h7bcN4nj4X/U6/fu+8Oi1nV6HRj65snndzW46k5d5yf3AMhQnnJIpKEkN2NrKbUYpuUnhJAqFBzkoxTbbwkubPYtxdzlRiqtVJ1Gv/VdgRllotuluWqUVUqLM2s69DsqcFHRLQeqxwsIRfM1wY30KdcH4mQKZtSwc23U4e+XBVnHtJ/cH4g1vLHhrt/uSZXRZxZTVduN3B1IkmCTJolQkCYNG+IDFjIkpAYsnECETNxkDyaTAh4MIkLxkSUx6GxnLBrOQakY5BoI1YZK6vFp8UfZro0PVXoJ1YsPkbap3K/a8+5ONXi9EAeEZArUP6priAz9ASl5nH0yvkDdXI5CFeqa69DVnep6PSS0aZlFgr624vNHSa69yiOVqpTbQo8R0ljsuLpRlKeZPplI1UsY6tyikvVG2OGu2WWc8IboWnhynWawknr8jm97tou5qvH6It49Sz27vBTgvwtGSf/Ukn9jn0k+ptJphbukaMMIYt7eVSShCLlKTwklltjVns+deoqVKLnJ9F/Nvoj2rcXcaFnFVKiU68lrJrSPpEEWqzcPcVUEq9ZJ1WuXSC7I9AVPCwhlQMcCkaI1qYhOnqXNSAnVpF41Nxc1GRvjAcRvjOZ0Oc3rj+ZB+jX3KmJc70v8AR8ykUjlznbq4/wDkWBNIFCQRSyRpp0mbwRcjakGhtKJNMGpE1MegnE1KRpM3gJCrIhAcXgm5F6JiRGTJOYGeoEHWrYFKd06j4afmfJyf6V/qJbWm5TVJddZY7di62NQUIrCS0Izup0uT9DeypvXxFntwrApUn4TSno+jSbTLG3vHlvHV/TOgO9vY6SaWc6aCxmUnZ1V3NzhxmsrDw001ow2EWSUK8OFpPK66fcrqlLhws5w0n/QqWpqdCWc++AsxV5g+JaxfNdgsq2VlGk7QpN5Z1I01OnUnBxfwyaWDkLjaVaaxKtUa7cT/AKH0LuPuwpUpVq9NN1NIQms4h6p9xTeL+EVrcNzpZt5t6uDzF/8Ag9F8jp47dduXks2+eeF8/uW2wdnXF3VjRoqUpNrPaK7t9EerUv4JR4lxXM3HquGKyvc9F3X3St9nw4KNNJv9Un5pSfq2Xup2T3J3Qp2FGKwpVml4k3q3Lr8jqjMGDiWGGZNAGpIVqIZmxOrIcKuM4jFIiTjzMWjn96HrD5lJkud6f1Q9mUy5HPl66uP/AJTgwqYKJOBKxIkkiVMzqI2JE0jIk2MmQiSbwaiVO8P919R6LZ+tfwjo5pemcsEriVT+7i/80tF9OZz9h0OqsuRnyZWeKkJunVjzcX9UTleKMHKWmFrkfr8l7HKby/8AL/7q/mGN2eU1DdnB1JOo9HJ6LtHoi08bgXywIbO6ewxddPcn2q/AnXxHCxnX5CtSaqOPp/M1V+L2f9QVp0+RslYxnw4in6t9kEklJcS5519UuRXvnP2X8x22/Q/Ydg9iMpYPStzLCi7WlUdKPG8vLSeueZ5lWPWd2f8AhKP+RfyNeKdublvS/pzDKQlSGIHQ5x8mEUbAN4NEjACGDTJs0wAMxKstR+YnVHE2P//Z"/>
          <p:cNvSpPr>
            <a:spLocks noChangeAspect="1" noChangeArrowheads="1"/>
          </p:cNvSpPr>
          <p:nvPr/>
        </p:nvSpPr>
        <p:spPr bwMode="auto">
          <a:xfrm>
            <a:off x="1373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L" sz="1050" dirty="0"/>
          </a:p>
        </p:txBody>
      </p:sp>
      <p:sp>
        <p:nvSpPr>
          <p:cNvPr id="15" name="1 Marcador de número de diapositiva"/>
          <p:cNvSpPr txBox="1">
            <a:spLocks/>
          </p:cNvSpPr>
          <p:nvPr/>
        </p:nvSpPr>
        <p:spPr>
          <a:xfrm>
            <a:off x="6354198" y="4890195"/>
            <a:ext cx="1600200" cy="273844"/>
          </a:xfrm>
          <a:prstGeom prst="rect">
            <a:avLst/>
          </a:prstGeom>
        </p:spPr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265416A-C6B9-45CE-AB21-4B417F5883F2}" type="slidenum"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宋体" charset="-122"/>
                <a:cs typeface="+mn-cs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7</a:t>
            </a:fld>
            <a:endParaRPr lang="en-US" sz="900" kern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宋体" charset="-122"/>
              <a:cs typeface="+mn-cs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>
            <a:off x="1277635" y="87474"/>
            <a:ext cx="615569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cap="all" dirty="0">
                <a:solidFill>
                  <a:srgbClr val="006CB7"/>
                </a:solidFill>
                <a:ea typeface="ヒラギノ角ゴ Pro W3"/>
                <a:cs typeface="Verdana" pitchFamily="34" charset="0"/>
              </a:rPr>
              <a:t>CNFC</a:t>
            </a:r>
          </a:p>
        </p:txBody>
      </p:sp>
      <p:sp>
        <p:nvSpPr>
          <p:cNvPr id="18" name="13 CuadroTexto"/>
          <p:cNvSpPr txBox="1"/>
          <p:nvPr/>
        </p:nvSpPr>
        <p:spPr>
          <a:xfrm>
            <a:off x="1146937" y="681541"/>
            <a:ext cx="4559189" cy="507831"/>
          </a:xfrm>
          <a:prstGeom prst="rect">
            <a:avLst/>
          </a:prstGeom>
          <a:solidFill>
            <a:srgbClr val="0E6DB0">
              <a:alpha val="91000"/>
            </a:srgbClr>
          </a:solidFill>
          <a:ln w="15875">
            <a:noFill/>
            <a:prstDash val="sysDot"/>
          </a:ln>
          <a:effectLst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700" b="1" dirty="0" err="1">
                <a:solidFill>
                  <a:schemeClr val="bg1"/>
                </a:solidFill>
              </a:rPr>
              <a:t>Actividades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16 Rectángulo"/>
          <p:cNvSpPr/>
          <p:nvPr/>
        </p:nvSpPr>
        <p:spPr>
          <a:xfrm>
            <a:off x="1571604" y="1383618"/>
            <a:ext cx="602473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u="sng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Reuniones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llevadas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 a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cabo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Preparatoria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: 16/05/2019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Lanzamiento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: 19/07/2019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Cierre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Mapeo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Logístico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: 02/10/2019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Prospecto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: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Mapeo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Logístico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Aéreo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: 10/10/2019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Reunión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 Grupo de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Trabajo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Fronteras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: 09/01/2020</a:t>
            </a:r>
          </a:p>
          <a:p>
            <a:pPr algn="just"/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1E9D363-DB9A-4EE3-BE35-9BD8E9BE0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682" y="-3921"/>
            <a:ext cx="1154384" cy="69263"/>
          </a:xfrm>
          <a:prstGeom prst="rect">
            <a:avLst/>
          </a:prstGeom>
        </p:spPr>
      </p:pic>
      <p:pic>
        <p:nvPicPr>
          <p:cNvPr id="11" name="Picture 2" descr="http://www.aduanas.com.ve/boletines/boletin_55/images/comexoperador%20economico%20autorizado.jpg">
            <a:extLst>
              <a:ext uri="{FF2B5EF4-FFF2-40B4-BE49-F238E27FC236}">
                <a16:creationId xmlns:a16="http://schemas.microsoft.com/office/drawing/2014/main" id="{1D6C0502-18C4-41E4-8BC8-B5104B843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65" y="2541425"/>
            <a:ext cx="2781942" cy="26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0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12667"/>
          <a:stretch/>
        </p:blipFill>
        <p:spPr>
          <a:xfrm>
            <a:off x="5212" y="270712"/>
            <a:ext cx="9140636" cy="460207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-10826" y="231296"/>
            <a:ext cx="9154826" cy="4602077"/>
          </a:xfrm>
          <a:prstGeom prst="rect">
            <a:avLst/>
          </a:prstGeom>
          <a:solidFill>
            <a:srgbClr val="1175BB">
              <a:alpha val="5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s-E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4787D3C-39CC-43A9-BA27-5DD8E2C16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807" y="3671973"/>
            <a:ext cx="1648133" cy="14715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2FCED73-E7E4-4331-9943-4E09E99BE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682" y="-3921"/>
            <a:ext cx="1154384" cy="6926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24A81C1-364F-42E2-B898-8B6DE7C6D6AF}"/>
              </a:ext>
            </a:extLst>
          </p:cNvPr>
          <p:cNvSpPr/>
          <p:nvPr/>
        </p:nvSpPr>
        <p:spPr>
          <a:xfrm>
            <a:off x="2280586" y="210620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Contacto:</a:t>
            </a:r>
          </a:p>
          <a:p>
            <a:pPr algn="ctr"/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Cristina Bas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– cbas@subrei.gob.cl</a:t>
            </a:r>
          </a:p>
          <a:p>
            <a:pPr algn="ctr"/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ctr"/>
            <a:r>
              <a:rPr lang="en-US" sz="1600" u="sng" dirty="0">
                <a:hlinkClick r:id="rId6"/>
              </a:rPr>
              <a:t>www.subrei.cl</a:t>
            </a:r>
            <a:endParaRPr lang="en-US" sz="1600" u="sng" dirty="0"/>
          </a:p>
          <a:p>
            <a:pPr algn="ctr"/>
            <a:endParaRPr lang="en-US" sz="1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ctr"/>
            <a:r>
              <a:rPr lang="en-US" sz="1600" dirty="0" err="1">
                <a:solidFill>
                  <a:schemeClr val="bg1"/>
                </a:solidFill>
                <a:ea typeface="Calibri"/>
                <a:cs typeface="Times New Roman"/>
              </a:rPr>
              <a:t>Febrero</a:t>
            </a:r>
            <a:r>
              <a:rPr lang="en-US" sz="1600" dirty="0">
                <a:solidFill>
                  <a:schemeClr val="bg1"/>
                </a:solidFill>
                <a:ea typeface="Calibri"/>
                <a:cs typeface="Times New Roman"/>
              </a:rPr>
              <a:t> 2020</a:t>
            </a:r>
            <a:endParaRPr lang="en-US" sz="24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1029" name="Imagen 8" descr="rId2">
            <a:extLst>
              <a:ext uri="{FF2B5EF4-FFF2-40B4-BE49-F238E27FC236}">
                <a16:creationId xmlns:a16="http://schemas.microsoft.com/office/drawing/2014/main" id="{13B6F59B-A15D-4187-A2FF-16C1AC4C9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48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8746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3345</TotalTime>
  <Words>347</Words>
  <Application>Microsoft Office PowerPoint</Application>
  <PresentationFormat>On-screen Show (16:9)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 Light</vt:lpstr>
      <vt:lpstr>Calibri</vt:lpstr>
      <vt:lpstr>Alfa Slab One</vt:lpstr>
      <vt:lpstr>Office Theme</vt:lpstr>
      <vt:lpstr>2_Tema de Office</vt:lpstr>
      <vt:lpstr>Tema de Office</vt:lpstr>
      <vt:lpstr>Comité Nacional de Facilitación de Comercio   Cristina Bas Asesora de la División de Acceso a Mercados Subsecretaría de Relaciones Económicas Internacionales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Адамова</dc:creator>
  <cp:lastModifiedBy>McElvenney, Claire</cp:lastModifiedBy>
  <cp:revision>80</cp:revision>
  <cp:lastPrinted>2019-06-13T13:04:12Z</cp:lastPrinted>
  <dcterms:modified xsi:type="dcterms:W3CDTF">2020-02-11T07:21:34Z</dcterms:modified>
</cp:coreProperties>
</file>