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2" r:id="rId2"/>
    <p:sldId id="289" r:id="rId3"/>
    <p:sldId id="270" r:id="rId4"/>
    <p:sldId id="297" r:id="rId5"/>
    <p:sldId id="291" r:id="rId6"/>
    <p:sldId id="277" r:id="rId7"/>
    <p:sldId id="300" r:id="rId8"/>
    <p:sldId id="301" r:id="rId9"/>
    <p:sldId id="279" r:id="rId10"/>
    <p:sldId id="282" r:id="rId11"/>
    <p:sldId id="292" r:id="rId12"/>
    <p:sldId id="283" r:id="rId13"/>
    <p:sldId id="285" r:id="rId14"/>
    <p:sldId id="293" r:id="rId15"/>
    <p:sldId id="286" r:id="rId16"/>
    <p:sldId id="29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KHADIR, Amine GIZ MA" initials="BAGM" lastIdx="1" clrIdx="0">
    <p:extLst>
      <p:ext uri="{19B8F6BF-5375-455C-9EA6-DF929625EA0E}">
        <p15:presenceInfo xmlns:p15="http://schemas.microsoft.com/office/powerpoint/2012/main" userId="BELKHADIR, Amine GIZ 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795"/>
    <a:srgbClr val="FFC000"/>
    <a:srgbClr val="4472C4"/>
    <a:srgbClr val="7A0000"/>
    <a:srgbClr val="BFAE77"/>
    <a:srgbClr val="E4282D"/>
    <a:srgbClr val="1A5E31"/>
    <a:srgbClr val="2F99C6"/>
    <a:srgbClr val="FFA600"/>
    <a:srgbClr val="1F3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A9B17-34FF-4901-9C77-637E18B504D6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5A1C219-B0CB-48CE-A1B5-58234FA53247}">
      <dgm:prSet phldrT="[Texte]"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Améliorer la compétitivité de la chaine de valeur portuaire</a:t>
          </a:r>
        </a:p>
      </dgm:t>
    </dgm:pt>
    <dgm:pt modelId="{20AC7CD4-C48B-427E-87CC-B3FBE6FC757F}" type="parTrans" cxnId="{2243DEB7-9DC9-4ACA-AAA4-0624E0372FA8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54DF11F-1495-4FE8-933C-67AEBFE46B15}" type="sibTrans" cxnId="{2243DEB7-9DC9-4ACA-AAA4-0624E0372FA8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B85AF51-6170-4459-BC28-1EF2BAEE48B6}">
      <dgm:prSet phldrT="[Texte]"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Appuyer la rationalisation de l’organisation des processus portuaires d’import-export et réduire les délais</a:t>
          </a:r>
        </a:p>
      </dgm:t>
    </dgm:pt>
    <dgm:pt modelId="{E9A0CC61-59E8-401B-8304-8FA4BC079032}" type="parTrans" cxnId="{B7A4A43C-F92B-4A40-BC4D-0CA447A3502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D7182A1-B3AB-41EA-BB16-8EFCFB5CCBF9}" type="sibTrans" cxnId="{B7A4A43C-F92B-4A40-BC4D-0CA447A3502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DF98E7F-76C4-48E4-8FA4-1C29BC93E5CD}">
      <dgm:prSet phldrT="[Texte]"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Appuyer l’amélioration du traitement de l’information et le partage de données efficient avec les partenaires publics et privés</a:t>
          </a:r>
        </a:p>
      </dgm:t>
    </dgm:pt>
    <dgm:pt modelId="{65ABABE1-E223-4A19-8BB3-380D3B06B09D}" type="parTrans" cxnId="{A3F154BD-0283-4DAC-B7B6-65A28D6EA14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C240761-A5B1-41AB-88E9-A51CA6A176ED}" type="sibTrans" cxnId="{A3F154BD-0283-4DAC-B7B6-65A28D6EA14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D322F90-A259-4253-884D-9A45B5EC10AA}">
      <dgm:prSet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Offrir une meilleures traçabilité et suivi des marchandises importées ou exportées </a:t>
          </a:r>
        </a:p>
      </dgm:t>
    </dgm:pt>
    <dgm:pt modelId="{AAF79AD3-8AB1-4E0C-850C-D1B17BE4D89F}" type="parTrans" cxnId="{BFAC960D-8644-4D2E-A75C-52F178178321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4BFFCD7A-31E6-4F6D-98E6-4BCA4A283CD1}" type="sibTrans" cxnId="{BFAC960D-8644-4D2E-A75C-52F178178321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3794235-EDA8-4396-9554-FE0C6AAC2939}">
      <dgm:prSet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Mettre en place des outils technologiques permettant une gestion optimale des trafic</a:t>
          </a:r>
          <a:endParaRPr lang="fr-FR" b="1" dirty="0">
            <a:solidFill>
              <a:schemeClr val="tx1"/>
            </a:solidFill>
          </a:endParaRPr>
        </a:p>
      </dgm:t>
    </dgm:pt>
    <dgm:pt modelId="{9E1EEA7E-3B31-4531-8D4E-0D902768C56A}" type="parTrans" cxnId="{92483544-8091-4602-AAA5-7EDA1A58EFF4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5BE204A-9A14-4BEA-95D4-96E847226CEB}" type="sibTrans" cxnId="{92483544-8091-4602-AAA5-7EDA1A58EFF4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A8F3B9-42F4-44D2-BB94-05585AFBF666}" type="pres">
      <dgm:prSet presAssocID="{C5CA9B17-34FF-4901-9C77-637E18B504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11C7B7-6B4B-4EB6-8C9C-CAB0A882D2B4}" type="pres">
      <dgm:prSet presAssocID="{E5A1C219-B0CB-48CE-A1B5-58234FA532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FC51D-808A-4EB3-AAEA-B5C5AFB0858B}" type="pres">
      <dgm:prSet presAssocID="{154DF11F-1495-4FE8-933C-67AEBFE46B15}" presName="sibTrans" presStyleCnt="0"/>
      <dgm:spPr/>
    </dgm:pt>
    <dgm:pt modelId="{330E6256-2B3D-4E4C-820E-AFCE23AA4CAE}" type="pres">
      <dgm:prSet presAssocID="{0B85AF51-6170-4459-BC28-1EF2BAEE48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3C6A-6073-452A-A435-733C99D81088}" type="pres">
      <dgm:prSet presAssocID="{FD7182A1-B3AB-41EA-BB16-8EFCFB5CCBF9}" presName="sibTrans" presStyleCnt="0"/>
      <dgm:spPr/>
    </dgm:pt>
    <dgm:pt modelId="{A15BFBCE-0EDD-4470-A575-A2B9A42F1EEB}" type="pres">
      <dgm:prSet presAssocID="{DDF98E7F-76C4-48E4-8FA4-1C29BC93E5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5A6B9-D1CF-49BD-9BFA-5119710A59AC}" type="pres">
      <dgm:prSet presAssocID="{DC240761-A5B1-41AB-88E9-A51CA6A176ED}" presName="sibTrans" presStyleCnt="0"/>
      <dgm:spPr/>
    </dgm:pt>
    <dgm:pt modelId="{B9646B21-4B56-40F5-9DBE-B232891926D1}" type="pres">
      <dgm:prSet presAssocID="{CD322F90-A259-4253-884D-9A45B5EC10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9A6D0-E941-4B59-99F7-5FBD757D32CC}" type="pres">
      <dgm:prSet presAssocID="{4BFFCD7A-31E6-4F6D-98E6-4BCA4A283CD1}" presName="sibTrans" presStyleCnt="0"/>
      <dgm:spPr/>
    </dgm:pt>
    <dgm:pt modelId="{D1EBF8E8-6C35-48E7-96E7-0B65438379EC}" type="pres">
      <dgm:prSet presAssocID="{23794235-EDA8-4396-9554-FE0C6AAC29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24711-0F50-41E7-9150-0725A1851364}" type="presOf" srcId="{C5CA9B17-34FF-4901-9C77-637E18B504D6}" destId="{1FA8F3B9-42F4-44D2-BB94-05585AFBF666}" srcOrd="0" destOrd="0" presId="urn:microsoft.com/office/officeart/2005/8/layout/hList6"/>
    <dgm:cxn modelId="{E608BF84-B95F-4B2E-8E25-11C3FFFB556C}" type="presOf" srcId="{0B85AF51-6170-4459-BC28-1EF2BAEE48B6}" destId="{330E6256-2B3D-4E4C-820E-AFCE23AA4CAE}" srcOrd="0" destOrd="0" presId="urn:microsoft.com/office/officeart/2005/8/layout/hList6"/>
    <dgm:cxn modelId="{C0571CB7-8176-4344-BAD8-6ED812DE193E}" type="presOf" srcId="{CD322F90-A259-4253-884D-9A45B5EC10AA}" destId="{B9646B21-4B56-40F5-9DBE-B232891926D1}" srcOrd="0" destOrd="0" presId="urn:microsoft.com/office/officeart/2005/8/layout/hList6"/>
    <dgm:cxn modelId="{4504C025-7D2A-4055-BE3D-4E69B2B5489B}" type="presOf" srcId="{DDF98E7F-76C4-48E4-8FA4-1C29BC93E5CD}" destId="{A15BFBCE-0EDD-4470-A575-A2B9A42F1EEB}" srcOrd="0" destOrd="0" presId="urn:microsoft.com/office/officeart/2005/8/layout/hList6"/>
    <dgm:cxn modelId="{A3F154BD-0283-4DAC-B7B6-65A28D6EA147}" srcId="{C5CA9B17-34FF-4901-9C77-637E18B504D6}" destId="{DDF98E7F-76C4-48E4-8FA4-1C29BC93E5CD}" srcOrd="2" destOrd="0" parTransId="{65ABABE1-E223-4A19-8BB3-380D3B06B09D}" sibTransId="{DC240761-A5B1-41AB-88E9-A51CA6A176ED}"/>
    <dgm:cxn modelId="{C26C638D-5257-4476-B91B-DB04FFD53F3E}" type="presOf" srcId="{E5A1C219-B0CB-48CE-A1B5-58234FA53247}" destId="{D211C7B7-6B4B-4EB6-8C9C-CAB0A882D2B4}" srcOrd="0" destOrd="0" presId="urn:microsoft.com/office/officeart/2005/8/layout/hList6"/>
    <dgm:cxn modelId="{92483544-8091-4602-AAA5-7EDA1A58EFF4}" srcId="{C5CA9B17-34FF-4901-9C77-637E18B504D6}" destId="{23794235-EDA8-4396-9554-FE0C6AAC2939}" srcOrd="4" destOrd="0" parTransId="{9E1EEA7E-3B31-4531-8D4E-0D902768C56A}" sibTransId="{25BE204A-9A14-4BEA-95D4-96E847226CEB}"/>
    <dgm:cxn modelId="{53765963-5333-4531-928D-6A5BD146F6BD}" type="presOf" srcId="{23794235-EDA8-4396-9554-FE0C6AAC2939}" destId="{D1EBF8E8-6C35-48E7-96E7-0B65438379EC}" srcOrd="0" destOrd="0" presId="urn:microsoft.com/office/officeart/2005/8/layout/hList6"/>
    <dgm:cxn modelId="{BFAC960D-8644-4D2E-A75C-52F178178321}" srcId="{C5CA9B17-34FF-4901-9C77-637E18B504D6}" destId="{CD322F90-A259-4253-884D-9A45B5EC10AA}" srcOrd="3" destOrd="0" parTransId="{AAF79AD3-8AB1-4E0C-850C-D1B17BE4D89F}" sibTransId="{4BFFCD7A-31E6-4F6D-98E6-4BCA4A283CD1}"/>
    <dgm:cxn modelId="{2243DEB7-9DC9-4ACA-AAA4-0624E0372FA8}" srcId="{C5CA9B17-34FF-4901-9C77-637E18B504D6}" destId="{E5A1C219-B0CB-48CE-A1B5-58234FA53247}" srcOrd="0" destOrd="0" parTransId="{20AC7CD4-C48B-427E-87CC-B3FBE6FC757F}" sibTransId="{154DF11F-1495-4FE8-933C-67AEBFE46B15}"/>
    <dgm:cxn modelId="{B7A4A43C-F92B-4A40-BC4D-0CA447A35025}" srcId="{C5CA9B17-34FF-4901-9C77-637E18B504D6}" destId="{0B85AF51-6170-4459-BC28-1EF2BAEE48B6}" srcOrd="1" destOrd="0" parTransId="{E9A0CC61-59E8-401B-8304-8FA4BC079032}" sibTransId="{FD7182A1-B3AB-41EA-BB16-8EFCFB5CCBF9}"/>
    <dgm:cxn modelId="{5F2AF076-DC6F-4D23-95BD-FC5542E5912A}" type="presParOf" srcId="{1FA8F3B9-42F4-44D2-BB94-05585AFBF666}" destId="{D211C7B7-6B4B-4EB6-8C9C-CAB0A882D2B4}" srcOrd="0" destOrd="0" presId="urn:microsoft.com/office/officeart/2005/8/layout/hList6"/>
    <dgm:cxn modelId="{478F5420-8521-4A27-88C1-D87A724695F3}" type="presParOf" srcId="{1FA8F3B9-42F4-44D2-BB94-05585AFBF666}" destId="{4B5FC51D-808A-4EB3-AAEA-B5C5AFB0858B}" srcOrd="1" destOrd="0" presId="urn:microsoft.com/office/officeart/2005/8/layout/hList6"/>
    <dgm:cxn modelId="{6237F5DC-07DB-41A6-8A75-54185F0EACDD}" type="presParOf" srcId="{1FA8F3B9-42F4-44D2-BB94-05585AFBF666}" destId="{330E6256-2B3D-4E4C-820E-AFCE23AA4CAE}" srcOrd="2" destOrd="0" presId="urn:microsoft.com/office/officeart/2005/8/layout/hList6"/>
    <dgm:cxn modelId="{B036CECE-EB7B-4C4E-9898-366CC67F1C27}" type="presParOf" srcId="{1FA8F3B9-42F4-44D2-BB94-05585AFBF666}" destId="{38413C6A-6073-452A-A435-733C99D81088}" srcOrd="3" destOrd="0" presId="urn:microsoft.com/office/officeart/2005/8/layout/hList6"/>
    <dgm:cxn modelId="{D3D7B928-D160-43C5-B4C6-59B496AF177F}" type="presParOf" srcId="{1FA8F3B9-42F4-44D2-BB94-05585AFBF666}" destId="{A15BFBCE-0EDD-4470-A575-A2B9A42F1EEB}" srcOrd="4" destOrd="0" presId="urn:microsoft.com/office/officeart/2005/8/layout/hList6"/>
    <dgm:cxn modelId="{5CB6F3EC-9F82-4A94-B1B3-BBCF93A4AAE6}" type="presParOf" srcId="{1FA8F3B9-42F4-44D2-BB94-05585AFBF666}" destId="{A965A6B9-D1CF-49BD-9BFA-5119710A59AC}" srcOrd="5" destOrd="0" presId="urn:microsoft.com/office/officeart/2005/8/layout/hList6"/>
    <dgm:cxn modelId="{8ABC115E-B3E9-4311-A1E0-A770506F812F}" type="presParOf" srcId="{1FA8F3B9-42F4-44D2-BB94-05585AFBF666}" destId="{B9646B21-4B56-40F5-9DBE-B232891926D1}" srcOrd="6" destOrd="0" presId="urn:microsoft.com/office/officeart/2005/8/layout/hList6"/>
    <dgm:cxn modelId="{4FAFD037-8DFC-419D-9029-B0D67E235CF1}" type="presParOf" srcId="{1FA8F3B9-42F4-44D2-BB94-05585AFBF666}" destId="{CC59A6D0-E941-4B59-99F7-5FBD757D32CC}" srcOrd="7" destOrd="0" presId="urn:microsoft.com/office/officeart/2005/8/layout/hList6"/>
    <dgm:cxn modelId="{C1C64B33-4A43-47A4-AC69-01AEB66D5F89}" type="presParOf" srcId="{1FA8F3B9-42F4-44D2-BB94-05585AFBF666}" destId="{D1EBF8E8-6C35-48E7-96E7-0B65438379E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25AE9-5366-42C5-9FA3-EF0ACBD5B3B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666ECB7-28EF-4A99-9C92-CE07E3567A29}">
      <dgm:prSet phldrT="[Texte]" custT="1"/>
      <dgm:spPr/>
      <dgm:t>
        <a:bodyPr/>
        <a:lstStyle/>
        <a:p>
          <a:pPr algn="just"/>
          <a:r>
            <a:rPr lang="fr-FR" sz="2800" b="1" dirty="0"/>
            <a:t>1</a:t>
          </a:r>
        </a:p>
      </dgm:t>
    </dgm:pt>
    <dgm:pt modelId="{F6B47CB1-7199-429A-8405-153E49766AA9}" type="parTrans" cxnId="{9BBDC740-B132-4227-880B-429EFD6679E6}">
      <dgm:prSet/>
      <dgm:spPr/>
      <dgm:t>
        <a:bodyPr/>
        <a:lstStyle/>
        <a:p>
          <a:endParaRPr lang="fr-FR" sz="1600"/>
        </a:p>
      </dgm:t>
    </dgm:pt>
    <dgm:pt modelId="{66C1371A-CD96-4194-BB2B-8A165FB60027}" type="sibTrans" cxnId="{9BBDC740-B132-4227-880B-429EFD6679E6}">
      <dgm:prSet/>
      <dgm:spPr/>
      <dgm:t>
        <a:bodyPr/>
        <a:lstStyle/>
        <a:p>
          <a:endParaRPr lang="fr-FR" sz="1600"/>
        </a:p>
      </dgm:t>
    </dgm:pt>
    <dgm:pt modelId="{11B603D0-249E-45A6-9844-EEBF949C4EF9}">
      <dgm:prSet phldrT="[Texte]" custT="1"/>
      <dgm:spPr/>
      <dgm:t>
        <a:bodyPr/>
        <a:lstStyle/>
        <a:p>
          <a:pPr algn="just"/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Réalisation des tests avec certains partenaires commerciaux du Maroc (USA, Pays-Bas) </a:t>
          </a:r>
          <a:endParaRPr lang="fr-FR" sz="1600" dirty="0"/>
        </a:p>
      </dgm:t>
    </dgm:pt>
    <dgm:pt modelId="{D389B074-AC8D-4453-AA8A-F89E7011AD8E}" type="parTrans" cxnId="{AD6869E2-8BA2-429D-94E6-AC8885753D04}">
      <dgm:prSet/>
      <dgm:spPr/>
      <dgm:t>
        <a:bodyPr/>
        <a:lstStyle/>
        <a:p>
          <a:endParaRPr lang="fr-FR" sz="1600"/>
        </a:p>
      </dgm:t>
    </dgm:pt>
    <dgm:pt modelId="{C45A642F-CF4C-42EF-8CCD-C91FDD420D97}" type="sibTrans" cxnId="{AD6869E2-8BA2-429D-94E6-AC8885753D04}">
      <dgm:prSet/>
      <dgm:spPr/>
      <dgm:t>
        <a:bodyPr/>
        <a:lstStyle/>
        <a:p>
          <a:endParaRPr lang="fr-FR" sz="1600"/>
        </a:p>
      </dgm:t>
    </dgm:pt>
    <dgm:pt modelId="{9FE77FE5-3F38-4E1A-902C-455286C2FDEB}">
      <dgm:prSet phldrT="[Texte]" custT="1"/>
      <dgm:spPr/>
      <dgm:t>
        <a:bodyPr/>
        <a:lstStyle/>
        <a:p>
          <a:pPr algn="just"/>
          <a:r>
            <a:rPr lang="fr-FR" sz="2800" b="1" dirty="0"/>
            <a:t>2</a:t>
          </a:r>
        </a:p>
      </dgm:t>
    </dgm:pt>
    <dgm:pt modelId="{C9B072B9-C6F2-4B39-B8B6-9137FD197317}" type="parTrans" cxnId="{7FA38B64-D06C-41F8-A7BE-B14DE101902D}">
      <dgm:prSet/>
      <dgm:spPr/>
      <dgm:t>
        <a:bodyPr/>
        <a:lstStyle/>
        <a:p>
          <a:endParaRPr lang="fr-FR" sz="1600"/>
        </a:p>
      </dgm:t>
    </dgm:pt>
    <dgm:pt modelId="{500AED2E-677D-4165-88A8-E5C4801B4553}" type="sibTrans" cxnId="{7FA38B64-D06C-41F8-A7BE-B14DE101902D}">
      <dgm:prSet/>
      <dgm:spPr/>
      <dgm:t>
        <a:bodyPr/>
        <a:lstStyle/>
        <a:p>
          <a:endParaRPr lang="fr-FR" sz="1600"/>
        </a:p>
      </dgm:t>
    </dgm:pt>
    <dgm:pt modelId="{08E1EE95-5BA4-415B-9BFE-F2601773257A}">
      <dgm:prSet phldrT="[Texte]" custT="1"/>
      <dgm:spPr/>
      <dgm:t>
        <a:bodyPr/>
        <a:lstStyle/>
        <a:p>
          <a:pPr algn="just"/>
          <a:r>
            <a:rPr lang="fr-FR" sz="1600" smtClean="0">
              <a:latin typeface="Arial" panose="020B0604020202020204" pitchFamily="34" charset="0"/>
              <a:cs typeface="Arial" panose="020B0604020202020204" pitchFamily="34" charset="0"/>
            </a:rPr>
            <a:t>Opérationnalisation du </a:t>
          </a:r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nouveau système avec les USA</a:t>
          </a:r>
          <a:endParaRPr lang="fr-FR" sz="1600" dirty="0"/>
        </a:p>
      </dgm:t>
    </dgm:pt>
    <dgm:pt modelId="{D856DFF8-4ACB-4CFB-8238-8CE4991438D2}" type="parTrans" cxnId="{06ADE137-D813-492C-A794-D7081CB96531}">
      <dgm:prSet/>
      <dgm:spPr/>
      <dgm:t>
        <a:bodyPr/>
        <a:lstStyle/>
        <a:p>
          <a:endParaRPr lang="fr-FR" sz="1600"/>
        </a:p>
      </dgm:t>
    </dgm:pt>
    <dgm:pt modelId="{C0645358-F6FE-4C8B-B622-E1D078EA0CDD}" type="sibTrans" cxnId="{06ADE137-D813-492C-A794-D7081CB96531}">
      <dgm:prSet/>
      <dgm:spPr/>
      <dgm:t>
        <a:bodyPr/>
        <a:lstStyle/>
        <a:p>
          <a:endParaRPr lang="fr-FR" sz="1600"/>
        </a:p>
      </dgm:t>
    </dgm:pt>
    <dgm:pt modelId="{96A34DFB-86B4-46F5-A0B8-3E01682C7D87}">
      <dgm:prSet phldrT="[Texte]" custT="1"/>
      <dgm:spPr/>
      <dgm:t>
        <a:bodyPr/>
        <a:lstStyle/>
        <a:p>
          <a:pPr algn="just"/>
          <a:r>
            <a:rPr lang="fr-FR" sz="2400" b="1" dirty="0"/>
            <a:t>3</a:t>
          </a:r>
        </a:p>
      </dgm:t>
    </dgm:pt>
    <dgm:pt modelId="{10E5101C-99AD-4AA2-8373-9DFBA823587D}" type="parTrans" cxnId="{54022592-F671-4B80-AEC6-0D6264CCF7C1}">
      <dgm:prSet/>
      <dgm:spPr/>
      <dgm:t>
        <a:bodyPr/>
        <a:lstStyle/>
        <a:p>
          <a:endParaRPr lang="fr-FR" sz="1600"/>
        </a:p>
      </dgm:t>
    </dgm:pt>
    <dgm:pt modelId="{BA850A6F-4592-46D2-BE75-1B497B8DFEA0}" type="sibTrans" cxnId="{54022592-F671-4B80-AEC6-0D6264CCF7C1}">
      <dgm:prSet/>
      <dgm:spPr/>
      <dgm:t>
        <a:bodyPr/>
        <a:lstStyle/>
        <a:p>
          <a:endParaRPr lang="fr-FR" sz="1600"/>
        </a:p>
      </dgm:t>
    </dgm:pt>
    <dgm:pt modelId="{6158A612-3233-4A63-8EAA-19E4CCAE1DCC}">
      <dgm:prSet phldrT="[Texte]" custT="1"/>
      <dgm:spPr/>
      <dgm:t>
        <a:bodyPr/>
        <a:lstStyle/>
        <a:p>
          <a:pPr algn="just"/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Fin 2020, généralisation du processus aux autres partenaires commerciaux, membres de la CIPV.   </a:t>
          </a:r>
          <a:endParaRPr lang="fr-FR" sz="1600" dirty="0"/>
        </a:p>
      </dgm:t>
    </dgm:pt>
    <dgm:pt modelId="{A3FE5B6A-498F-4795-ADB3-D67600FDAB52}" type="parTrans" cxnId="{88DDE10A-C4E0-42CD-8A47-EFC6BFDBE6B5}">
      <dgm:prSet/>
      <dgm:spPr/>
      <dgm:t>
        <a:bodyPr/>
        <a:lstStyle/>
        <a:p>
          <a:endParaRPr lang="fr-FR" sz="1600"/>
        </a:p>
      </dgm:t>
    </dgm:pt>
    <dgm:pt modelId="{FCEB6A60-7115-4AFF-96C1-A65DFCF325F2}" type="sibTrans" cxnId="{88DDE10A-C4E0-42CD-8A47-EFC6BFDBE6B5}">
      <dgm:prSet/>
      <dgm:spPr/>
      <dgm:t>
        <a:bodyPr/>
        <a:lstStyle/>
        <a:p>
          <a:endParaRPr lang="fr-FR" sz="1600"/>
        </a:p>
      </dgm:t>
    </dgm:pt>
    <dgm:pt modelId="{ACEEF8B1-E53E-4490-A127-576C51D9BFE2}" type="pres">
      <dgm:prSet presAssocID="{17F25AE9-5366-42C5-9FA3-EF0ACBD5B3B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3DCA19-E8D0-4911-86B0-0952A09135DD}" type="pres">
      <dgm:prSet presAssocID="{4666ECB7-28EF-4A99-9C92-CE07E3567A29}" presName="composite" presStyleCnt="0"/>
      <dgm:spPr/>
    </dgm:pt>
    <dgm:pt modelId="{36274994-3834-41CA-8EEE-B9E6B1C18DF2}" type="pres">
      <dgm:prSet presAssocID="{4666ECB7-28EF-4A99-9C92-CE07E3567A29}" presName="LShape" presStyleLbl="alignNode1" presStyleIdx="0" presStyleCnt="5"/>
      <dgm:spPr/>
    </dgm:pt>
    <dgm:pt modelId="{CBA25A6E-1C77-488D-9348-7E3705DE491D}" type="pres">
      <dgm:prSet presAssocID="{4666ECB7-28EF-4A99-9C92-CE07E3567A2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A407F-EDC7-4738-88D2-176E7700AA0F}" type="pres">
      <dgm:prSet presAssocID="{4666ECB7-28EF-4A99-9C92-CE07E3567A29}" presName="Triangle" presStyleLbl="alignNode1" presStyleIdx="1" presStyleCnt="5"/>
      <dgm:spPr/>
    </dgm:pt>
    <dgm:pt modelId="{B7769FDB-B02F-47CA-88CC-9CE61560A99F}" type="pres">
      <dgm:prSet presAssocID="{66C1371A-CD96-4194-BB2B-8A165FB60027}" presName="sibTrans" presStyleCnt="0"/>
      <dgm:spPr/>
    </dgm:pt>
    <dgm:pt modelId="{6BB1F359-19C4-4C1F-97A8-C40AE38EA198}" type="pres">
      <dgm:prSet presAssocID="{66C1371A-CD96-4194-BB2B-8A165FB60027}" presName="space" presStyleCnt="0"/>
      <dgm:spPr/>
    </dgm:pt>
    <dgm:pt modelId="{F9BBA414-4BD6-4D42-B805-31C6D936D483}" type="pres">
      <dgm:prSet presAssocID="{9FE77FE5-3F38-4E1A-902C-455286C2FDEB}" presName="composite" presStyleCnt="0"/>
      <dgm:spPr/>
    </dgm:pt>
    <dgm:pt modelId="{3057D8E7-E1CA-42FA-A2F4-FB57EB2C412C}" type="pres">
      <dgm:prSet presAssocID="{9FE77FE5-3F38-4E1A-902C-455286C2FDEB}" presName="LShape" presStyleLbl="alignNode1" presStyleIdx="2" presStyleCnt="5"/>
      <dgm:spPr/>
    </dgm:pt>
    <dgm:pt modelId="{B14FF19F-594A-4676-8DD8-72EDE82061A8}" type="pres">
      <dgm:prSet presAssocID="{9FE77FE5-3F38-4E1A-902C-455286C2FDE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9DD85-D5C5-489B-90F4-A5364752292B}" type="pres">
      <dgm:prSet presAssocID="{9FE77FE5-3F38-4E1A-902C-455286C2FDEB}" presName="Triangle" presStyleLbl="alignNode1" presStyleIdx="3" presStyleCnt="5"/>
      <dgm:spPr/>
    </dgm:pt>
    <dgm:pt modelId="{1F5193D4-64E8-4B6D-853A-CCB543D04574}" type="pres">
      <dgm:prSet presAssocID="{500AED2E-677D-4165-88A8-E5C4801B4553}" presName="sibTrans" presStyleCnt="0"/>
      <dgm:spPr/>
    </dgm:pt>
    <dgm:pt modelId="{A9E387FB-A35F-45BB-B2FF-BC9F6747ABDA}" type="pres">
      <dgm:prSet presAssocID="{500AED2E-677D-4165-88A8-E5C4801B4553}" presName="space" presStyleCnt="0"/>
      <dgm:spPr/>
    </dgm:pt>
    <dgm:pt modelId="{91EE0F5B-C9B8-455F-AA02-3B3D09055E8E}" type="pres">
      <dgm:prSet presAssocID="{96A34DFB-86B4-46F5-A0B8-3E01682C7D87}" presName="composite" presStyleCnt="0"/>
      <dgm:spPr/>
    </dgm:pt>
    <dgm:pt modelId="{A7D2B395-033A-4B49-9199-87BB6E8CF30F}" type="pres">
      <dgm:prSet presAssocID="{96A34DFB-86B4-46F5-A0B8-3E01682C7D87}" presName="LShape" presStyleLbl="alignNode1" presStyleIdx="4" presStyleCnt="5"/>
      <dgm:spPr/>
    </dgm:pt>
    <dgm:pt modelId="{1A243257-FD99-4F7C-B8E0-7201677116AF}" type="pres">
      <dgm:prSet presAssocID="{96A34DFB-86B4-46F5-A0B8-3E01682C7D8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DDE10A-C4E0-42CD-8A47-EFC6BFDBE6B5}" srcId="{96A34DFB-86B4-46F5-A0B8-3E01682C7D87}" destId="{6158A612-3233-4A63-8EAA-19E4CCAE1DCC}" srcOrd="0" destOrd="0" parTransId="{A3FE5B6A-498F-4795-ADB3-D67600FDAB52}" sibTransId="{FCEB6A60-7115-4AFF-96C1-A65DFCF325F2}"/>
    <dgm:cxn modelId="{83FB5329-55A2-47F8-A690-E0624C6667EE}" type="presOf" srcId="{6158A612-3233-4A63-8EAA-19E4CCAE1DCC}" destId="{1A243257-FD99-4F7C-B8E0-7201677116AF}" srcOrd="0" destOrd="1" presId="urn:microsoft.com/office/officeart/2009/3/layout/StepUpProcess"/>
    <dgm:cxn modelId="{AA914F7C-9D86-4A54-B5FA-74FF1866A38D}" type="presOf" srcId="{17F25AE9-5366-42C5-9FA3-EF0ACBD5B3BA}" destId="{ACEEF8B1-E53E-4490-A127-576C51D9BFE2}" srcOrd="0" destOrd="0" presId="urn:microsoft.com/office/officeart/2009/3/layout/StepUpProcess"/>
    <dgm:cxn modelId="{54022592-F671-4B80-AEC6-0D6264CCF7C1}" srcId="{17F25AE9-5366-42C5-9FA3-EF0ACBD5B3BA}" destId="{96A34DFB-86B4-46F5-A0B8-3E01682C7D87}" srcOrd="2" destOrd="0" parTransId="{10E5101C-99AD-4AA2-8373-9DFBA823587D}" sibTransId="{BA850A6F-4592-46D2-BE75-1B497B8DFEA0}"/>
    <dgm:cxn modelId="{7FA38B64-D06C-41F8-A7BE-B14DE101902D}" srcId="{17F25AE9-5366-42C5-9FA3-EF0ACBD5B3BA}" destId="{9FE77FE5-3F38-4E1A-902C-455286C2FDEB}" srcOrd="1" destOrd="0" parTransId="{C9B072B9-C6F2-4B39-B8B6-9137FD197317}" sibTransId="{500AED2E-677D-4165-88A8-E5C4801B4553}"/>
    <dgm:cxn modelId="{4F56C4E7-5A08-4B08-99EF-F26C72A1B2F6}" type="presOf" srcId="{08E1EE95-5BA4-415B-9BFE-F2601773257A}" destId="{B14FF19F-594A-4676-8DD8-72EDE82061A8}" srcOrd="0" destOrd="1" presId="urn:microsoft.com/office/officeart/2009/3/layout/StepUpProcess"/>
    <dgm:cxn modelId="{FAFFFE8A-8D54-4BCF-96B0-CEF40EB4C3D5}" type="presOf" srcId="{96A34DFB-86B4-46F5-A0B8-3E01682C7D87}" destId="{1A243257-FD99-4F7C-B8E0-7201677116AF}" srcOrd="0" destOrd="0" presId="urn:microsoft.com/office/officeart/2009/3/layout/StepUpProcess"/>
    <dgm:cxn modelId="{2F36EC65-E7B6-4944-8C0E-8FE8D89FF576}" type="presOf" srcId="{11B603D0-249E-45A6-9844-EEBF949C4EF9}" destId="{CBA25A6E-1C77-488D-9348-7E3705DE491D}" srcOrd="0" destOrd="1" presId="urn:microsoft.com/office/officeart/2009/3/layout/StepUpProcess"/>
    <dgm:cxn modelId="{06ADE137-D813-492C-A794-D7081CB96531}" srcId="{9FE77FE5-3F38-4E1A-902C-455286C2FDEB}" destId="{08E1EE95-5BA4-415B-9BFE-F2601773257A}" srcOrd="0" destOrd="0" parTransId="{D856DFF8-4ACB-4CFB-8238-8CE4991438D2}" sibTransId="{C0645358-F6FE-4C8B-B622-E1D078EA0CDD}"/>
    <dgm:cxn modelId="{21891CED-1C11-4E01-A3B6-5B3285A0BAC1}" type="presOf" srcId="{4666ECB7-28EF-4A99-9C92-CE07E3567A29}" destId="{CBA25A6E-1C77-488D-9348-7E3705DE491D}" srcOrd="0" destOrd="0" presId="urn:microsoft.com/office/officeart/2009/3/layout/StepUpProcess"/>
    <dgm:cxn modelId="{AD6869E2-8BA2-429D-94E6-AC8885753D04}" srcId="{4666ECB7-28EF-4A99-9C92-CE07E3567A29}" destId="{11B603D0-249E-45A6-9844-EEBF949C4EF9}" srcOrd="0" destOrd="0" parTransId="{D389B074-AC8D-4453-AA8A-F89E7011AD8E}" sibTransId="{C45A642F-CF4C-42EF-8CCD-C91FDD420D97}"/>
    <dgm:cxn modelId="{36791FB4-5EC3-4301-BC7D-D1D43B1A9B9B}" type="presOf" srcId="{9FE77FE5-3F38-4E1A-902C-455286C2FDEB}" destId="{B14FF19F-594A-4676-8DD8-72EDE82061A8}" srcOrd="0" destOrd="0" presId="urn:microsoft.com/office/officeart/2009/3/layout/StepUpProcess"/>
    <dgm:cxn modelId="{9BBDC740-B132-4227-880B-429EFD6679E6}" srcId="{17F25AE9-5366-42C5-9FA3-EF0ACBD5B3BA}" destId="{4666ECB7-28EF-4A99-9C92-CE07E3567A29}" srcOrd="0" destOrd="0" parTransId="{F6B47CB1-7199-429A-8405-153E49766AA9}" sibTransId="{66C1371A-CD96-4194-BB2B-8A165FB60027}"/>
    <dgm:cxn modelId="{7C9BD991-6F58-4E50-A681-D3C9AED0BB0F}" type="presParOf" srcId="{ACEEF8B1-E53E-4490-A127-576C51D9BFE2}" destId="{0A3DCA19-E8D0-4911-86B0-0952A09135DD}" srcOrd="0" destOrd="0" presId="urn:microsoft.com/office/officeart/2009/3/layout/StepUpProcess"/>
    <dgm:cxn modelId="{8D21B066-0283-4B41-824A-B7BAABAC292F}" type="presParOf" srcId="{0A3DCA19-E8D0-4911-86B0-0952A09135DD}" destId="{36274994-3834-41CA-8EEE-B9E6B1C18DF2}" srcOrd="0" destOrd="0" presId="urn:microsoft.com/office/officeart/2009/3/layout/StepUpProcess"/>
    <dgm:cxn modelId="{492ABAA1-7633-4E95-BBE0-4010A24443C5}" type="presParOf" srcId="{0A3DCA19-E8D0-4911-86B0-0952A09135DD}" destId="{CBA25A6E-1C77-488D-9348-7E3705DE491D}" srcOrd="1" destOrd="0" presId="urn:microsoft.com/office/officeart/2009/3/layout/StepUpProcess"/>
    <dgm:cxn modelId="{A88B7FE0-BEB7-4045-9062-951AD8BF5D9E}" type="presParOf" srcId="{0A3DCA19-E8D0-4911-86B0-0952A09135DD}" destId="{78CA407F-EDC7-4738-88D2-176E7700AA0F}" srcOrd="2" destOrd="0" presId="urn:microsoft.com/office/officeart/2009/3/layout/StepUpProcess"/>
    <dgm:cxn modelId="{E18A2C3B-CC2D-460A-81F3-09100304E6A4}" type="presParOf" srcId="{ACEEF8B1-E53E-4490-A127-576C51D9BFE2}" destId="{B7769FDB-B02F-47CA-88CC-9CE61560A99F}" srcOrd="1" destOrd="0" presId="urn:microsoft.com/office/officeart/2009/3/layout/StepUpProcess"/>
    <dgm:cxn modelId="{42718CE1-574C-49F1-83A9-2215440AE1EF}" type="presParOf" srcId="{B7769FDB-B02F-47CA-88CC-9CE61560A99F}" destId="{6BB1F359-19C4-4C1F-97A8-C40AE38EA198}" srcOrd="0" destOrd="0" presId="urn:microsoft.com/office/officeart/2009/3/layout/StepUpProcess"/>
    <dgm:cxn modelId="{EA1FFACD-5BDC-4D1E-B6D9-8E4ED288738A}" type="presParOf" srcId="{ACEEF8B1-E53E-4490-A127-576C51D9BFE2}" destId="{F9BBA414-4BD6-4D42-B805-31C6D936D483}" srcOrd="2" destOrd="0" presId="urn:microsoft.com/office/officeart/2009/3/layout/StepUpProcess"/>
    <dgm:cxn modelId="{9ECFA1C9-2D3A-4E4D-93CA-B4C8FEFAFF95}" type="presParOf" srcId="{F9BBA414-4BD6-4D42-B805-31C6D936D483}" destId="{3057D8E7-E1CA-42FA-A2F4-FB57EB2C412C}" srcOrd="0" destOrd="0" presId="urn:microsoft.com/office/officeart/2009/3/layout/StepUpProcess"/>
    <dgm:cxn modelId="{AF10C5ED-D72D-4F55-A098-AE7631311E5B}" type="presParOf" srcId="{F9BBA414-4BD6-4D42-B805-31C6D936D483}" destId="{B14FF19F-594A-4676-8DD8-72EDE82061A8}" srcOrd="1" destOrd="0" presId="urn:microsoft.com/office/officeart/2009/3/layout/StepUpProcess"/>
    <dgm:cxn modelId="{A2DBB942-7320-4D8E-ADB7-06F9944CB0AA}" type="presParOf" srcId="{F9BBA414-4BD6-4D42-B805-31C6D936D483}" destId="{A8E9DD85-D5C5-489B-90F4-A5364752292B}" srcOrd="2" destOrd="0" presId="urn:microsoft.com/office/officeart/2009/3/layout/StepUpProcess"/>
    <dgm:cxn modelId="{FFFD5964-A26F-48D5-9007-7E03DD3E309B}" type="presParOf" srcId="{ACEEF8B1-E53E-4490-A127-576C51D9BFE2}" destId="{1F5193D4-64E8-4B6D-853A-CCB543D04574}" srcOrd="3" destOrd="0" presId="urn:microsoft.com/office/officeart/2009/3/layout/StepUpProcess"/>
    <dgm:cxn modelId="{03D4B29E-19D2-4B7F-B778-186E0FE7B423}" type="presParOf" srcId="{1F5193D4-64E8-4B6D-853A-CCB543D04574}" destId="{A9E387FB-A35F-45BB-B2FF-BC9F6747ABDA}" srcOrd="0" destOrd="0" presId="urn:microsoft.com/office/officeart/2009/3/layout/StepUpProcess"/>
    <dgm:cxn modelId="{B4558007-B29C-4B96-950D-B1A4D1ADA794}" type="presParOf" srcId="{ACEEF8B1-E53E-4490-A127-576C51D9BFE2}" destId="{91EE0F5B-C9B8-455F-AA02-3B3D09055E8E}" srcOrd="4" destOrd="0" presId="urn:microsoft.com/office/officeart/2009/3/layout/StepUpProcess"/>
    <dgm:cxn modelId="{96345331-4435-43C2-8E8F-CA3A7CADA4A4}" type="presParOf" srcId="{91EE0F5B-C9B8-455F-AA02-3B3D09055E8E}" destId="{A7D2B395-033A-4B49-9199-87BB6E8CF30F}" srcOrd="0" destOrd="0" presId="urn:microsoft.com/office/officeart/2009/3/layout/StepUpProcess"/>
    <dgm:cxn modelId="{50FB7E8F-EF20-41C9-9BD9-DED36DA286EF}" type="presParOf" srcId="{91EE0F5B-C9B8-455F-AA02-3B3D09055E8E}" destId="{1A243257-FD99-4F7C-B8E0-7201677116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1C7B7-6B4B-4EB6-8C9C-CAB0A882D2B4}">
      <dsp:nvSpPr>
        <dsp:cNvPr id="0" name=""/>
        <dsp:cNvSpPr/>
      </dsp:nvSpPr>
      <dsp:spPr>
        <a:xfrm rot="16200000">
          <a:off x="-1152725" y="1158159"/>
          <a:ext cx="4223274" cy="19069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tx1"/>
              </a:solidFill>
            </a:rPr>
            <a:t>Améliorer la compétitivité de la chaine de valeur portuaire</a:t>
          </a:r>
        </a:p>
      </dsp:txBody>
      <dsp:txXfrm rot="5400000">
        <a:off x="5434" y="844655"/>
        <a:ext cx="1906955" cy="2533964"/>
      </dsp:txXfrm>
    </dsp:sp>
    <dsp:sp modelId="{330E6256-2B3D-4E4C-820E-AFCE23AA4CAE}">
      <dsp:nvSpPr>
        <dsp:cNvPr id="0" name=""/>
        <dsp:cNvSpPr/>
      </dsp:nvSpPr>
      <dsp:spPr>
        <a:xfrm rot="16200000">
          <a:off x="897251" y="1158159"/>
          <a:ext cx="4223274" cy="190695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tx1"/>
              </a:solidFill>
            </a:rPr>
            <a:t>Appuyer la rationalisation de l’organisation des processus portuaires d’import-export et réduire les délais</a:t>
          </a:r>
        </a:p>
      </dsp:txBody>
      <dsp:txXfrm rot="5400000">
        <a:off x="2055410" y="844655"/>
        <a:ext cx="1906955" cy="2533964"/>
      </dsp:txXfrm>
    </dsp:sp>
    <dsp:sp modelId="{A15BFBCE-0EDD-4470-A575-A2B9A42F1EEB}">
      <dsp:nvSpPr>
        <dsp:cNvPr id="0" name=""/>
        <dsp:cNvSpPr/>
      </dsp:nvSpPr>
      <dsp:spPr>
        <a:xfrm rot="16200000">
          <a:off x="2947228" y="1158159"/>
          <a:ext cx="4223274" cy="19069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tx1"/>
              </a:solidFill>
            </a:rPr>
            <a:t>Appuyer l’amélioration du traitement de l’information et le partage de données efficient avec les partenaires publics et privés</a:t>
          </a:r>
        </a:p>
      </dsp:txBody>
      <dsp:txXfrm rot="5400000">
        <a:off x="4105387" y="844655"/>
        <a:ext cx="1906955" cy="2533964"/>
      </dsp:txXfrm>
    </dsp:sp>
    <dsp:sp modelId="{B9646B21-4B56-40F5-9DBE-B232891926D1}">
      <dsp:nvSpPr>
        <dsp:cNvPr id="0" name=""/>
        <dsp:cNvSpPr/>
      </dsp:nvSpPr>
      <dsp:spPr>
        <a:xfrm rot="16200000">
          <a:off x="4997205" y="1158159"/>
          <a:ext cx="4223274" cy="190695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tx1"/>
              </a:solidFill>
            </a:rPr>
            <a:t>Offrir une meilleures traçabilité et suivi des marchandises importées ou exportées </a:t>
          </a:r>
        </a:p>
      </dsp:txBody>
      <dsp:txXfrm rot="5400000">
        <a:off x="6155364" y="844655"/>
        <a:ext cx="1906955" cy="2533964"/>
      </dsp:txXfrm>
    </dsp:sp>
    <dsp:sp modelId="{D1EBF8E8-6C35-48E7-96E7-0B65438379EC}">
      <dsp:nvSpPr>
        <dsp:cNvPr id="0" name=""/>
        <dsp:cNvSpPr/>
      </dsp:nvSpPr>
      <dsp:spPr>
        <a:xfrm rot="16200000">
          <a:off x="7047182" y="1158159"/>
          <a:ext cx="4223274" cy="190695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tx1"/>
              </a:solidFill>
            </a:rPr>
            <a:t>Mettre en place des outils technologiques permettant une gestion optimale des trafic</a:t>
          </a:r>
          <a:endParaRPr lang="fr-FR" b="1" kern="1200" dirty="0">
            <a:solidFill>
              <a:schemeClr val="tx1"/>
            </a:solidFill>
          </a:endParaRPr>
        </a:p>
      </dsp:txBody>
      <dsp:txXfrm rot="5400000">
        <a:off x="8205341" y="844655"/>
        <a:ext cx="1906955" cy="2533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74994-3834-41CA-8EEE-B9E6B1C18DF2}">
      <dsp:nvSpPr>
        <dsp:cNvPr id="0" name=""/>
        <dsp:cNvSpPr/>
      </dsp:nvSpPr>
      <dsp:spPr>
        <a:xfrm rot="5400000">
          <a:off x="709702" y="1220190"/>
          <a:ext cx="2105488" cy="35034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A25A6E-1C77-488D-9348-7E3705DE491D}">
      <dsp:nvSpPr>
        <dsp:cNvPr id="0" name=""/>
        <dsp:cNvSpPr/>
      </dsp:nvSpPr>
      <dsp:spPr>
        <a:xfrm>
          <a:off x="358244" y="2266977"/>
          <a:ext cx="3162965" cy="277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1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Réalisation des tests avec certains partenaires commerciaux du Maroc (USA, Pays-Bas) </a:t>
          </a:r>
          <a:endParaRPr lang="fr-FR" sz="1600" kern="1200" dirty="0"/>
        </a:p>
      </dsp:txBody>
      <dsp:txXfrm>
        <a:off x="358244" y="2266977"/>
        <a:ext cx="3162965" cy="2772524"/>
      </dsp:txXfrm>
    </dsp:sp>
    <dsp:sp modelId="{78CA407F-EDC7-4738-88D2-176E7700AA0F}">
      <dsp:nvSpPr>
        <dsp:cNvPr id="0" name=""/>
        <dsp:cNvSpPr/>
      </dsp:nvSpPr>
      <dsp:spPr>
        <a:xfrm>
          <a:off x="2924423" y="962259"/>
          <a:ext cx="596786" cy="5967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57D8E7-E1CA-42FA-A2F4-FB57EB2C412C}">
      <dsp:nvSpPr>
        <dsp:cNvPr id="0" name=""/>
        <dsp:cNvSpPr/>
      </dsp:nvSpPr>
      <dsp:spPr>
        <a:xfrm rot="5400000">
          <a:off x="4581790" y="262038"/>
          <a:ext cx="2105488" cy="35034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4FF19F-594A-4676-8DD8-72EDE82061A8}">
      <dsp:nvSpPr>
        <dsp:cNvPr id="0" name=""/>
        <dsp:cNvSpPr/>
      </dsp:nvSpPr>
      <dsp:spPr>
        <a:xfrm>
          <a:off x="4230332" y="1308825"/>
          <a:ext cx="3162965" cy="277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2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Arial" panose="020B0604020202020204" pitchFamily="34" charset="0"/>
              <a:cs typeface="Arial" panose="020B0604020202020204" pitchFamily="34" charset="0"/>
            </a:rPr>
            <a:t>Opérationnalisation du </a:t>
          </a: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nouveau système avec les USA</a:t>
          </a:r>
          <a:endParaRPr lang="fr-FR" sz="1600" kern="1200" dirty="0"/>
        </a:p>
      </dsp:txBody>
      <dsp:txXfrm>
        <a:off x="4230332" y="1308825"/>
        <a:ext cx="3162965" cy="2772524"/>
      </dsp:txXfrm>
    </dsp:sp>
    <dsp:sp modelId="{A8E9DD85-D5C5-489B-90F4-A5364752292B}">
      <dsp:nvSpPr>
        <dsp:cNvPr id="0" name=""/>
        <dsp:cNvSpPr/>
      </dsp:nvSpPr>
      <dsp:spPr>
        <a:xfrm>
          <a:off x="6796511" y="4107"/>
          <a:ext cx="596786" cy="5967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D2B395-033A-4B49-9199-87BB6E8CF30F}">
      <dsp:nvSpPr>
        <dsp:cNvPr id="0" name=""/>
        <dsp:cNvSpPr/>
      </dsp:nvSpPr>
      <dsp:spPr>
        <a:xfrm rot="5400000">
          <a:off x="8453878" y="-696113"/>
          <a:ext cx="2105488" cy="35034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43257-FD99-4F7C-B8E0-7201677116AF}">
      <dsp:nvSpPr>
        <dsp:cNvPr id="0" name=""/>
        <dsp:cNvSpPr/>
      </dsp:nvSpPr>
      <dsp:spPr>
        <a:xfrm>
          <a:off x="8102420" y="350673"/>
          <a:ext cx="3162965" cy="277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3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Fin 2020, généralisation du processus aux autres partenaires commerciaux, membres de la CIPV.   </a:t>
          </a:r>
          <a:endParaRPr lang="fr-FR" sz="1600" kern="1200" dirty="0"/>
        </a:p>
      </dsp:txBody>
      <dsp:txXfrm>
        <a:off x="8102420" y="350673"/>
        <a:ext cx="3162965" cy="2772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00D6-0029-49F0-985F-CECC9014CAD7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2F46-E274-4B76-BFB4-FDE2E8B128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1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235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920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223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32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51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628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074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42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066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618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635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2021-DC92-4365-AB53-EF5C3FF283D7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951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8BECD-F3DB-48BB-812A-7967E335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2C3945-BA4E-48FD-A68B-626111054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8D3F5E-375E-4C34-9B72-9B9D8D80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DA22D-50C4-436D-9BDE-FC4B214F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8464C-408F-49E1-8F72-58132E34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9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14658-513C-4FF1-A367-97CE69CD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3D4129-93C6-4682-B85B-D41993083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A38590-C9BE-4B1D-A60B-2B1F8A2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02193-00C0-45FE-A4E8-DA1436A6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25BDE-70E1-478A-89CC-E1E09C5A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4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0C4235-26FD-4126-90D0-018D17C2C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E53550-363C-40F1-AF8C-F8FEADBE3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396771-9C07-4B67-805B-C39C9FA5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BFD205-3EBF-4029-98F5-10157BC5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883B91-49FB-45A6-9B28-6302CDF6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97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1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91798-7557-4630-8E3F-FCC930B7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CD68F-9264-4098-978D-2CC3E4BD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30B99-3E8C-4BCB-A2CD-AFB4FED6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616C93-51AD-47A3-9160-ABEC6AD8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44323-1617-4307-B02B-3942F18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1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0819C-6B80-473F-AFEA-3B3B5BA6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97DD48-F11C-4440-B36D-2EED55700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7D392B-E4AB-408B-BE36-393DA94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55D71-5200-47F9-8E80-D4214B83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468AD-44DD-43CA-9738-B90F46D5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86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54A5F-C388-4C2A-A1D9-C1F74AE4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BD92E-00C9-4033-9E67-0AD0D1EAE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917EF6-F50B-4E56-A085-6B2B9DD5D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466EA-229E-477D-8A4C-D3A5D118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360D4B-1694-44C3-8D9D-352E2466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A16FE0-CE4E-4233-8C9A-A603BE18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3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C6548-C5B7-42E5-9A12-62A8B545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2164E0-4FE5-401D-8094-57ACC630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FC6371-87FD-462E-9FAB-7F1AF8642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B69CF3-69A6-48A7-ABC4-44A7959A6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C5585D-7EDC-4216-B5ED-D899327D5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B8E393-D248-4D71-961A-8BB93F20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C1F5AD-17E5-4FE6-B611-843A64C1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3B274D-C463-475B-AFF8-3A0E0361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1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D463C-E59D-4CDD-9D45-489CC92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E06267-BDC8-4311-A70D-56A7090F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1FF7E-7325-4A50-9D14-19370FAE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C1B425-7AA6-45DF-B2C9-A7078D9A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D609B3-A138-4392-A0A8-1EB0DCF6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47451C-5775-42DB-9F54-75DD2D57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80C82-55C3-4DD2-A40D-4B0D2F79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53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4F4A3-3D39-4D54-A3CE-DCFB494C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7A3EA7-3935-45C9-8607-1BB6AA2D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B79756-6940-4663-BBC8-D2EE3CFD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5F95EF-5FB9-4258-B5B3-483B2F16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D58FF0-5CD8-4DF9-9CA5-98782AF9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B6181-E449-4648-A0E6-A2C30B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9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C347E-2945-48E3-B1E1-69A0D793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E014AD-3012-41D5-8B7F-3742913F4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F6265A-093D-4B0F-A0E7-BE8C16AD3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EB97CC-18D2-46BB-B482-FBDCCD70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975F5F-872B-4317-87A1-3D6C5B9A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476B5-A9BF-4D7E-9D76-A8FC3D5D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7F833B-69C1-4866-8FC8-1C659659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4387-555A-4A4C-ABC7-0D671176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BF46D3-89E4-486B-8125-7BD4860E2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CC0F-1B57-42E7-A9D6-60A6A18F3D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C5CF4-E053-4CD7-9009-B3C2712D9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A3952-394C-40A0-9F7E-C130D7F8A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ADB1-F666-47A7-9757-6B071D4E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2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aitaddi@mcinet.gov.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rgbClr val="31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r="16869"/>
          <a:stretch>
            <a:fillRect/>
          </a:stretch>
        </p:blipFill>
        <p:spPr/>
      </p:pic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r="22033"/>
          <a:stretch>
            <a:fillRect/>
          </a:stretch>
        </p:blipFill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1" name="Espace réservé pour une image  10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1426"/>
          <a:stretch>
            <a:fillRect/>
          </a:stretch>
        </p:blipFill>
        <p:spPr/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E2D1D2D-A2D1-4D9E-A004-9810F567D2E0}"/>
              </a:ext>
            </a:extLst>
          </p:cNvPr>
          <p:cNvSpPr txBox="1"/>
          <p:nvPr/>
        </p:nvSpPr>
        <p:spPr>
          <a:xfrm>
            <a:off x="44590" y="3750676"/>
            <a:ext cx="5462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l’appui de</a:t>
            </a:r>
          </a:p>
          <a:p>
            <a:pPr algn="ctr"/>
            <a:r>
              <a:rPr lang="fr-M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l’Alliance Mondiale pour la Facilitation des Echanges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A5EC19D-D425-4823-B241-EFA9343D8E37}"/>
              </a:ext>
            </a:extLst>
          </p:cNvPr>
          <p:cNvSpPr txBox="1"/>
          <p:nvPr/>
        </p:nvSpPr>
        <p:spPr>
          <a:xfrm>
            <a:off x="-64090" y="1499417"/>
            <a:ext cx="602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2400" b="1" dirty="0">
                <a:solidFill>
                  <a:srgbClr val="313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de l’AFE au Maroc à travers un partenariat Public-Privé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03FA57-9F7A-45AA-A01F-C8027C175712}"/>
              </a:ext>
            </a:extLst>
          </p:cNvPr>
          <p:cNvSpPr txBox="1"/>
          <p:nvPr/>
        </p:nvSpPr>
        <p:spPr>
          <a:xfrm>
            <a:off x="120869" y="2655824"/>
            <a:ext cx="550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b="1" dirty="0">
                <a:latin typeface="Arial" panose="020B0604020202020204" pitchFamily="34" charset="0"/>
                <a:cs typeface="Arial" panose="020B0604020202020204" pitchFamily="34" charset="0"/>
              </a:rPr>
              <a:t>Maîtrise des trafics en zone portuaire </a:t>
            </a:r>
          </a:p>
          <a:p>
            <a:pPr algn="ctr"/>
            <a:r>
              <a:rPr lang="fr-MA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fr-MA" b="1" dirty="0">
                <a:latin typeface="Arial" panose="020B0604020202020204" pitchFamily="34" charset="0"/>
                <a:cs typeface="Arial" panose="020B0604020202020204" pitchFamily="34" charset="0"/>
              </a:rPr>
              <a:t>Certification phytosanitaire électronique </a:t>
            </a:r>
            <a:r>
              <a:rPr lang="fr-MA" b="1" dirty="0" err="1">
                <a:latin typeface="Arial" panose="020B0604020202020204" pitchFamily="34" charset="0"/>
                <a:cs typeface="Arial" panose="020B0604020202020204" pitchFamily="34" charset="0"/>
              </a:rPr>
              <a:t>ePhyto</a:t>
            </a:r>
            <a:endParaRPr lang="fr-M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r="1987"/>
          <a:stretch>
            <a:fillRect/>
          </a:stretch>
        </p:blipFill>
        <p:spPr bwMode="auto">
          <a:xfrm>
            <a:off x="490367" y="109026"/>
            <a:ext cx="5587939" cy="10547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D0E37A5-DED4-4A82-9A3B-B150CE891AC1}"/>
              </a:ext>
            </a:extLst>
          </p:cNvPr>
          <p:cNvSpPr txBox="1"/>
          <p:nvPr/>
        </p:nvSpPr>
        <p:spPr>
          <a:xfrm>
            <a:off x="-91986" y="5529888"/>
            <a:ext cx="6928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M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MA" sz="1400" b="1" dirty="0">
                <a:latin typeface="Arial" panose="020B0604020202020204" pitchFamily="34" charset="0"/>
                <a:cs typeface="Arial" panose="020B0604020202020204" pitchFamily="34" charset="0"/>
              </a:rPr>
              <a:t>M. Ait Addi Brahim – Chef de la Division de la Réglementation </a:t>
            </a:r>
          </a:p>
          <a:p>
            <a:r>
              <a:rPr lang="fr-MA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et de la Facilitation Commerciale – MICEVN</a:t>
            </a:r>
          </a:p>
          <a:p>
            <a:r>
              <a:rPr lang="fr-M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MA" sz="1400" b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M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Maaouni</a:t>
            </a:r>
            <a:r>
              <a:rPr lang="fr-MA" sz="1400" b="1" dirty="0">
                <a:latin typeface="Arial" panose="020B0604020202020204" pitchFamily="34" charset="0"/>
                <a:cs typeface="Arial" panose="020B0604020202020204" pitchFamily="34" charset="0"/>
              </a:rPr>
              <a:t> Tarik –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Directeur Organisation et Systèmes d'Information</a:t>
            </a:r>
            <a:r>
              <a:rPr lang="fr-MA" sz="1400" b="1" dirty="0">
                <a:latin typeface="Arial" panose="020B0604020202020204" pitchFamily="34" charset="0"/>
                <a:cs typeface="Arial" panose="020B0604020202020204" pitchFamily="34" charset="0"/>
              </a:rPr>
              <a:t> – ANP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6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07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F636456-3849-4117-BD4F-DFA3720CFDCC}"/>
              </a:ext>
            </a:extLst>
          </p:cNvPr>
          <p:cNvSpPr txBox="1">
            <a:spLocks/>
          </p:cNvSpPr>
          <p:nvPr/>
        </p:nvSpPr>
        <p:spPr>
          <a:xfrm>
            <a:off x="3510117" y="2462410"/>
            <a:ext cx="9509760" cy="33944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CBC02"/>
              </a:buClr>
            </a:pPr>
            <a:endParaRPr lang="en-US" kern="0" dirty="0">
              <a:latin typeface="HelveticaNeueLT Std Cn" panose="020B0506030502030204" pitchFamily="34" charset="0"/>
            </a:endParaRPr>
          </a:p>
        </p:txBody>
      </p:sp>
      <p:sp>
        <p:nvSpPr>
          <p:cNvPr id="10" name="ZoneTexte 10"/>
          <p:cNvSpPr txBox="1"/>
          <p:nvPr/>
        </p:nvSpPr>
        <p:spPr>
          <a:xfrm>
            <a:off x="1838431" y="3584606"/>
            <a:ext cx="985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800" dirty="0">
              <a:solidFill>
                <a:schemeClr val="tx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8984" y="1339246"/>
            <a:ext cx="3208078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Initiation des processus d’accès des camions au port sur RDV via le guichet unique Portnet (1</a:t>
            </a:r>
            <a:r>
              <a:rPr lang="fr-FR" baseline="30000" dirty="0"/>
              <a:t>er</a:t>
            </a:r>
            <a:r>
              <a:rPr lang="fr-FR" dirty="0"/>
              <a:t> janvier 2020)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81924" y="1830279"/>
            <a:ext cx="2657003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lvl="0" algn="just"/>
            <a:r>
              <a:rPr lang="fr-FR" dirty="0"/>
              <a:t>Identification des bonnes pratiques de gestion des trafics portuaires  à travers un benchmark international   </a:t>
            </a:r>
          </a:p>
          <a:p>
            <a:pPr algn="just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396867" y="2860011"/>
            <a:ext cx="2381490" cy="31393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fr-FR" dirty="0"/>
          </a:p>
          <a:p>
            <a:pPr lvl="0" algn="just"/>
            <a:endParaRPr lang="fr-FR" dirty="0"/>
          </a:p>
          <a:p>
            <a:pPr lvl="0" algn="just"/>
            <a:endParaRPr lang="fr-FR" dirty="0"/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Mise en œuvre effective du système de gestion électronique des trafics, fin 2020.</a:t>
            </a:r>
          </a:p>
          <a:p>
            <a:pPr lvl="0" algn="just"/>
            <a:endParaRPr lang="fr-FR" dirty="0"/>
          </a:p>
          <a:p>
            <a:pPr lvl="0" algn="just"/>
            <a:endParaRPr lang="fr-FR" dirty="0"/>
          </a:p>
          <a:p>
            <a:pPr lvl="0" algn="just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40565" y="2384664"/>
            <a:ext cx="2354664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lvl="0" algn="just"/>
            <a:r>
              <a:rPr lang="fr-FR" dirty="0"/>
              <a:t>Numérisation et équipement du processus d’accès des camions jusqu’à la sortie de port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9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2050777" y="1024349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5166439" y="149427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7805440" y="204580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0443626" y="252954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4488" y="102087"/>
            <a:ext cx="11755515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2.1- 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Volet 1 : </a:t>
            </a:r>
            <a:r>
              <a:rPr lang="fr-FR" b="1" kern="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ePort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Maîtrise des trafics en zones portuaires</a:t>
            </a:r>
          </a:p>
        </p:txBody>
      </p:sp>
      <p:sp>
        <p:nvSpPr>
          <p:cNvPr id="20" name="Losange 19"/>
          <p:cNvSpPr/>
          <p:nvPr/>
        </p:nvSpPr>
        <p:spPr>
          <a:xfrm>
            <a:off x="7768" y="9985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22" name="Parallélogramme 21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Parallélogramme 22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Ellipse 23"/>
          <p:cNvSpPr/>
          <p:nvPr/>
        </p:nvSpPr>
        <p:spPr>
          <a:xfrm>
            <a:off x="1970418" y="2003612"/>
            <a:ext cx="318851" cy="376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4991574" y="2360257"/>
            <a:ext cx="318851" cy="376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7637077" y="2948570"/>
            <a:ext cx="318851" cy="376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7" name="Ellipse 26"/>
          <p:cNvSpPr/>
          <p:nvPr/>
        </p:nvSpPr>
        <p:spPr>
          <a:xfrm>
            <a:off x="10268761" y="3421769"/>
            <a:ext cx="318851" cy="376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79875" y="618072"/>
            <a:ext cx="50433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Etat d’avancement </a:t>
            </a:r>
            <a:r>
              <a:rPr lang="fr-FR" sz="2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Prochaines étapes</a:t>
            </a:r>
            <a:endParaRPr lang="fr-FR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37077" y="731520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8312717" y="741593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8082280" y="741593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7865677" y="731520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3635"/>
            <a:ext cx="12192000" cy="2436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9"/>
          <p:cNvSpPr txBox="1"/>
          <p:nvPr/>
        </p:nvSpPr>
        <p:spPr>
          <a:xfrm>
            <a:off x="3914029" y="2260557"/>
            <a:ext cx="824199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Garamond" panose="02020404030301010803" pitchFamily="18" charset="0"/>
              </a:rPr>
              <a:t>2.PROJET DE COOPÉRATION AVEC L’ALLIANCE MONDIALE POUR LA FACILITATION DES ECHANGES</a:t>
            </a:r>
          </a:p>
        </p:txBody>
      </p:sp>
      <p:sp>
        <p:nvSpPr>
          <p:cNvPr id="8" name="Losange 7"/>
          <p:cNvSpPr/>
          <p:nvPr/>
        </p:nvSpPr>
        <p:spPr>
          <a:xfrm>
            <a:off x="74147" y="1103500"/>
            <a:ext cx="3474720" cy="3456432"/>
          </a:xfrm>
          <a:prstGeom prst="diamo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403331" y="1073145"/>
            <a:ext cx="3474720" cy="3456432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06889" y="42154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2.1 - Volet 1 : </a:t>
            </a:r>
            <a:r>
              <a:rPr lang="fr-FR" sz="1400" kern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ePort</a:t>
            </a: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Maîtrise des trafics en zones portuaires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Problématique 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b) Solution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c) Etat d’avancement </a:t>
            </a: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Prochaines étapes</a:t>
            </a:r>
          </a:p>
        </p:txBody>
      </p:sp>
      <p:sp>
        <p:nvSpPr>
          <p:cNvPr id="7" name="TextBox 36"/>
          <p:cNvSpPr txBox="1"/>
          <p:nvPr/>
        </p:nvSpPr>
        <p:spPr>
          <a:xfrm>
            <a:off x="3806889" y="5335136"/>
            <a:ext cx="659363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2pPr marL="0" lvl="1">
              <a:spcBef>
                <a:spcPts val="0"/>
              </a:spcBef>
              <a:buClr>
                <a:srgbClr val="3A5E9C"/>
              </a:buClr>
              <a:buSzPts val="2400"/>
              <a:defRPr sz="1400" kern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2.2- Volet 2 :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ePhyto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Digitalisation du certificat phytosanitaire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a) Problématique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b) Solution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c) Etat d’avancement &amp; Prochaines étapes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11" name="Parallélogramme 10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Parallélogramme 11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8757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F636456-3849-4117-BD4F-DFA3720CFDCC}"/>
              </a:ext>
            </a:extLst>
          </p:cNvPr>
          <p:cNvSpPr txBox="1">
            <a:spLocks/>
          </p:cNvSpPr>
          <p:nvPr/>
        </p:nvSpPr>
        <p:spPr>
          <a:xfrm>
            <a:off x="8373298" y="-65238"/>
            <a:ext cx="9509760" cy="33944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CBC02"/>
              </a:buClr>
            </a:pPr>
            <a:endParaRPr lang="en-US" kern="0" dirty="0">
              <a:latin typeface="HelveticaNeueLT Std Cn" panose="020B0506030502030204" pitchFamily="34" charset="0"/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341069" y="1410693"/>
            <a:ext cx="3286247" cy="166199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</a:p>
          <a:p>
            <a:pPr lvl="1"/>
            <a:endParaRPr lang="fr-FR" dirty="0"/>
          </a:p>
          <a:p>
            <a:pPr lvl="1"/>
            <a:endParaRPr lang="fr-FR" dirty="0">
              <a:solidFill>
                <a:schemeClr val="dk1"/>
              </a:solidFill>
            </a:endParaRPr>
          </a:p>
          <a:p>
            <a:pPr lvl="1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14" name="Arrondir un rectangle avec un coin du même côté 4"/>
          <p:cNvSpPr/>
          <p:nvPr/>
        </p:nvSpPr>
        <p:spPr>
          <a:xfrm>
            <a:off x="3757280" y="1341088"/>
            <a:ext cx="3884089" cy="1632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Adresser les problématiques liées aux délais du traitement des certificats phytosanitaires, de la confidentialité de leur données et de la gestion des risques.</a:t>
            </a: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8510" y="1837627"/>
            <a:ext cx="24780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Migrer vers le système  e-phyto</a:t>
            </a:r>
          </a:p>
        </p:txBody>
      </p:sp>
      <p:grpSp>
        <p:nvGrpSpPr>
          <p:cNvPr id="2" name="Groupe 1"/>
          <p:cNvGrpSpPr/>
          <p:nvPr/>
        </p:nvGrpSpPr>
        <p:grpSpPr>
          <a:xfrm rot="16200000">
            <a:off x="7770939" y="1608658"/>
            <a:ext cx="1534365" cy="1042718"/>
            <a:chOff x="5865340" y="3226331"/>
            <a:chExt cx="2313461" cy="945100"/>
          </a:xfrm>
        </p:grpSpPr>
        <p:grpSp>
          <p:nvGrpSpPr>
            <p:cNvPr id="19" name="Groupe 18"/>
            <p:cNvGrpSpPr/>
            <p:nvPr/>
          </p:nvGrpSpPr>
          <p:grpSpPr>
            <a:xfrm>
              <a:off x="5865341" y="3226331"/>
              <a:ext cx="2313460" cy="534864"/>
              <a:chOff x="44796" y="0"/>
              <a:chExt cx="839810" cy="1199728"/>
            </a:xfrm>
          </p:grpSpPr>
          <p:sp>
            <p:nvSpPr>
              <p:cNvPr id="20" name="Chevron 19"/>
              <p:cNvSpPr/>
              <p:nvPr/>
            </p:nvSpPr>
            <p:spPr>
              <a:xfrm rot="5400000">
                <a:off x="-135163" y="179959"/>
                <a:ext cx="1199728" cy="839809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hevron 4"/>
              <p:cNvSpPr/>
              <p:nvPr/>
            </p:nvSpPr>
            <p:spPr>
              <a:xfrm>
                <a:off x="44797" y="419905"/>
                <a:ext cx="839809" cy="359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6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5865340" y="3636567"/>
              <a:ext cx="2313460" cy="534864"/>
              <a:chOff x="44796" y="0"/>
              <a:chExt cx="839810" cy="1199728"/>
            </a:xfrm>
          </p:grpSpPr>
          <p:sp>
            <p:nvSpPr>
              <p:cNvPr id="22" name="Chevron 21"/>
              <p:cNvSpPr/>
              <p:nvPr/>
            </p:nvSpPr>
            <p:spPr>
              <a:xfrm rot="5400000">
                <a:off x="-135163" y="179959"/>
                <a:ext cx="1199728" cy="839809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hevron 4"/>
              <p:cNvSpPr/>
              <p:nvPr/>
            </p:nvSpPr>
            <p:spPr>
              <a:xfrm>
                <a:off x="44797" y="419905"/>
                <a:ext cx="839809" cy="359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6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ZoneTexte 23"/>
          <p:cNvSpPr txBox="1"/>
          <p:nvPr/>
        </p:nvSpPr>
        <p:spPr>
          <a:xfrm>
            <a:off x="434488" y="102087"/>
            <a:ext cx="11755515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2.2- 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Volet 2 : </a:t>
            </a:r>
            <a:r>
              <a:rPr lang="pt-B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ePhyto – Digitalisation du certificat phytosanitaire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Losange 24"/>
          <p:cNvSpPr/>
          <p:nvPr/>
        </p:nvSpPr>
        <p:spPr>
          <a:xfrm>
            <a:off x="7768" y="9985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27" name="Parallélogramme 26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arallélogramme 27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Pentagone 28"/>
          <p:cNvSpPr/>
          <p:nvPr/>
        </p:nvSpPr>
        <p:spPr>
          <a:xfrm>
            <a:off x="304245" y="4228290"/>
            <a:ext cx="3160315" cy="129266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endParaRPr lang="fr-FR" dirty="0">
              <a:solidFill>
                <a:schemeClr val="dk1"/>
              </a:solidFill>
            </a:endParaRPr>
          </a:p>
          <a:p>
            <a:pPr lvl="1"/>
            <a:r>
              <a:rPr lang="fr-FR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lvl="1"/>
            <a:endParaRPr lang="fr-FR" dirty="0"/>
          </a:p>
          <a:p>
            <a:pPr lvl="1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3136" y="3975914"/>
            <a:ext cx="4006576" cy="154503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algn="just"/>
            <a:r>
              <a:rPr lang="fr-FR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Adhésion du Maroc au système international de gestion électronique des certificats phytosanitaires pour assurer des échanges plus rapides et plus sécurisés avec ses partenaires commerciaux.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361181" y="3939212"/>
            <a:ext cx="247801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Objectif : Réduire de deux jours 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 délais de dédouanement pour les produits importés ou exportés nécessitant un certificat phytosanitaire.</a:t>
            </a:r>
          </a:p>
        </p:txBody>
      </p:sp>
      <p:grpSp>
        <p:nvGrpSpPr>
          <p:cNvPr id="33" name="Groupe 32"/>
          <p:cNvGrpSpPr/>
          <p:nvPr/>
        </p:nvGrpSpPr>
        <p:grpSpPr>
          <a:xfrm rot="16200000">
            <a:off x="7752489" y="4053619"/>
            <a:ext cx="1534362" cy="1042717"/>
            <a:chOff x="5865341" y="3226331"/>
            <a:chExt cx="2313457" cy="9450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8" name="Chevron 37"/>
            <p:cNvSpPr/>
            <p:nvPr/>
          </p:nvSpPr>
          <p:spPr>
            <a:xfrm rot="5400000">
              <a:off x="6754638" y="2337034"/>
              <a:ext cx="534864" cy="23134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35"/>
            <p:cNvSpPr/>
            <p:nvPr/>
          </p:nvSpPr>
          <p:spPr>
            <a:xfrm rot="5400000">
              <a:off x="6754637" y="2747270"/>
              <a:ext cx="534864" cy="23134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606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0"/>
          <p:cNvSpPr txBox="1"/>
          <p:nvPr/>
        </p:nvSpPr>
        <p:spPr>
          <a:xfrm>
            <a:off x="-4408311" y="1738289"/>
            <a:ext cx="985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800" dirty="0">
              <a:solidFill>
                <a:schemeClr val="tx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4488" y="102087"/>
            <a:ext cx="11755515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2.2- 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Volet 2 : </a:t>
            </a:r>
            <a:r>
              <a:rPr lang="pt-B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ePhyto – Digitalisation du certificat phytosanitaire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Losange 13"/>
          <p:cNvSpPr/>
          <p:nvPr/>
        </p:nvSpPr>
        <p:spPr>
          <a:xfrm>
            <a:off x="7768" y="9985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19" name="Parallélogramme 18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Parallélogramme 19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81946080"/>
              </p:ext>
            </p:extLst>
          </p:nvPr>
        </p:nvGraphicFramePr>
        <p:xfrm>
          <a:off x="324238" y="1520973"/>
          <a:ext cx="11276090" cy="504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/>
          <p:cNvSpPr/>
          <p:nvPr/>
        </p:nvSpPr>
        <p:spPr>
          <a:xfrm>
            <a:off x="434488" y="605314"/>
            <a:ext cx="50433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Etat d’avancement </a:t>
            </a:r>
            <a:r>
              <a:rPr lang="fr-FR" sz="2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Prochaines étapes</a:t>
            </a:r>
            <a:endParaRPr lang="fr-FR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605077" y="740125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6280717" y="750198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6050280" y="750198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5833677" y="740125"/>
            <a:ext cx="216603" cy="17272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0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3635"/>
            <a:ext cx="12192000" cy="2436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9"/>
          <p:cNvSpPr txBox="1"/>
          <p:nvPr/>
        </p:nvSpPr>
        <p:spPr>
          <a:xfrm>
            <a:off x="3914029" y="2260557"/>
            <a:ext cx="824199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Garamond" panose="02020404030301010803" pitchFamily="18" charset="0"/>
              </a:rPr>
              <a:t>3. A</a:t>
            </a:r>
            <a:r>
              <a:rPr lang="pt-BR" b="1" dirty="0">
                <a:latin typeface="Garamond" panose="02020404030301010803" pitchFamily="18" charset="0"/>
                <a:sym typeface="Calibri"/>
              </a:rPr>
              <a:t>PPROCHE DE COOPÉRATION DE L’ALLIANCE MONDIALE</a:t>
            </a:r>
          </a:p>
          <a:p>
            <a:pPr algn="ctr"/>
            <a:endParaRPr lang="fr-FR" sz="1500" b="1" dirty="0">
              <a:solidFill>
                <a:srgbClr val="C00000"/>
              </a:solidFill>
              <a:latin typeface="Garamond" pitchFamily="18" charset="0"/>
            </a:endParaRPr>
          </a:p>
          <a:p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8" name="Losange 7"/>
          <p:cNvSpPr/>
          <p:nvPr/>
        </p:nvSpPr>
        <p:spPr>
          <a:xfrm>
            <a:off x="74147" y="1103500"/>
            <a:ext cx="3474720" cy="3456432"/>
          </a:xfrm>
          <a:prstGeom prst="diamo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403331" y="1073145"/>
            <a:ext cx="3474720" cy="3456432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7" name="Parallélogramme 6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Parallélogramme 9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6669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5F492E-3844-4DE1-996E-F170332D7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286" y="1570243"/>
            <a:ext cx="2269816" cy="2269816"/>
          </a:xfrm>
          <a:prstGeom prst="rect">
            <a:avLst/>
          </a:prstGeom>
        </p:spPr>
      </p:pic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F636456-3849-4117-BD4F-DFA3720CFDCC}"/>
              </a:ext>
            </a:extLst>
          </p:cNvPr>
          <p:cNvSpPr txBox="1">
            <a:spLocks/>
          </p:cNvSpPr>
          <p:nvPr/>
        </p:nvSpPr>
        <p:spPr>
          <a:xfrm>
            <a:off x="1376517" y="2147408"/>
            <a:ext cx="9509760" cy="33944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CBC02"/>
              </a:buClr>
            </a:pPr>
            <a:endParaRPr lang="en-US" kern="0" dirty="0">
              <a:latin typeface="HelveticaNeueLT Std Cn" panose="020B0506030502030204" pitchFamily="34" charset="0"/>
            </a:endParaRPr>
          </a:p>
        </p:txBody>
      </p:sp>
      <p:pic>
        <p:nvPicPr>
          <p:cNvPr id="17" name="Picture 4" descr="RÃ©sultat de recherche d'images pour &quot;marsa maroc&quot;">
            <a:extLst>
              <a:ext uri="{FF2B5EF4-FFF2-40B4-BE49-F238E27FC236}">
                <a16:creationId xmlns:a16="http://schemas.microsoft.com/office/drawing/2014/main" id="{77B3B190-AE60-4DD2-A2FF-D7C5D4A6D7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94831" y="3619044"/>
            <a:ext cx="1014016" cy="4107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 12" descr="C:\Users\User\AppData\Local\Microsoft\Windows\INetCache\Content.MSO\B803D56C.tmp">
            <a:extLst>
              <a:ext uri="{FF2B5EF4-FFF2-40B4-BE49-F238E27FC236}">
                <a16:creationId xmlns:a16="http://schemas.microsoft.com/office/drawing/2014/main" id="{71DC0527-DBD2-4E4F-9088-8C1B8A415E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61118" y="3540482"/>
            <a:ext cx="1325127" cy="5679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 10">
            <a:extLst>
              <a:ext uri="{FF2B5EF4-FFF2-40B4-BE49-F238E27FC236}">
                <a16:creationId xmlns:a16="http://schemas.microsoft.com/office/drawing/2014/main" id="{04847CBB-048D-42C9-ADFC-6946BBC4C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691" y="3433891"/>
            <a:ext cx="1154483" cy="7810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Image 16">
            <a:extLst>
              <a:ext uri="{FF2B5EF4-FFF2-40B4-BE49-F238E27FC236}">
                <a16:creationId xmlns:a16="http://schemas.microsoft.com/office/drawing/2014/main" id="{C41B28B0-966E-4998-ACB2-5889E7A75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2734" y="3490308"/>
            <a:ext cx="726830" cy="6682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Image 21">
            <a:extLst>
              <a:ext uri="{FF2B5EF4-FFF2-40B4-BE49-F238E27FC236}">
                <a16:creationId xmlns:a16="http://schemas.microsoft.com/office/drawing/2014/main" id="{684BB49C-8FF5-4D7E-87BA-8F6BD7348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170" y="4807173"/>
            <a:ext cx="1510958" cy="4249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Image 15">
            <a:extLst>
              <a:ext uri="{FF2B5EF4-FFF2-40B4-BE49-F238E27FC236}">
                <a16:creationId xmlns:a16="http://schemas.microsoft.com/office/drawing/2014/main" id="{827F4649-2790-42CB-986D-36A7B6B22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448" y="4606850"/>
            <a:ext cx="644782" cy="8255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age 13" descr="C:\Users\User\AppData\Local\Microsoft\Windows\INetCache\Content.MSO\49F4178F.tmp">
            <a:extLst>
              <a:ext uri="{FF2B5EF4-FFF2-40B4-BE49-F238E27FC236}">
                <a16:creationId xmlns:a16="http://schemas.microsoft.com/office/drawing/2014/main" id="{F77206CA-752C-4A17-B9CE-5A43A31AF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622997" y="4801027"/>
            <a:ext cx="906994" cy="4372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Image 20">
            <a:extLst>
              <a:ext uri="{FF2B5EF4-FFF2-40B4-BE49-F238E27FC236}">
                <a16:creationId xmlns:a16="http://schemas.microsoft.com/office/drawing/2014/main" id="{7764D309-8AE3-4782-927E-937A435CF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4716" y="4771947"/>
            <a:ext cx="990432" cy="4953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Image 14">
            <a:extLst>
              <a:ext uri="{FF2B5EF4-FFF2-40B4-BE49-F238E27FC236}">
                <a16:creationId xmlns:a16="http://schemas.microsoft.com/office/drawing/2014/main" id="{51DD3AE1-AD27-4621-977D-29C923F15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7716" y="4676268"/>
            <a:ext cx="696866" cy="686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C6588FB-ED9C-4170-B805-669BCC99D4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684" y="5716693"/>
            <a:ext cx="707930" cy="707930"/>
          </a:xfrm>
          <a:prstGeom prst="rect">
            <a:avLst/>
          </a:prstGeom>
        </p:spPr>
      </p:pic>
      <p:pic>
        <p:nvPicPr>
          <p:cNvPr id="30" name="Picture 2" descr="Résultat de recherche d'images pour &quot;World economic forum&quot;">
            <a:extLst>
              <a:ext uri="{FF2B5EF4-FFF2-40B4-BE49-F238E27FC236}">
                <a16:creationId xmlns:a16="http://schemas.microsoft.com/office/drawing/2014/main" id="{7F1C7B3F-6F3F-445B-97EE-CD442D86608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466502" y="5799341"/>
            <a:ext cx="870675" cy="5426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Image 17">
            <a:extLst>
              <a:ext uri="{FF2B5EF4-FFF2-40B4-BE49-F238E27FC236}">
                <a16:creationId xmlns:a16="http://schemas.microsoft.com/office/drawing/2014/main" id="{9086B202-88B3-4F80-BC29-45B55EAF82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8196" y="5770494"/>
            <a:ext cx="537273" cy="6003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Image 11">
            <a:extLst>
              <a:ext uri="{FF2B5EF4-FFF2-40B4-BE49-F238E27FC236}">
                <a16:creationId xmlns:a16="http://schemas.microsoft.com/office/drawing/2014/main" id="{E5E3D4D7-0E7B-45F1-921F-3B37C79A36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6040" y="5572207"/>
            <a:ext cx="907785" cy="996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Image 18">
            <a:extLst>
              <a:ext uri="{FF2B5EF4-FFF2-40B4-BE49-F238E27FC236}">
                <a16:creationId xmlns:a16="http://schemas.microsoft.com/office/drawing/2014/main" id="{7834C8C8-5950-442B-8156-571CE119F7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0385" y="5820614"/>
            <a:ext cx="1011529" cy="500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4" name="Arrondir un rectangle avec un coin du même côté 4"/>
          <p:cNvSpPr/>
          <p:nvPr/>
        </p:nvSpPr>
        <p:spPr>
          <a:xfrm>
            <a:off x="306379" y="609836"/>
            <a:ext cx="6654491" cy="28290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dialogues public-privé permettent de mieux comprendre les problèmes et les solutions possibles, ce qui conduit à des réformes réussies en matière de facilitation des échanges.</a:t>
            </a:r>
          </a:p>
          <a:p>
            <a:pPr lvl="0"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Maroc il existe une collaboration étroite, accompagnée par l’Alliance entre de nombreux acteurs publics et privés, nationaux et internationaux, activement impliqués à différents niveaux dans les projets : </a:t>
            </a: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4488" y="102087"/>
            <a:ext cx="11755515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Partenaires du programme</a:t>
            </a:r>
            <a:endParaRPr lang="fr-FR" b="1" kern="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osange 34"/>
          <p:cNvSpPr/>
          <p:nvPr/>
        </p:nvSpPr>
        <p:spPr>
          <a:xfrm>
            <a:off x="7768" y="9985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674370" y="6709810"/>
            <a:ext cx="12199768" cy="151642"/>
            <a:chOff x="0" y="6709810"/>
            <a:chExt cx="12199768" cy="151642"/>
          </a:xfrm>
        </p:grpSpPr>
        <p:sp>
          <p:nvSpPr>
            <p:cNvPr id="37" name="Parallélogramme 36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Parallélogramme 37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6" y="3246461"/>
            <a:ext cx="1688886" cy="115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F4D258BA-A7C1-4AEA-805F-962836FE7F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24721" y="820342"/>
            <a:ext cx="2073852" cy="10736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Picture 2" descr="Résultat de recherche d'images pour &quot;anp&quot;">
            <a:extLst>
              <a:ext uri="{FF2B5EF4-FFF2-40B4-BE49-F238E27FC236}">
                <a16:creationId xmlns:a16="http://schemas.microsoft.com/office/drawing/2014/main" id="{7A73AD77-7083-4FA1-AA3A-3D483424F7D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560555" y="2314987"/>
            <a:ext cx="1348166" cy="757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9430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81"/>
            <a:ext cx="12192000" cy="2436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9"/>
          <p:cNvSpPr txBox="1"/>
          <p:nvPr/>
        </p:nvSpPr>
        <p:spPr>
          <a:xfrm>
            <a:off x="3383280" y="580381"/>
            <a:ext cx="8241992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sz="5400" kern="0" dirty="0">
              <a:latin typeface="Brush Script MT" panose="03060802040406070304" pitchFamily="66" charset="0"/>
              <a:cs typeface="Arial" panose="020B0604020202020204" pitchFamily="34" charset="0"/>
            </a:endParaRPr>
          </a:p>
          <a:p>
            <a:pPr algn="ctr"/>
            <a:r>
              <a:rPr lang="fr-FR" sz="6600" dirty="0">
                <a:latin typeface="Brush Script MT" panose="03060802040406070304" pitchFamily="66" charset="0"/>
                <a:cs typeface="Arial" panose="020B0604020202020204" pitchFamily="34" charset="0"/>
              </a:rPr>
              <a:t>Merci de votre attention</a:t>
            </a:r>
          </a:p>
          <a:p>
            <a:endParaRPr lang="fr-FR" sz="5400" dirty="0">
              <a:latin typeface="Brush Script MT" panose="03060802040406070304" pitchFamily="66" charset="0"/>
            </a:endParaRPr>
          </a:p>
        </p:txBody>
      </p:sp>
      <p:sp>
        <p:nvSpPr>
          <p:cNvPr id="8" name="Losange 7"/>
          <p:cNvSpPr/>
          <p:nvPr/>
        </p:nvSpPr>
        <p:spPr>
          <a:xfrm>
            <a:off x="-91440" y="70246"/>
            <a:ext cx="3474720" cy="3456432"/>
          </a:xfrm>
          <a:prstGeom prst="diamo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311891" y="39891"/>
            <a:ext cx="3474720" cy="3456432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93877" y="3526678"/>
            <a:ext cx="8050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M. Brahim AIT ADDI 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Chef de la Division de la Réglementation et de la facilitation Commerciale (MICEVN)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baitaddi@mcinet.gov.ma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19557" y="5263414"/>
            <a:ext cx="805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M. Tarik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Maaouni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Directeur Organisation et Systèmes d'Information</a:t>
            </a:r>
            <a:r>
              <a:rPr lang="fr-MA" dirty="0">
                <a:latin typeface="Arial" panose="020B0604020202020204" pitchFamily="34" charset="0"/>
                <a:cs typeface="Arial" panose="020B0604020202020204" pitchFamily="34" charset="0"/>
              </a:rPr>
              <a:t> – ANP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T_MAAOUNI@anp.org.ma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11323" y="854321"/>
            <a:ext cx="7008779" cy="822886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11323" y="1807955"/>
            <a:ext cx="7008779" cy="854936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F2A40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11323" y="860393"/>
            <a:ext cx="71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3650" y="1807955"/>
            <a:ext cx="71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9542" y="3819136"/>
            <a:ext cx="71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5976" y="1061706"/>
            <a:ext cx="60641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r>
              <a:rPr lang="fr-FR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Aperçu sur le cadre de partenariat entre le Maroc                     et l’AMFE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59332" y="1925091"/>
            <a:ext cx="585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de Partenariat avec l’Alliance Mondiale pour la Facilitation des Echanges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16"/>
          <p:cNvGrpSpPr/>
          <p:nvPr/>
        </p:nvGrpSpPr>
        <p:grpSpPr>
          <a:xfrm>
            <a:off x="3753263" y="2788030"/>
            <a:ext cx="6766839" cy="1141084"/>
            <a:chOff x="3131840" y="1491630"/>
            <a:chExt cx="5256584" cy="576064"/>
          </a:xfrm>
        </p:grpSpPr>
        <p:sp>
          <p:nvSpPr>
            <p:cNvPr id="33" name="Rectangle 32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F2A40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26"/>
          <p:cNvSpPr txBox="1"/>
          <p:nvPr/>
        </p:nvSpPr>
        <p:spPr>
          <a:xfrm>
            <a:off x="3745590" y="2788030"/>
            <a:ext cx="71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4622754" y="2791589"/>
            <a:ext cx="6399745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Volet 1 : </a:t>
            </a:r>
            <a:r>
              <a:rPr lang="fr-FR" sz="1600" kern="0" dirty="0" err="1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ePort</a:t>
            </a: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Maîtrise des trafics en zones portuaires</a:t>
            </a:r>
            <a:endParaRPr lang="fr-FR" sz="1050" kern="0" dirty="0">
              <a:solidFill>
                <a:srgbClr val="3A5E9C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Problématique 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b) Solution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c) Etat d’avancement </a:t>
            </a: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Prochaines étapes</a:t>
            </a:r>
          </a:p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sz="1600" kern="0" dirty="0">
              <a:solidFill>
                <a:srgbClr val="3A5E9C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6" name="Group 16"/>
          <p:cNvGrpSpPr/>
          <p:nvPr/>
        </p:nvGrpSpPr>
        <p:grpSpPr>
          <a:xfrm>
            <a:off x="3745590" y="4211558"/>
            <a:ext cx="6774512" cy="1178618"/>
            <a:chOff x="3131840" y="1491630"/>
            <a:chExt cx="5256584" cy="576064"/>
          </a:xfrm>
        </p:grpSpPr>
        <p:sp>
          <p:nvSpPr>
            <p:cNvPr id="47" name="Rectangle 46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F2A40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36"/>
          <p:cNvSpPr txBox="1"/>
          <p:nvPr/>
        </p:nvSpPr>
        <p:spPr>
          <a:xfrm>
            <a:off x="4658552" y="4288818"/>
            <a:ext cx="5941110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400"/>
              <a:defRPr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Volet 2 : </a:t>
            </a:r>
            <a:r>
              <a:rPr lang="fr-FR" sz="1600" kern="0" dirty="0" err="1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ePhyto</a:t>
            </a: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Digitalisation du certificat phytosanitaire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400"/>
              <a:defRPr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Problématique 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Solution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Etat d’avancement &amp; Prochaines étapes</a:t>
            </a:r>
          </a:p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sz="1600" kern="0" dirty="0">
              <a:solidFill>
                <a:srgbClr val="3A5E9C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0" name="TextBox 26"/>
          <p:cNvSpPr txBox="1"/>
          <p:nvPr/>
        </p:nvSpPr>
        <p:spPr>
          <a:xfrm>
            <a:off x="3783953" y="4308060"/>
            <a:ext cx="7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16"/>
          <p:cNvGrpSpPr/>
          <p:nvPr/>
        </p:nvGrpSpPr>
        <p:grpSpPr>
          <a:xfrm>
            <a:off x="3511323" y="5649656"/>
            <a:ext cx="7008779" cy="854936"/>
            <a:chOff x="3131840" y="1491630"/>
            <a:chExt cx="5256584" cy="576064"/>
          </a:xfrm>
        </p:grpSpPr>
        <p:sp>
          <p:nvSpPr>
            <p:cNvPr id="52" name="Rectangle 5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26"/>
          <p:cNvSpPr txBox="1"/>
          <p:nvPr/>
        </p:nvSpPr>
        <p:spPr>
          <a:xfrm>
            <a:off x="3474558" y="5717604"/>
            <a:ext cx="71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3662" y="5820834"/>
            <a:ext cx="6096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kern="0" dirty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pproche de coopération de l’Alliance Mondiale</a:t>
            </a:r>
          </a:p>
          <a:p>
            <a:pPr algn="ctr"/>
            <a:endParaRPr lang="fr-FR" sz="15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8646" y="-47374"/>
            <a:ext cx="423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SOMM</a:t>
            </a:r>
            <a:r>
              <a:rPr lang="pt-BR" sz="5400" b="1" kern="0" dirty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AIRE</a:t>
            </a:r>
            <a:endParaRPr lang="fr-FR" sz="5400" kern="0" dirty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31" name="Parallélogramme 30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Parallélogramme 35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926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83280"/>
            <a:ext cx="12192000" cy="2436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9"/>
          <p:cNvSpPr txBox="1"/>
          <p:nvPr/>
        </p:nvSpPr>
        <p:spPr>
          <a:xfrm>
            <a:off x="3985986" y="2342488"/>
            <a:ext cx="824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1.Apperçu sur le cadre de partenariat entre le Maroc et l’AMFE</a:t>
            </a:r>
          </a:p>
        </p:txBody>
      </p:sp>
      <p:sp>
        <p:nvSpPr>
          <p:cNvPr id="8" name="Losange 7"/>
          <p:cNvSpPr/>
          <p:nvPr/>
        </p:nvSpPr>
        <p:spPr>
          <a:xfrm>
            <a:off x="74147" y="1103500"/>
            <a:ext cx="3474720" cy="3456432"/>
          </a:xfrm>
          <a:prstGeom prst="diamond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403331" y="1073145"/>
            <a:ext cx="3474720" cy="3456432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7" name="Parallélogramme 6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Parallélogramme 9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4571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Processus 1"/>
          <p:cNvSpPr/>
          <p:nvPr/>
        </p:nvSpPr>
        <p:spPr>
          <a:xfrm>
            <a:off x="1474237" y="1453043"/>
            <a:ext cx="514031" cy="100940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anose="02050806060905020404" pitchFamily="18" charset="0"/>
              </a:rPr>
              <a:t>1</a:t>
            </a:r>
            <a:endParaRPr lang="fr-FR" b="1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118896" y="1460664"/>
            <a:ext cx="7970606" cy="100940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 de l’Accord de l’OMC sur la facilitation des échanges et démarrage de la mise en œuvre de ses obligations</a:t>
            </a:r>
          </a:p>
        </p:txBody>
      </p:sp>
      <p:sp>
        <p:nvSpPr>
          <p:cNvPr id="4" name="Organigramme : Processus 3"/>
          <p:cNvSpPr/>
          <p:nvPr/>
        </p:nvSpPr>
        <p:spPr>
          <a:xfrm>
            <a:off x="1430694" y="2639104"/>
            <a:ext cx="539763" cy="1009403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ernard MT Condensed" panose="02050806060905020404" pitchFamily="18" charset="0"/>
              </a:rPr>
              <a:t>2</a:t>
            </a:r>
            <a:endParaRPr lang="fr-FR" sz="16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2101084" y="2622975"/>
            <a:ext cx="7988417" cy="10094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Appui de l’Alliance Mondiale pour la facilitation des échanges au Maroc</a:t>
            </a:r>
          </a:p>
        </p:txBody>
      </p:sp>
      <p:sp>
        <p:nvSpPr>
          <p:cNvPr id="6" name="Organigramme : Processus 5"/>
          <p:cNvSpPr/>
          <p:nvPr/>
        </p:nvSpPr>
        <p:spPr>
          <a:xfrm>
            <a:off x="1430694" y="3794931"/>
            <a:ext cx="539763" cy="100940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ernard MT Condensed" panose="02050806060905020404" pitchFamily="18" charset="0"/>
              </a:rPr>
              <a:t>3</a:t>
            </a:r>
            <a:endParaRPr lang="fr-FR" sz="16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2093465" y="3782988"/>
            <a:ext cx="7996036" cy="1009403"/>
          </a:xfrm>
          <a:prstGeom prst="homePlate">
            <a:avLst/>
          </a:prstGeom>
          <a:solidFill>
            <a:srgbClr val="FEE29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des exportations et des importations de produits frais et influence des délais de transit portuaire sur la compétitivité du secteur agroalimentaire</a:t>
            </a:r>
          </a:p>
          <a:p>
            <a:pPr algn="just"/>
            <a:endParaRPr lang="fr-FR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417" y="62261"/>
            <a:ext cx="11749583" cy="400110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2pPr marL="0" lvl="1">
              <a:spcBef>
                <a:spcPts val="0"/>
              </a:spcBef>
              <a:buClr>
                <a:srgbClr val="3A5E9C"/>
              </a:buClr>
              <a:buSzPts val="2400"/>
              <a:defRPr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20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Aperçu sur le cadre de partenariat entre le Maroc et l’AMFE </a:t>
            </a:r>
          </a:p>
        </p:txBody>
      </p:sp>
      <p:sp>
        <p:nvSpPr>
          <p:cNvPr id="9" name="Losange 8"/>
          <p:cNvSpPr/>
          <p:nvPr/>
        </p:nvSpPr>
        <p:spPr>
          <a:xfrm>
            <a:off x="0" y="1832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/>
          <p:cNvSpPr/>
          <p:nvPr/>
        </p:nvSpPr>
        <p:spPr>
          <a:xfrm>
            <a:off x="0" y="6786746"/>
            <a:ext cx="12192000" cy="747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/>
          <p:cNvSpPr/>
          <p:nvPr/>
        </p:nvSpPr>
        <p:spPr>
          <a:xfrm>
            <a:off x="7768" y="6709810"/>
            <a:ext cx="12192000" cy="7470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0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3635"/>
            <a:ext cx="12192000" cy="2436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9"/>
          <p:cNvSpPr txBox="1"/>
          <p:nvPr/>
        </p:nvSpPr>
        <p:spPr>
          <a:xfrm>
            <a:off x="3914029" y="2260557"/>
            <a:ext cx="824199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Garamond" panose="02020404030301010803" pitchFamily="18" charset="0"/>
              </a:rPr>
              <a:t>2.PROJET DE PARTENERIAT L’ALLIANCE MONDIALE POUR LA FACILITATION DES ECHANGES</a:t>
            </a:r>
          </a:p>
        </p:txBody>
      </p:sp>
      <p:sp>
        <p:nvSpPr>
          <p:cNvPr id="8" name="Losange 7"/>
          <p:cNvSpPr/>
          <p:nvPr/>
        </p:nvSpPr>
        <p:spPr>
          <a:xfrm>
            <a:off x="74147" y="1103500"/>
            <a:ext cx="3474720" cy="3456432"/>
          </a:xfrm>
          <a:prstGeom prst="diamo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403331" y="1073145"/>
            <a:ext cx="3474720" cy="3456432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78051" y="42853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2.1 - Volet 1 : </a:t>
            </a:r>
            <a:r>
              <a:rPr lang="fr-FR" sz="1400" kern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ePort</a:t>
            </a: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Maîtrise des trafics en zones portuaires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Problématique 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b) Solution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c) Etat d’avancement </a:t>
            </a:r>
            <a:r>
              <a:rPr lang="fr-FR" sz="1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Prochaines étapes</a:t>
            </a:r>
          </a:p>
        </p:txBody>
      </p:sp>
      <p:sp>
        <p:nvSpPr>
          <p:cNvPr id="7" name="TextBox 36"/>
          <p:cNvSpPr txBox="1"/>
          <p:nvPr/>
        </p:nvSpPr>
        <p:spPr>
          <a:xfrm>
            <a:off x="3914029" y="5349837"/>
            <a:ext cx="659363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2pPr marL="0" lvl="1">
              <a:spcBef>
                <a:spcPts val="0"/>
              </a:spcBef>
              <a:buClr>
                <a:srgbClr val="3A5E9C"/>
              </a:buClr>
              <a:buSzPts val="2400"/>
              <a:defRPr sz="1400" kern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2.2- Volet 2 : </a:t>
            </a:r>
            <a:r>
              <a:rPr lang="fr-FR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ePhyto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Digitalisation du certificat phytosanitaire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a) Problématique 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b) Solution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c) Etat d’avancement &amp; Prochaines étapes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19" name="Parallélogramme 18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Parallélogramme 19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144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11323589" y="1100145"/>
            <a:ext cx="601573" cy="547396"/>
          </a:xfrm>
          <a:prstGeom prst="ellipse">
            <a:avLst/>
          </a:prstGeom>
          <a:noFill/>
          <a:ln w="57150">
            <a:solidFill>
              <a:srgbClr val="E4282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1445560" y="1198741"/>
            <a:ext cx="384572" cy="334986"/>
          </a:xfrm>
          <a:prstGeom prst="ellipse">
            <a:avLst/>
          </a:prstGeom>
          <a:noFill/>
          <a:ln w="57150">
            <a:solidFill>
              <a:srgbClr val="E4282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11573168" y="1298791"/>
            <a:ext cx="127945" cy="145985"/>
          </a:xfrm>
          <a:prstGeom prst="ellipse">
            <a:avLst/>
          </a:prstGeom>
          <a:solidFill>
            <a:srgbClr val="E4282D"/>
          </a:solidFill>
          <a:ln w="57150">
            <a:solidFill>
              <a:srgbClr val="E4282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541359" y="1324518"/>
            <a:ext cx="10077854" cy="47266"/>
          </a:xfrm>
          <a:prstGeom prst="straightConnector1">
            <a:avLst/>
          </a:prstGeom>
          <a:ln w="19050">
            <a:headEnd type="none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F636456-3849-4117-BD4F-DFA3720CFDCC}"/>
              </a:ext>
            </a:extLst>
          </p:cNvPr>
          <p:cNvSpPr txBox="1">
            <a:spLocks/>
          </p:cNvSpPr>
          <p:nvPr/>
        </p:nvSpPr>
        <p:spPr>
          <a:xfrm>
            <a:off x="1406399" y="2601619"/>
            <a:ext cx="9509760" cy="33944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CBC02"/>
              </a:buClr>
            </a:pPr>
            <a:endParaRPr lang="en-US" kern="0" dirty="0">
              <a:latin typeface="HelveticaNeueLT Std Cn" panose="020B0506030502030204" pitchFamily="34" charset="0"/>
            </a:endParaRPr>
          </a:p>
        </p:txBody>
      </p:sp>
      <p:sp>
        <p:nvSpPr>
          <p:cNvPr id="10" name="ZoneTexte 10"/>
          <p:cNvSpPr txBox="1"/>
          <p:nvPr/>
        </p:nvSpPr>
        <p:spPr>
          <a:xfrm>
            <a:off x="1361971" y="3617281"/>
            <a:ext cx="985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800" dirty="0">
              <a:solidFill>
                <a:schemeClr val="tx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50509038"/>
              </p:ext>
            </p:extLst>
          </p:nvPr>
        </p:nvGraphicFramePr>
        <p:xfrm>
          <a:off x="991260" y="1874976"/>
          <a:ext cx="10117731" cy="422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lipse 3"/>
          <p:cNvSpPr/>
          <p:nvPr/>
        </p:nvSpPr>
        <p:spPr>
          <a:xfrm>
            <a:off x="991260" y="1060437"/>
            <a:ext cx="601573" cy="5473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2895260" y="1032905"/>
            <a:ext cx="601573" cy="5473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Ellipse 11"/>
          <p:cNvSpPr/>
          <p:nvPr/>
        </p:nvSpPr>
        <p:spPr>
          <a:xfrm>
            <a:off x="4886391" y="992012"/>
            <a:ext cx="601573" cy="5473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3" name="Ellipse 12"/>
          <p:cNvSpPr/>
          <p:nvPr/>
        </p:nvSpPr>
        <p:spPr>
          <a:xfrm>
            <a:off x="6993079" y="1050820"/>
            <a:ext cx="601573" cy="5473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9099767" y="1050820"/>
            <a:ext cx="601573" cy="5473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42417" y="62261"/>
            <a:ext cx="11749583" cy="400110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2pPr marL="0" lvl="1">
              <a:spcBef>
                <a:spcPts val="0"/>
              </a:spcBef>
              <a:buClr>
                <a:srgbClr val="3A5E9C"/>
              </a:buClr>
              <a:buSzPts val="2400"/>
              <a:defRPr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20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du partenariat entre le Maroc et l’AMFE </a:t>
            </a:r>
          </a:p>
        </p:txBody>
      </p:sp>
      <p:sp>
        <p:nvSpPr>
          <p:cNvPr id="21" name="Losange 20"/>
          <p:cNvSpPr/>
          <p:nvPr/>
        </p:nvSpPr>
        <p:spPr>
          <a:xfrm>
            <a:off x="0" y="1832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allélogramme 21"/>
          <p:cNvSpPr/>
          <p:nvPr/>
        </p:nvSpPr>
        <p:spPr>
          <a:xfrm>
            <a:off x="0" y="6786746"/>
            <a:ext cx="12192000" cy="747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allélogramme 22"/>
          <p:cNvSpPr/>
          <p:nvPr/>
        </p:nvSpPr>
        <p:spPr>
          <a:xfrm>
            <a:off x="7768" y="6709810"/>
            <a:ext cx="12192000" cy="7470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20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6B0297-7965-4B9C-87F3-1E5D30A3120A}"/>
              </a:ext>
            </a:extLst>
          </p:cNvPr>
          <p:cNvSpPr/>
          <p:nvPr/>
        </p:nvSpPr>
        <p:spPr>
          <a:xfrm>
            <a:off x="6288949" y="1547133"/>
            <a:ext cx="4968000" cy="37846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3" name="Group 216">
            <a:extLst>
              <a:ext uri="{FF2B5EF4-FFF2-40B4-BE49-F238E27FC236}">
                <a16:creationId xmlns:a16="http://schemas.microsoft.com/office/drawing/2014/main" id="{271AE286-A141-4E6E-9E71-98BA4464AF9A}"/>
              </a:ext>
            </a:extLst>
          </p:cNvPr>
          <p:cNvGrpSpPr/>
          <p:nvPr/>
        </p:nvGrpSpPr>
        <p:grpSpPr>
          <a:xfrm>
            <a:off x="5983530" y="1189319"/>
            <a:ext cx="3474247" cy="1944844"/>
            <a:chOff x="4448564" y="1018849"/>
            <a:chExt cx="3022184" cy="1689704"/>
          </a:xfrm>
        </p:grpSpPr>
        <p:sp>
          <p:nvSpPr>
            <p:cNvPr id="4" name="Isosceles Triangle 6">
              <a:extLst>
                <a:ext uri="{FF2B5EF4-FFF2-40B4-BE49-F238E27FC236}">
                  <a16:creationId xmlns:a16="http://schemas.microsoft.com/office/drawing/2014/main" id="{84447178-CCB0-485E-BC6E-774E23CF04AF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ea typeface="+mj-ea"/>
              </a:endParaRPr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8301D2C5-6D0B-4629-AC6B-6162B455A6A5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EE2FB5E-B105-48EE-A635-3DD1029E3B1D}"/>
              </a:ext>
            </a:extLst>
          </p:cNvPr>
          <p:cNvSpPr/>
          <p:nvPr/>
        </p:nvSpPr>
        <p:spPr>
          <a:xfrm rot="10800000">
            <a:off x="947581" y="1547133"/>
            <a:ext cx="4968000" cy="37846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7" name="Group 220">
            <a:extLst>
              <a:ext uri="{FF2B5EF4-FFF2-40B4-BE49-F238E27FC236}">
                <a16:creationId xmlns:a16="http://schemas.microsoft.com/office/drawing/2014/main" id="{F61C42D4-1BA7-4D8D-BA10-6AA0D3E66A9A}"/>
              </a:ext>
            </a:extLst>
          </p:cNvPr>
          <p:cNvGrpSpPr/>
          <p:nvPr/>
        </p:nvGrpSpPr>
        <p:grpSpPr>
          <a:xfrm rot="10800000">
            <a:off x="2725736" y="3746142"/>
            <a:ext cx="3474247" cy="1944844"/>
            <a:chOff x="4448564" y="1018849"/>
            <a:chExt cx="3022184" cy="1689704"/>
          </a:xfrm>
        </p:grpSpPr>
        <p:sp>
          <p:nvSpPr>
            <p:cNvPr id="8" name="Isosceles Triangle 6">
              <a:extLst>
                <a:ext uri="{FF2B5EF4-FFF2-40B4-BE49-F238E27FC236}">
                  <a16:creationId xmlns:a16="http://schemas.microsoft.com/office/drawing/2014/main" id="{9C2C990D-33F4-4DBB-B26E-CE8B13078C6C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  <p:sp>
          <p:nvSpPr>
            <p:cNvPr id="9" name="Down Arrow 4">
              <a:extLst>
                <a:ext uri="{FF2B5EF4-FFF2-40B4-BE49-F238E27FC236}">
                  <a16:creationId xmlns:a16="http://schemas.microsoft.com/office/drawing/2014/main" id="{CADBC931-D691-4B8C-BB33-781392060C07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49257D-D8A8-4131-B28A-600D1BD8ABD7}"/>
              </a:ext>
            </a:extLst>
          </p:cNvPr>
          <p:cNvSpPr/>
          <p:nvPr/>
        </p:nvSpPr>
        <p:spPr>
          <a:xfrm>
            <a:off x="947581" y="1547133"/>
            <a:ext cx="115441" cy="378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9E3F0F-24AB-4C5A-B870-43C6172A244F}"/>
              </a:ext>
            </a:extLst>
          </p:cNvPr>
          <p:cNvSpPr/>
          <p:nvPr/>
        </p:nvSpPr>
        <p:spPr>
          <a:xfrm>
            <a:off x="11141509" y="1547133"/>
            <a:ext cx="115441" cy="3784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sp>
        <p:nvSpPr>
          <p:cNvPr id="12" name="TextBox 227">
            <a:extLst>
              <a:ext uri="{FF2B5EF4-FFF2-40B4-BE49-F238E27FC236}">
                <a16:creationId xmlns:a16="http://schemas.microsoft.com/office/drawing/2014/main" id="{15661736-8031-4A7F-80B5-D910E0203BAC}"/>
              </a:ext>
            </a:extLst>
          </p:cNvPr>
          <p:cNvSpPr txBox="1"/>
          <p:nvPr/>
        </p:nvSpPr>
        <p:spPr>
          <a:xfrm>
            <a:off x="1238434" y="1961577"/>
            <a:ext cx="403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Rationaliser et automatiser l’échange de données pour le processus d’exportations et des importations de produits alimentaires dans les principaux ports du Maroc (Solution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ePort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TextBox 230">
            <a:extLst>
              <a:ext uri="{FF2B5EF4-FFF2-40B4-BE49-F238E27FC236}">
                <a16:creationId xmlns:a16="http://schemas.microsoft.com/office/drawing/2014/main" id="{31A954DD-BC50-43C6-9C55-243499F5FE99}"/>
              </a:ext>
            </a:extLst>
          </p:cNvPr>
          <p:cNvSpPr txBox="1"/>
          <p:nvPr/>
        </p:nvSpPr>
        <p:spPr>
          <a:xfrm>
            <a:off x="6772403" y="3468311"/>
            <a:ext cx="36415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Introduire le certificat phytosanitaire électronique au Maroc (Convention internationale pour la protection des végétaux (CIPV) ( Solution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ePhyto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afin d’améliorer l’échange de documents commerciaux électroniques avec les pays partenaires</a:t>
            </a:r>
            <a:endParaRPr lang="fr-FR" sz="1400" dirty="0"/>
          </a:p>
        </p:txBody>
      </p:sp>
      <p:grpSp>
        <p:nvGrpSpPr>
          <p:cNvPr id="14" name="Group 231">
            <a:extLst>
              <a:ext uri="{FF2B5EF4-FFF2-40B4-BE49-F238E27FC236}">
                <a16:creationId xmlns:a16="http://schemas.microsoft.com/office/drawing/2014/main" id="{693469F0-0C32-4B2E-B1E6-4DFF4CC4AC78}"/>
              </a:ext>
            </a:extLst>
          </p:cNvPr>
          <p:cNvGrpSpPr/>
          <p:nvPr/>
        </p:nvGrpSpPr>
        <p:grpSpPr>
          <a:xfrm>
            <a:off x="5906222" y="2423559"/>
            <a:ext cx="4588329" cy="3597238"/>
            <a:chOff x="681647" y="213127"/>
            <a:chExt cx="4588332" cy="3592816"/>
          </a:xfrm>
        </p:grpSpPr>
        <p:grpSp>
          <p:nvGrpSpPr>
            <p:cNvPr id="15" name="Group 232">
              <a:extLst>
                <a:ext uri="{FF2B5EF4-FFF2-40B4-BE49-F238E27FC236}">
                  <a16:creationId xmlns:a16="http://schemas.microsoft.com/office/drawing/2014/main" id="{7D6C3295-FD2D-4600-8844-257B2BB0230D}"/>
                </a:ext>
              </a:extLst>
            </p:cNvPr>
            <p:cNvGrpSpPr/>
            <p:nvPr/>
          </p:nvGrpSpPr>
          <p:grpSpPr>
            <a:xfrm>
              <a:off x="681647" y="300036"/>
              <a:ext cx="3169362" cy="3505907"/>
              <a:chOff x="2488361" y="240001"/>
              <a:chExt cx="3169362" cy="3505907"/>
            </a:xfrm>
          </p:grpSpPr>
          <p:sp>
            <p:nvSpPr>
              <p:cNvPr id="17" name="Oval 234">
                <a:extLst>
                  <a:ext uri="{FF2B5EF4-FFF2-40B4-BE49-F238E27FC236}">
                    <a16:creationId xmlns:a16="http://schemas.microsoft.com/office/drawing/2014/main" id="{18A16947-A6C9-46D6-9846-A9F9AE5E405C}"/>
                  </a:ext>
                </a:extLst>
              </p:cNvPr>
              <p:cNvSpPr/>
              <p:nvPr/>
            </p:nvSpPr>
            <p:spPr>
              <a:xfrm>
                <a:off x="5451571" y="240001"/>
                <a:ext cx="206152" cy="206152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18" name="Chevron 60">
                <a:extLst>
                  <a:ext uri="{FF2B5EF4-FFF2-40B4-BE49-F238E27FC236}">
                    <a16:creationId xmlns:a16="http://schemas.microsoft.com/office/drawing/2014/main" id="{BC5B107E-141A-4A9C-93CD-6AD9DF51FB63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16" name="TextBox 233">
              <a:extLst>
                <a:ext uri="{FF2B5EF4-FFF2-40B4-BE49-F238E27FC236}">
                  <a16:creationId xmlns:a16="http://schemas.microsoft.com/office/drawing/2014/main" id="{3BB7C292-F641-4332-92F7-D866936499B8}"/>
                </a:ext>
              </a:extLst>
            </p:cNvPr>
            <p:cNvSpPr txBox="1"/>
            <p:nvPr/>
          </p:nvSpPr>
          <p:spPr>
            <a:xfrm>
              <a:off x="3887074" y="213127"/>
              <a:ext cx="1382905" cy="3688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262626"/>
                  </a:solidFill>
                  <a:latin typeface="Arial Black" panose="020B0A04020102020204" pitchFamily="34" charset="0"/>
                  <a:ea typeface="+mj-ea"/>
                </a:rPr>
                <a:t>VOLET II</a:t>
              </a:r>
              <a:endParaRPr lang="ko-KR" altLang="en-US" b="1" dirty="0">
                <a:solidFill>
                  <a:srgbClr val="262626"/>
                </a:solidFill>
                <a:latin typeface="Arial Black" panose="020B0A04020102020204" pitchFamily="34" charset="0"/>
                <a:ea typeface="+mj-ea"/>
              </a:endParaRPr>
            </a:p>
          </p:txBody>
        </p:sp>
      </p:grpSp>
      <p:grpSp>
        <p:nvGrpSpPr>
          <p:cNvPr id="19" name="Group 236">
            <a:extLst>
              <a:ext uri="{FF2B5EF4-FFF2-40B4-BE49-F238E27FC236}">
                <a16:creationId xmlns:a16="http://schemas.microsoft.com/office/drawing/2014/main" id="{AEF1126E-338C-4F7B-A842-488D70BADFFB}"/>
              </a:ext>
            </a:extLst>
          </p:cNvPr>
          <p:cNvGrpSpPr/>
          <p:nvPr/>
        </p:nvGrpSpPr>
        <p:grpSpPr>
          <a:xfrm>
            <a:off x="1628374" y="4186946"/>
            <a:ext cx="1479584" cy="369332"/>
            <a:chOff x="681647" y="3609143"/>
            <a:chExt cx="1479585" cy="368877"/>
          </a:xfrm>
        </p:grpSpPr>
        <p:sp>
          <p:nvSpPr>
            <p:cNvPr id="23" name="Chevron 65">
              <a:extLst>
                <a:ext uri="{FF2B5EF4-FFF2-40B4-BE49-F238E27FC236}">
                  <a16:creationId xmlns:a16="http://schemas.microsoft.com/office/drawing/2014/main" id="{34B5302D-AD7B-49C7-91C8-B54DE6D28428}"/>
                </a:ext>
              </a:extLst>
            </p:cNvPr>
            <p:cNvSpPr/>
            <p:nvPr/>
          </p:nvSpPr>
          <p:spPr>
            <a:xfrm>
              <a:off x="681647" y="3733947"/>
              <a:ext cx="72000" cy="72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1" name="TextBox 238">
              <a:extLst>
                <a:ext uri="{FF2B5EF4-FFF2-40B4-BE49-F238E27FC236}">
                  <a16:creationId xmlns:a16="http://schemas.microsoft.com/office/drawing/2014/main" id="{518815D6-4B4E-4775-A08E-709D2C02DB51}"/>
                </a:ext>
              </a:extLst>
            </p:cNvPr>
            <p:cNvSpPr txBox="1"/>
            <p:nvPr/>
          </p:nvSpPr>
          <p:spPr>
            <a:xfrm>
              <a:off x="830248" y="3609143"/>
              <a:ext cx="1330984" cy="3688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262626"/>
                  </a:solidFill>
                  <a:latin typeface="Arial Black" panose="020B0A04020102020204" pitchFamily="34" charset="0"/>
                  <a:ea typeface="+mj-ea"/>
                </a:rPr>
                <a:t>VOLET I</a:t>
              </a:r>
              <a:endParaRPr lang="ko-KR" altLang="en-US" b="1" dirty="0">
                <a:solidFill>
                  <a:srgbClr val="262626"/>
                </a:solidFill>
                <a:latin typeface="Arial Black" panose="020B0A04020102020204" pitchFamily="34" charset="0"/>
                <a:ea typeface="+mj-ea"/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436484" y="27859"/>
            <a:ext cx="11755515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Consistance du partenariat </a:t>
            </a:r>
            <a:r>
              <a:rPr lang="fr-FR" sz="20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le Maroc et l’AMFE</a:t>
            </a:r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27" name="Parallélogramme 26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arallélogramme 27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Losange 28"/>
          <p:cNvSpPr/>
          <p:nvPr/>
        </p:nvSpPr>
        <p:spPr>
          <a:xfrm>
            <a:off x="0" y="1832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234">
            <a:extLst>
              <a:ext uri="{FF2B5EF4-FFF2-40B4-BE49-F238E27FC236}">
                <a16:creationId xmlns:a16="http://schemas.microsoft.com/office/drawing/2014/main" id="{18A16947-A6C9-46D6-9846-A9F9AE5E405C}"/>
              </a:ext>
            </a:extLst>
          </p:cNvPr>
          <p:cNvSpPr/>
          <p:nvPr/>
        </p:nvSpPr>
        <p:spPr>
          <a:xfrm>
            <a:off x="1563938" y="4244745"/>
            <a:ext cx="206152" cy="2064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885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3635"/>
            <a:ext cx="12192000" cy="2436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29"/>
          <p:cNvSpPr txBox="1"/>
          <p:nvPr/>
        </p:nvSpPr>
        <p:spPr>
          <a:xfrm>
            <a:off x="3914029" y="2260557"/>
            <a:ext cx="824199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3A5E9C"/>
              </a:buClr>
              <a:buSzPts val="2400"/>
              <a:defRPr/>
            </a:pPr>
            <a:endParaRPr lang="fr-FR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Garamond" panose="02020404030301010803" pitchFamily="18" charset="0"/>
              </a:rPr>
              <a:t>2.PROJET DE PARTENERIAT L’ALLIANCE MONDIALE POUR LA FACILITATION DES ECHANGES</a:t>
            </a:r>
          </a:p>
        </p:txBody>
      </p:sp>
      <p:sp>
        <p:nvSpPr>
          <p:cNvPr id="8" name="Losange 7"/>
          <p:cNvSpPr/>
          <p:nvPr/>
        </p:nvSpPr>
        <p:spPr>
          <a:xfrm>
            <a:off x="74147" y="1103500"/>
            <a:ext cx="3474720" cy="3456432"/>
          </a:xfrm>
          <a:prstGeom prst="diamo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403331" y="1073145"/>
            <a:ext cx="3474720" cy="3456432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78051" y="42853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2.1 - Volet 1 : </a:t>
            </a:r>
            <a:r>
              <a:rPr lang="fr-FR" sz="1400" kern="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ePort</a:t>
            </a:r>
            <a:r>
              <a:rPr lang="fr-FR" sz="1400" kern="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Maîtrise des trafics en zones portuaires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latin typeface="Arial" panose="020B0604020202020204" pitchFamily="34" charset="0"/>
                <a:cs typeface="Arial" panose="020B0604020202020204" pitchFamily="34" charset="0"/>
              </a:rPr>
              <a:t>a) Problématique 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b) Solution</a:t>
            </a:r>
          </a:p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1400" kern="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c) Etat d’avancement </a:t>
            </a:r>
            <a:r>
              <a:rPr lang="fr-FR" sz="1400" kern="0" dirty="0">
                <a:latin typeface="Arial" panose="020B0604020202020204" pitchFamily="34" charset="0"/>
                <a:cs typeface="Arial" panose="020B0604020202020204" pitchFamily="34" charset="0"/>
              </a:rPr>
              <a:t>&amp; Prochaines étapes</a:t>
            </a:r>
          </a:p>
        </p:txBody>
      </p:sp>
      <p:sp>
        <p:nvSpPr>
          <p:cNvPr id="7" name="TextBox 36"/>
          <p:cNvSpPr txBox="1"/>
          <p:nvPr/>
        </p:nvSpPr>
        <p:spPr>
          <a:xfrm>
            <a:off x="3914029" y="5349837"/>
            <a:ext cx="659363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2pPr marL="0" lvl="1">
              <a:spcBef>
                <a:spcPts val="0"/>
              </a:spcBef>
              <a:buClr>
                <a:srgbClr val="3A5E9C"/>
              </a:buClr>
              <a:buSzPts val="2400"/>
              <a:defRPr sz="1400" kern="0">
                <a:solidFill>
                  <a:srgbClr val="3A5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2.2- Volet 2 : </a:t>
            </a:r>
            <a:r>
              <a:rPr lang="fr-FR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ePhyto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Digitalisation du certificat phytosanitaire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a) Problématique 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b) Solution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c) Etat d’avancement &amp; Prochaines étapes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19" name="Parallélogramme 18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Parallélogramme 19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7317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F636456-3849-4117-BD4F-DFA3720CFDCC}"/>
              </a:ext>
            </a:extLst>
          </p:cNvPr>
          <p:cNvSpPr txBox="1">
            <a:spLocks/>
          </p:cNvSpPr>
          <p:nvPr/>
        </p:nvSpPr>
        <p:spPr>
          <a:xfrm>
            <a:off x="3053297" y="6707637"/>
            <a:ext cx="9509760" cy="33944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CBC02"/>
              </a:buClr>
            </a:pPr>
            <a:endParaRPr lang="en-US" kern="0" dirty="0">
              <a:latin typeface="HelveticaNeueLT Std Cn" panose="020B050603050203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6709810"/>
            <a:ext cx="12199768" cy="151642"/>
            <a:chOff x="0" y="6709810"/>
            <a:chExt cx="12199768" cy="151642"/>
          </a:xfrm>
        </p:grpSpPr>
        <p:sp>
          <p:nvSpPr>
            <p:cNvPr id="16" name="Parallélogramme 15"/>
            <p:cNvSpPr/>
            <p:nvPr/>
          </p:nvSpPr>
          <p:spPr>
            <a:xfrm>
              <a:off x="0" y="6786746"/>
              <a:ext cx="12192000" cy="74706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arallélogramme 16"/>
            <p:cNvSpPr/>
            <p:nvPr/>
          </p:nvSpPr>
          <p:spPr>
            <a:xfrm>
              <a:off x="7768" y="6709810"/>
              <a:ext cx="12192000" cy="74706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34488" y="102087"/>
            <a:ext cx="11755515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buClr>
                <a:srgbClr val="3A5E9C"/>
              </a:buClr>
              <a:buSzPts val="2400"/>
            </a:pPr>
            <a:r>
              <a:rPr lang="fr-FR" sz="2000" b="1" dirty="0">
                <a:solidFill>
                  <a:srgbClr val="4472C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2.1 - 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Volet 1 : </a:t>
            </a:r>
            <a:r>
              <a:rPr lang="fr-FR" b="1" kern="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ePort</a:t>
            </a:r>
            <a:r>
              <a:rPr lang="fr-FR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Maîtrise des trafics en zones portuaires</a:t>
            </a:r>
          </a:p>
        </p:txBody>
      </p:sp>
      <p:sp>
        <p:nvSpPr>
          <p:cNvPr id="19" name="Losange 18"/>
          <p:cNvSpPr/>
          <p:nvPr/>
        </p:nvSpPr>
        <p:spPr>
          <a:xfrm>
            <a:off x="7768" y="99857"/>
            <a:ext cx="426720" cy="4572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899927" y="5982043"/>
            <a:ext cx="7198346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 de 20% le délai de voyage des camions dans le 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3394" y="2187290"/>
            <a:ext cx="8676541" cy="2862322"/>
          </a:xfrm>
          <a:prstGeom prst="rect">
            <a:avLst/>
          </a:prstGeom>
          <a:ln>
            <a:solidFill>
              <a:srgbClr val="4472C4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/>
            <a:r>
              <a:rPr lang="fr-FR" b="1" i="1" dirty="0">
                <a:latin typeface="Arial "/>
              </a:rPr>
              <a:t>Pour fluidifier le passage portuaire des camions, l’alliance propose des solutions visant:</a:t>
            </a:r>
          </a:p>
          <a:p>
            <a:pPr lvl="0" algn="just"/>
            <a:endParaRPr lang="fr-FR" dirty="0">
              <a:latin typeface="Arial 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"/>
              </a:rPr>
              <a:t>Maîtriser les trafics au port par la mise en place de systèmes automatiques de gestion des trafics 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latin typeface="Arial "/>
              </a:rPr>
              <a:t>Identification automatique des camions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latin typeface="Arial "/>
              </a:rPr>
              <a:t>Automatisation des accès et orientations au sein de la zone portuaire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latin typeface="Arial "/>
              </a:rPr>
              <a:t>Dématérialisation et réduction des échanges documentaires au port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Arial "/>
              </a:rPr>
              <a:t>Lancement de systèmes de prise de RDV pour maîtriser les flux d’arrivées de camions au port</a:t>
            </a:r>
          </a:p>
        </p:txBody>
      </p:sp>
      <p:sp>
        <p:nvSpPr>
          <p:cNvPr id="24" name="Pentagone 23"/>
          <p:cNvSpPr/>
          <p:nvPr/>
        </p:nvSpPr>
        <p:spPr>
          <a:xfrm rot="5400000">
            <a:off x="7120627" y="3800492"/>
            <a:ext cx="391181" cy="3430671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just">
              <a:spcBef>
                <a:spcPts val="150"/>
              </a:spcBef>
              <a:spcAft>
                <a:spcPts val="150"/>
              </a:spcAft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" name="Organigramme : Connecteur page suivante 24"/>
          <p:cNvSpPr/>
          <p:nvPr/>
        </p:nvSpPr>
        <p:spPr>
          <a:xfrm>
            <a:off x="352950" y="991944"/>
            <a:ext cx="2193207" cy="87376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just">
              <a:spcBef>
                <a:spcPts val="150"/>
              </a:spcBef>
              <a:spcAft>
                <a:spcPts val="150"/>
              </a:spcAft>
            </a:pPr>
            <a:r>
              <a:rPr lang="fr-FR" sz="2000" b="1" dirty="0">
                <a:solidFill>
                  <a:schemeClr val="tx1"/>
                </a:solidFill>
              </a:rPr>
              <a:t>Problématique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294" y="2215082"/>
            <a:ext cx="3166890" cy="2862322"/>
          </a:xfrm>
          <a:prstGeom prst="rect">
            <a:avLst/>
          </a:prstGeom>
          <a:ln>
            <a:solidFill>
              <a:srgbClr val="4472C4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Adresser les problématiques liées à la congestion des ports engendrée par la circulation des camions au sein des zones portuaires et des terminaux.</a:t>
            </a: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rganigramme : Connecteur page suivante 26"/>
          <p:cNvSpPr/>
          <p:nvPr/>
        </p:nvSpPr>
        <p:spPr>
          <a:xfrm>
            <a:off x="6274263" y="968412"/>
            <a:ext cx="2083907" cy="920824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>
              <a:spcBef>
                <a:spcPts val="150"/>
              </a:spcBef>
              <a:spcAft>
                <a:spcPts val="150"/>
              </a:spcAft>
            </a:pPr>
            <a:r>
              <a:rPr lang="fr-FR" sz="2000" b="1" dirty="0">
                <a:solidFill>
                  <a:schemeClr val="tx1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950089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1035</Words>
  <Application>Microsoft Office PowerPoint</Application>
  <PresentationFormat>Widescreen</PresentationFormat>
  <Paragraphs>193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맑은 고딕</vt:lpstr>
      <vt:lpstr>ＭＳ Ｐゴシック</vt:lpstr>
      <vt:lpstr>Arial</vt:lpstr>
      <vt:lpstr>Arial </vt:lpstr>
      <vt:lpstr>Arial Black</vt:lpstr>
      <vt:lpstr>Bernard MT Condensed</vt:lpstr>
      <vt:lpstr>Brush Script MT</vt:lpstr>
      <vt:lpstr>Calibri</vt:lpstr>
      <vt:lpstr>Calibri Light</vt:lpstr>
      <vt:lpstr>Cambria</vt:lpstr>
      <vt:lpstr>Century Gothic</vt:lpstr>
      <vt:lpstr>Garamond</vt:lpstr>
      <vt:lpstr>HelveticaNeueLT Std Cn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BELKHADIR, Amine GIZ MA</dc:creator>
  <cp:lastModifiedBy>conference</cp:lastModifiedBy>
  <cp:revision>190</cp:revision>
  <cp:lastPrinted>2020-02-03T11:50:49Z</cp:lastPrinted>
  <dcterms:created xsi:type="dcterms:W3CDTF">2020-01-29T09:13:28Z</dcterms:created>
  <dcterms:modified xsi:type="dcterms:W3CDTF">2020-02-11T09:14:55Z</dcterms:modified>
</cp:coreProperties>
</file>