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73" r:id="rId4"/>
    <p:sldId id="268" r:id="rId5"/>
    <p:sldId id="269" r:id="rId6"/>
    <p:sldId id="270" r:id="rId7"/>
    <p:sldId id="260" r:id="rId8"/>
    <p:sldId id="261" r:id="rId9"/>
    <p:sldId id="262" r:id="rId10"/>
    <p:sldId id="263" r:id="rId11"/>
    <p:sldId id="278" r:id="rId12"/>
    <p:sldId id="265" r:id="rId13"/>
    <p:sldId id="266" r:id="rId14"/>
    <p:sldId id="267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377EB6-7023-472A-AB3C-E49E4F3119E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6A6EE00-7E23-4992-B614-E8BDDE4C5E2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33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EB6-7023-472A-AB3C-E49E4F3119E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EE00-7E23-4992-B614-E8BDDE4C5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44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EB6-7023-472A-AB3C-E49E4F3119E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EE00-7E23-4992-B614-E8BDDE4C5E2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030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EB6-7023-472A-AB3C-E49E4F3119E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EE00-7E23-4992-B614-E8BDDE4C5E2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45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EB6-7023-472A-AB3C-E49E4F3119E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EE00-7E23-4992-B614-E8BDDE4C5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605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EB6-7023-472A-AB3C-E49E4F3119E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EE00-7E23-4992-B614-E8BDDE4C5E2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257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EB6-7023-472A-AB3C-E49E4F3119E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EE00-7E23-4992-B614-E8BDDE4C5E2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239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EB6-7023-472A-AB3C-E49E4F3119E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EE00-7E23-4992-B614-E8BDDE4C5E2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178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EB6-7023-472A-AB3C-E49E4F3119E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EE00-7E23-4992-B614-E8BDDE4C5E2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7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EB6-7023-472A-AB3C-E49E4F3119E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EE00-7E23-4992-B614-E8BDDE4C5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52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EB6-7023-472A-AB3C-E49E4F3119E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EE00-7E23-4992-B614-E8BDDE4C5E2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58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EB6-7023-472A-AB3C-E49E4F3119E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EE00-7E23-4992-B614-E8BDDE4C5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4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EB6-7023-472A-AB3C-E49E4F3119E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EE00-7E23-4992-B614-E8BDDE4C5E23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58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EB6-7023-472A-AB3C-E49E4F3119E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EE00-7E23-4992-B614-E8BDDE4C5E2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43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EB6-7023-472A-AB3C-E49E4F3119E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EE00-7E23-4992-B614-E8BDDE4C5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89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EB6-7023-472A-AB3C-E49E4F3119E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EE00-7E23-4992-B614-E8BDDE4C5E2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33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EB6-7023-472A-AB3C-E49E4F3119E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EE00-7E23-4992-B614-E8BDDE4C5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5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377EB6-7023-472A-AB3C-E49E4F3119E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A6EE00-7E23-4992-B614-E8BDDE4C5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36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2287" y="927279"/>
            <a:ext cx="7587487" cy="3335628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2600" b="1" dirty="0"/>
              <a:t>SUPPORT FROM COOPERATING  PARTNERS AND ZAMBIA'S ACHIEVEMENTS IN THE IMPLEMENTATION OF THE WTO TRADE FACILITATION AGREEMENT</a:t>
            </a:r>
            <a:br>
              <a:rPr lang="en-US" sz="2600" b="1" dirty="0"/>
            </a:br>
            <a:r>
              <a:rPr lang="en-US" sz="2600" b="1" dirty="0"/>
              <a:t>15 to 16 October, 2019</a:t>
            </a:r>
            <a:br>
              <a:rPr lang="en-US" sz="2600" b="1" dirty="0"/>
            </a:br>
            <a:r>
              <a:rPr lang="en-US" sz="2600" b="1" dirty="0"/>
              <a:t>GENEVA</a:t>
            </a:r>
            <a:br>
              <a:rPr lang="en-US" sz="2600" b="1" dirty="0"/>
            </a:br>
            <a:endParaRPr lang="en-US" sz="2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4262907"/>
            <a:ext cx="7035323" cy="93774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GB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 by Lillian </a:t>
            </a:r>
            <a:r>
              <a:rPr lang="en-GB" sz="2400" b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Bwalya</a:t>
            </a:r>
            <a:endParaRPr lang="en-GB" sz="24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l"/>
            <a:r>
              <a:rPr lang="en-GB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Director Foreign Trade Department, Ministry of Commerce, Trade and Industry  (Zambia)</a:t>
            </a:r>
            <a:endParaRPr lang="en-GB" sz="2400" b="1" dirty="0"/>
          </a:p>
          <a:p>
            <a:pPr algn="l"/>
            <a:r>
              <a:rPr lang="en-GB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557463"/>
            <a:ext cx="960119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41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212" y="2178077"/>
            <a:ext cx="10030689" cy="432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47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555" y="2557463"/>
            <a:ext cx="927278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6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192" y="2557463"/>
            <a:ext cx="895081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56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918" y="2557463"/>
            <a:ext cx="950567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78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Zambia is making steady progress towards implementation of Trade Facilitation measures;</a:t>
            </a:r>
          </a:p>
          <a:p>
            <a:r>
              <a:rPr lang="en-US" b="1" dirty="0"/>
              <a:t>Zambia recently notified her definitive dates for implementing both category B and C as well as the Technical Assistance and Capacity Building (TACB) Needs</a:t>
            </a:r>
          </a:p>
          <a:p>
            <a:r>
              <a:rPr lang="en-US" b="1" dirty="0"/>
              <a:t>I take this opportunity to sincerely thank all cooperating partners for supporting Zambia in implementing the WTO TFA. </a:t>
            </a:r>
          </a:p>
          <a:p>
            <a:endParaRPr lang="en-US" b="1" dirty="0"/>
          </a:p>
          <a:p>
            <a:pPr marL="0" indent="0" algn="ctr">
              <a:buNone/>
            </a:pPr>
            <a:r>
              <a:rPr lang="en-US" b="1" dirty="0"/>
              <a:t>THANK YOU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6428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Enablers for Resource Mobilization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Process of leveraging funds has been facilitated by the following:</a:t>
            </a:r>
          </a:p>
          <a:p>
            <a:pPr lvl="1"/>
            <a:r>
              <a:rPr lang="en-GB" dirty="0"/>
              <a:t>Ratification of the Trade Facilitation Agreement (2015)</a:t>
            </a:r>
          </a:p>
          <a:p>
            <a:pPr lvl="1"/>
            <a:r>
              <a:rPr lang="en-GB" dirty="0"/>
              <a:t>Notification of Category A, B and C measures (2016)</a:t>
            </a:r>
          </a:p>
          <a:p>
            <a:pPr lvl="1"/>
            <a:r>
              <a:rPr lang="en-GB" dirty="0"/>
              <a:t>Establishment of National Committee on Trade Facilitation (2016)</a:t>
            </a:r>
          </a:p>
          <a:p>
            <a:pPr lvl="1"/>
            <a:r>
              <a:rPr lang="en-GB" dirty="0"/>
              <a:t>Preliminary Costing of Category C measures (2015)</a:t>
            </a:r>
          </a:p>
          <a:p>
            <a:pPr lvl="1"/>
            <a:r>
              <a:rPr lang="en-GB" dirty="0"/>
              <a:t>Development of an Implementation Matrix (2016)</a:t>
            </a:r>
          </a:p>
          <a:p>
            <a:pPr lvl="1"/>
            <a:r>
              <a:rPr lang="en-GB" dirty="0"/>
              <a:t>Development of Matrix on development Partner Programmes</a:t>
            </a:r>
          </a:p>
          <a:p>
            <a:pPr lvl="1"/>
            <a:r>
              <a:rPr lang="en-GB" dirty="0"/>
              <a:t>Establishment of GRZ – Donor Platform</a:t>
            </a:r>
          </a:p>
        </p:txBody>
      </p:sp>
    </p:spTree>
    <p:extLst>
      <p:ext uri="{BB962C8B-B14F-4D97-AF65-F5344CB8AC3E}">
        <p14:creationId xmlns:p14="http://schemas.microsoft.com/office/powerpoint/2010/main" val="366795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12923"/>
          </a:xfrm>
        </p:spPr>
        <p:txBody>
          <a:bodyPr>
            <a:normAutofit/>
          </a:bodyPr>
          <a:lstStyle/>
          <a:p>
            <a:r>
              <a:rPr lang="en-ZA" sz="3600" b="1" dirty="0"/>
              <a:t>Donor coordination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6" y="2396836"/>
            <a:ext cx="10584873" cy="3810000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Zambia has developed a trade facilitation implementation matrix for various activities supported by cooperating partners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b="1" i="1" dirty="0">
                <a:solidFill>
                  <a:schemeClr val="tx1"/>
                </a:solidFill>
                <a:latin typeface="Gill Sans MT"/>
                <a:cs typeface="Gill Sans MT"/>
              </a:rPr>
              <a:t>Donor coordination with aims to;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/>
              <a:t>Identify funding gaps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/>
              <a:t>Prevent duplication of efforts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/>
              <a:t>Achieve synergy between projects and initiatives to expedite the implementation process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/>
              <a:t>Mitigate against fruitless efforts and expenditure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/>
              <a:t>Limit the resource pressure on government and trade that is caused by duplication of efforts by donors</a:t>
            </a:r>
          </a:p>
          <a:p>
            <a:br>
              <a:rPr lang="en-GB" b="1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014" y="2557463"/>
            <a:ext cx="846142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2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101" y="2557463"/>
            <a:ext cx="946597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344" y="2557463"/>
            <a:ext cx="933825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158" y="1825625"/>
            <a:ext cx="101871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6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557463"/>
            <a:ext cx="960119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0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557463"/>
            <a:ext cx="960119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81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199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Gill Sans MT</vt:lpstr>
      <vt:lpstr>Organic</vt:lpstr>
      <vt:lpstr>                                  SUPPORT FROM COOPERATING  PARTNERS AND ZAMBIA'S ACHIEVEMENTS IN THE IMPLEMENTATION OF THE WTO TRADE FACILITATION AGREEMENT 15 to 16 October, 2019 GENEVA </vt:lpstr>
      <vt:lpstr>Enablers for Resource Mobilization</vt:lpstr>
      <vt:lpstr>Donor coordination</vt:lpstr>
      <vt:lpstr>Achievements</vt:lpstr>
      <vt:lpstr>Achievements</vt:lpstr>
      <vt:lpstr>Achievements</vt:lpstr>
      <vt:lpstr>Achievements</vt:lpstr>
      <vt:lpstr>Achievements</vt:lpstr>
      <vt:lpstr>Achievements</vt:lpstr>
      <vt:lpstr>Achievements</vt:lpstr>
      <vt:lpstr>Achievements</vt:lpstr>
      <vt:lpstr>Achievements</vt:lpstr>
      <vt:lpstr>Achievements</vt:lpstr>
      <vt:lpstr>Achievements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Lilian  Bwalya</dc:creator>
  <cp:lastModifiedBy>McElvenney, Claire</cp:lastModifiedBy>
  <cp:revision>10</cp:revision>
  <cp:lastPrinted>2019-10-11T18:03:14Z</cp:lastPrinted>
  <dcterms:created xsi:type="dcterms:W3CDTF">2019-10-11T17:40:44Z</dcterms:created>
  <dcterms:modified xsi:type="dcterms:W3CDTF">2019-10-15T12:32:29Z</dcterms:modified>
</cp:coreProperties>
</file>