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4" r:id="rId3"/>
  </p:sldMasterIdLst>
  <p:notesMasterIdLst>
    <p:notesMasterId r:id="rId11"/>
  </p:notesMasterIdLst>
  <p:handoutMasterIdLst>
    <p:handoutMasterId r:id="rId12"/>
  </p:handoutMasterIdLst>
  <p:sldIdLst>
    <p:sldId id="299" r:id="rId4"/>
    <p:sldId id="289" r:id="rId5"/>
    <p:sldId id="318" r:id="rId6"/>
    <p:sldId id="302" r:id="rId7"/>
    <p:sldId id="309" r:id="rId8"/>
    <p:sldId id="312" r:id="rId9"/>
    <p:sldId id="291" r:id="rId10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7624"/>
    <a:srgbClr val="EAEAEA"/>
    <a:srgbClr val="1C7DE1"/>
    <a:srgbClr val="F4BD2D"/>
    <a:srgbClr val="1ED4DE"/>
    <a:srgbClr val="E62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7" autoAdjust="0"/>
    <p:restoredTop sz="92247" autoAdjust="0"/>
  </p:normalViewPr>
  <p:slideViewPr>
    <p:cSldViewPr showGuides="1">
      <p:cViewPr varScale="1">
        <p:scale>
          <a:sx n="134" d="100"/>
          <a:sy n="134" d="100"/>
        </p:scale>
        <p:origin x="968" y="168"/>
      </p:cViewPr>
      <p:guideLst>
        <p:guide orient="horz" pos="162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5850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PY"/>
              <a:t>Síntesis</a:t>
            </a:r>
          </a:p>
        </c:rich>
      </c:tx>
      <c:layout>
        <c:manualLayout>
          <c:xMode val="edge"/>
          <c:yMode val="edge"/>
          <c:x val="0.3182266672266767"/>
          <c:y val="5.912039585198816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15402211315859798"/>
                  <c:y val="4.8070086476536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39D-BD46-B8C4-3E3C6F3C0C91}"/>
                </c:ext>
              </c:extLst>
            </c:dLbl>
            <c:dLbl>
              <c:idx val="1"/>
              <c:layout>
                <c:manualLayout>
                  <c:x val="7.9629265091863521E-2"/>
                  <c:y val="-0.194586124663935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39D-BD46-B8C4-3E3C6F3C0C91}"/>
                </c:ext>
              </c:extLst>
            </c:dLbl>
            <c:dLbl>
              <c:idx val="2"/>
              <c:layout>
                <c:manualLayout>
                  <c:x val="0.13317454068241469"/>
                  <c:y val="0.115822646553555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39D-BD46-B8C4-3E3C6F3C0C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Hoja1!$A$1:$A$3</c:f>
              <c:strCache>
                <c:ptCount val="3"/>
                <c:pt idx="0">
                  <c:v>Categoría A</c:v>
                </c:pt>
                <c:pt idx="1">
                  <c:v>Categoría B</c:v>
                </c:pt>
                <c:pt idx="2">
                  <c:v>Categoría C</c:v>
                </c:pt>
              </c:strCache>
            </c:strRef>
          </c:cat>
          <c:val>
            <c:numRef>
              <c:f>Hoja1!$B$1:$B$3</c:f>
              <c:numCache>
                <c:formatCode>General</c:formatCode>
                <c:ptCount val="3"/>
                <c:pt idx="0">
                  <c:v>15</c:v>
                </c:pt>
                <c:pt idx="1">
                  <c:v>10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9D-BD46-B8C4-3E3C6F3C0C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s-PY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s-PY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s-PY"/>
          </a:p>
        </c:txPr>
      </c:legendEntry>
      <c:layout>
        <c:manualLayout>
          <c:xMode val="edge"/>
          <c:yMode val="edge"/>
          <c:x val="0.70530374673816731"/>
          <c:y val="0.35555208701295499"/>
          <c:w val="0.23914077297644434"/>
          <c:h val="0.32355231703209586"/>
        </c:manualLayout>
      </c:layout>
      <c:overlay val="0"/>
    </c:legend>
    <c:plotVisOnly val="1"/>
    <c:dispBlanksAs val="gap"/>
    <c:showDLblsOverMax val="0"/>
  </c:chart>
  <c:spPr>
    <a:noFill/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52B2B-0BBC-4845-BD5C-6186374697E3}" type="datetimeFigureOut">
              <a:rPr lang="ko-KR" altLang="en-US" smtClean="0"/>
              <a:t>2019. 10. 15.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153E3-D943-4A51-8AD5-41FA50EBC5B2}" type="slidenum">
              <a:rPr lang="ko-KR" altLang="en-US" smtClean="0"/>
              <a:t>‹Nº›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95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3161E-17A0-4FF1-AF4C-AD64D538173C}" type="datetimeFigureOut">
              <a:rPr lang="es-PY" smtClean="0"/>
              <a:t>15/10/19</a:t>
            </a:fld>
            <a:endParaRPr lang="es-P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Y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0C141-E0EE-4472-B50A-37CD90E0B276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060583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>
            <a:spLocks noGrp="1"/>
          </p:cNvSpPr>
          <p:nvPr>
            <p:ph type="title" hasCustomPrompt="1"/>
          </p:nvPr>
        </p:nvSpPr>
        <p:spPr>
          <a:xfrm>
            <a:off x="0" y="627534"/>
            <a:ext cx="9144000" cy="533308"/>
          </a:xfrm>
          <a:prstGeom prst="rect">
            <a:avLst/>
          </a:prstGeom>
        </p:spPr>
        <p:txBody>
          <a:bodyPr anchor="ctr"/>
          <a:lstStyle>
            <a:lvl1pPr>
              <a:buFontTx/>
              <a:buNone/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ko-KR" altLang="en-US" dirty="0"/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B3F0AB86-7940-4230-BC06-4EF20DC497B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203598"/>
            <a:ext cx="9143999" cy="432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1" baseline="0">
                <a:solidFill>
                  <a:schemeClr val="tx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461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-1"/>
            <a:ext cx="9144000" cy="27162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202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48178" y="557440"/>
            <a:ext cx="2592000" cy="40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012448" y="557440"/>
            <a:ext cx="2592000" cy="40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280313" y="557440"/>
            <a:ext cx="2592000" cy="4032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208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059900" y="1"/>
            <a:ext cx="30242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572100" y="2571750"/>
            <a:ext cx="151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059900" y="2571750"/>
            <a:ext cx="151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76476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426012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53804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298220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46261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-1"/>
            <a:ext cx="9144000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96912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C7304401-68B8-4E0E-A9DB-540B76DF928B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3563888" y="638650"/>
            <a:ext cx="4320480" cy="4504851"/>
          </a:xfrm>
          <a:custGeom>
            <a:avLst/>
            <a:gdLst>
              <a:gd name="connsiteX0" fmla="*/ 2160240 w 4320480"/>
              <a:gd name="connsiteY0" fmla="*/ 0 h 4504851"/>
              <a:gd name="connsiteX1" fmla="*/ 4320480 w 4320480"/>
              <a:gd name="connsiteY1" fmla="*/ 4504851 h 4504851"/>
              <a:gd name="connsiteX2" fmla="*/ 0 w 4320480"/>
              <a:gd name="connsiteY2" fmla="*/ 4504851 h 4504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0480" h="4504851">
                <a:moveTo>
                  <a:pt x="2160240" y="0"/>
                </a:moveTo>
                <a:lnTo>
                  <a:pt x="4320480" y="4504851"/>
                </a:lnTo>
                <a:lnTo>
                  <a:pt x="0" y="450485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D2ABAD60-FE41-4786-B9AF-4454375D2129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5635630" y="1"/>
            <a:ext cx="3508370" cy="4339267"/>
          </a:xfrm>
          <a:custGeom>
            <a:avLst/>
            <a:gdLst>
              <a:gd name="connsiteX0" fmla="*/ 0 w 3508370"/>
              <a:gd name="connsiteY0" fmla="*/ 0 h 4339267"/>
              <a:gd name="connsiteX1" fmla="*/ 3508370 w 3508370"/>
              <a:gd name="connsiteY1" fmla="*/ 0 h 4339267"/>
              <a:gd name="connsiteX2" fmla="*/ 3504823 w 3508370"/>
              <a:gd name="connsiteY2" fmla="*/ 1594801 h 4339267"/>
              <a:gd name="connsiteX3" fmla="*/ 2097974 w 3508370"/>
              <a:gd name="connsiteY3" fmla="*/ 4339267 h 4339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8370" h="4339267">
                <a:moveTo>
                  <a:pt x="0" y="0"/>
                </a:moveTo>
                <a:lnTo>
                  <a:pt x="3508370" y="0"/>
                </a:lnTo>
                <a:cubicBezTo>
                  <a:pt x="3507188" y="531600"/>
                  <a:pt x="3506005" y="1063201"/>
                  <a:pt x="3504823" y="1594801"/>
                </a:cubicBezTo>
                <a:lnTo>
                  <a:pt x="2097974" y="433926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72180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0" y="0"/>
            <a:ext cx="5076056" cy="51435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5729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452395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3" name="Rounded Rectangle 12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Rounded Rectangle 15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7" name="Half Frame 16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5604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6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mond 10"/>
          <p:cNvSpPr/>
          <p:nvPr userDrawn="1"/>
        </p:nvSpPr>
        <p:spPr>
          <a:xfrm rot="10800000">
            <a:off x="3222000" y="3337155"/>
            <a:ext cx="2700000" cy="1806344"/>
          </a:xfrm>
          <a:custGeom>
            <a:avLst/>
            <a:gdLst/>
            <a:ahLst/>
            <a:cxnLst/>
            <a:rect l="l" t="t" r="r" b="b"/>
            <a:pathLst>
              <a:path w="2700000" h="1806344">
                <a:moveTo>
                  <a:pt x="456344" y="0"/>
                </a:moveTo>
                <a:lnTo>
                  <a:pt x="2243656" y="0"/>
                </a:lnTo>
                <a:lnTo>
                  <a:pt x="2700000" y="456344"/>
                </a:lnTo>
                <a:lnTo>
                  <a:pt x="1350000" y="1806344"/>
                </a:lnTo>
                <a:lnTo>
                  <a:pt x="0" y="45634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" name="Isosceles Triangle 4"/>
          <p:cNvSpPr/>
          <p:nvPr userDrawn="1"/>
        </p:nvSpPr>
        <p:spPr>
          <a:xfrm rot="10800000">
            <a:off x="3746892" y="0"/>
            <a:ext cx="1650216" cy="812260"/>
          </a:xfrm>
          <a:prstGeom prst="triangl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" name="Isosceles Triangle 5"/>
          <p:cNvSpPr/>
          <p:nvPr userDrawn="1"/>
        </p:nvSpPr>
        <p:spPr>
          <a:xfrm rot="10800000">
            <a:off x="4041648" y="99959"/>
            <a:ext cx="1060704" cy="55436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8E48000A-B218-4CCF-8C0E-D9ACDAFA26B8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3312000" y="3430238"/>
            <a:ext cx="2520000" cy="1713262"/>
          </a:xfrm>
          <a:custGeom>
            <a:avLst/>
            <a:gdLst>
              <a:gd name="connsiteX0" fmla="*/ 1260000 w 2520000"/>
              <a:gd name="connsiteY0" fmla="*/ 0 h 1713262"/>
              <a:gd name="connsiteX1" fmla="*/ 2520000 w 2520000"/>
              <a:gd name="connsiteY1" fmla="*/ 1260000 h 1713262"/>
              <a:gd name="connsiteX2" fmla="*/ 2066250 w 2520000"/>
              <a:gd name="connsiteY2" fmla="*/ 1713262 h 1713262"/>
              <a:gd name="connsiteX3" fmla="*/ 439730 w 2520000"/>
              <a:gd name="connsiteY3" fmla="*/ 1706453 h 1713262"/>
              <a:gd name="connsiteX4" fmla="*/ 0 w 2520000"/>
              <a:gd name="connsiteY4" fmla="*/ 1260000 h 171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0000" h="1713262">
                <a:moveTo>
                  <a:pt x="1260000" y="0"/>
                </a:moveTo>
                <a:lnTo>
                  <a:pt x="2520000" y="1260000"/>
                </a:lnTo>
                <a:lnTo>
                  <a:pt x="2066250" y="1713262"/>
                </a:lnTo>
                <a:lnTo>
                  <a:pt x="439730" y="1706453"/>
                </a:lnTo>
                <a:lnTo>
                  <a:pt x="0" y="126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6530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1503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0125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71550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mond 10"/>
          <p:cNvSpPr/>
          <p:nvPr userDrawn="1"/>
        </p:nvSpPr>
        <p:spPr>
          <a:xfrm>
            <a:off x="3203848" y="-2322"/>
            <a:ext cx="2700000" cy="1806344"/>
          </a:xfrm>
          <a:custGeom>
            <a:avLst/>
            <a:gdLst/>
            <a:ahLst/>
            <a:cxnLst/>
            <a:rect l="l" t="t" r="r" b="b"/>
            <a:pathLst>
              <a:path w="2700000" h="1806344">
                <a:moveTo>
                  <a:pt x="456344" y="0"/>
                </a:moveTo>
                <a:lnTo>
                  <a:pt x="2243656" y="0"/>
                </a:lnTo>
                <a:lnTo>
                  <a:pt x="2700000" y="456344"/>
                </a:lnTo>
                <a:lnTo>
                  <a:pt x="1350000" y="1806344"/>
                </a:lnTo>
                <a:lnTo>
                  <a:pt x="0" y="45634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" name="Isosceles Triangle 4"/>
          <p:cNvSpPr/>
          <p:nvPr userDrawn="1"/>
        </p:nvSpPr>
        <p:spPr>
          <a:xfrm>
            <a:off x="3746892" y="4331240"/>
            <a:ext cx="1650216" cy="812260"/>
          </a:xfrm>
          <a:prstGeom prst="triangl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" name="Isosceles Triangle 5"/>
          <p:cNvSpPr/>
          <p:nvPr userDrawn="1"/>
        </p:nvSpPr>
        <p:spPr>
          <a:xfrm>
            <a:off x="4041648" y="4493810"/>
            <a:ext cx="1060704" cy="55436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28FC5FB3-D739-474A-9148-1ABF4FC2769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3293848" y="1"/>
            <a:ext cx="2520000" cy="1711155"/>
          </a:xfrm>
          <a:custGeom>
            <a:avLst/>
            <a:gdLst>
              <a:gd name="connsiteX0" fmla="*/ 442968 w 2520000"/>
              <a:gd name="connsiteY0" fmla="*/ 0 h 1711155"/>
              <a:gd name="connsiteX1" fmla="*/ 985757 w 2520000"/>
              <a:gd name="connsiteY1" fmla="*/ 0 h 1711155"/>
              <a:gd name="connsiteX2" fmla="*/ 2080270 w 2520000"/>
              <a:gd name="connsiteY2" fmla="*/ 4702 h 1711155"/>
              <a:gd name="connsiteX3" fmla="*/ 2520000 w 2520000"/>
              <a:gd name="connsiteY3" fmla="*/ 451155 h 1711155"/>
              <a:gd name="connsiteX4" fmla="*/ 1260000 w 2520000"/>
              <a:gd name="connsiteY4" fmla="*/ 1711155 h 1711155"/>
              <a:gd name="connsiteX5" fmla="*/ 0 w 2520000"/>
              <a:gd name="connsiteY5" fmla="*/ 451155 h 1711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0000" h="1711155">
                <a:moveTo>
                  <a:pt x="442968" y="0"/>
                </a:moveTo>
                <a:lnTo>
                  <a:pt x="985757" y="0"/>
                </a:lnTo>
                <a:lnTo>
                  <a:pt x="2080270" y="4702"/>
                </a:lnTo>
                <a:lnTo>
                  <a:pt x="2520000" y="451155"/>
                </a:lnTo>
                <a:lnTo>
                  <a:pt x="1260000" y="1711155"/>
                </a:lnTo>
                <a:lnTo>
                  <a:pt x="0" y="4511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3945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565878" y="1176692"/>
            <a:ext cx="1871760" cy="305124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612855" y="1176061"/>
            <a:ext cx="1871760" cy="30512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659832" y="1175430"/>
            <a:ext cx="1871760" cy="305124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6706810" y="1174799"/>
            <a:ext cx="1871760" cy="30512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825475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966407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872452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919429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0497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KBM-정애\014-Fullppt\PNG이미지\모니터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754" y="451443"/>
            <a:ext cx="3282039" cy="327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1363708" y="584771"/>
            <a:ext cx="2991584" cy="20767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143454" y="1295867"/>
            <a:ext cx="3055840" cy="22313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4814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11" name="Picture 4" descr="D:\KBM-정애\014-Fullppt\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99742"/>
            <a:ext cx="3600400" cy="183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753800" y="2764640"/>
            <a:ext cx="1711407" cy="12496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009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32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2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415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7" r:id="rId3"/>
    <p:sldLayoutId id="2147483671" r:id="rId4"/>
    <p:sldLayoutId id="2147483658" r:id="rId5"/>
    <p:sldLayoutId id="2147483659" r:id="rId6"/>
    <p:sldLayoutId id="2147483673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75" r:id="rId15"/>
    <p:sldLayoutId id="2147483674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270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3" descr="Ministerio de Relaciones Exterio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43" r="10948"/>
          <a:stretch>
            <a:fillRect/>
          </a:stretch>
        </p:blipFill>
        <p:spPr bwMode="auto">
          <a:xfrm>
            <a:off x="395431" y="161982"/>
            <a:ext cx="5256689" cy="1134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3347916" y="2511111"/>
            <a:ext cx="2448167" cy="864095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Y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79662"/>
            <a:ext cx="9144000" cy="865585"/>
          </a:xfrm>
        </p:spPr>
        <p:txBody>
          <a:bodyPr/>
          <a:lstStyle/>
          <a:p>
            <a:pPr lvl="0"/>
            <a:r>
              <a:rPr lang="es-PY" altLang="ko-KR" sz="2800" dirty="0">
                <a:ea typeface="맑은 고딕" pitchFamily="50" charset="-127"/>
              </a:rPr>
              <a:t>Comité Nacional de Facilitación de Comercio Paraguay</a:t>
            </a:r>
            <a:endParaRPr lang="ko-KR" altLang="en-US" sz="2400" b="0" dirty="0"/>
          </a:p>
        </p:txBody>
      </p:sp>
      <p:pic>
        <p:nvPicPr>
          <p:cNvPr id="10" name="Imagen 4" descr="py_de_la_gente_ca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03" b="29033"/>
          <a:stretch>
            <a:fillRect/>
          </a:stretch>
        </p:blipFill>
        <p:spPr bwMode="auto">
          <a:xfrm>
            <a:off x="6012056" y="152435"/>
            <a:ext cx="2172406" cy="1051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6003" y="2943206"/>
            <a:ext cx="9143999" cy="4320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s-PY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Ginebra, 14 - 18 de octubre de 2019</a:t>
            </a:r>
          </a:p>
        </p:txBody>
      </p:sp>
      <p:pic>
        <p:nvPicPr>
          <p:cNvPr id="7" name="Picture 2" descr="http://www.premiumcontainers.com.py/wp-content/uploads/2017/12/Compra_y_Venta_Containers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606" b="11627"/>
          <a:stretch/>
        </p:blipFill>
        <p:spPr bwMode="auto">
          <a:xfrm>
            <a:off x="0" y="3375206"/>
            <a:ext cx="9144000" cy="2207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34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 Placeholder 1"/>
          <p:cNvSpPr txBox="1">
            <a:spLocks/>
          </p:cNvSpPr>
          <p:nvPr/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6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PY" altLang="ko-KR" sz="32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Comité Nacional de Facilitación de Comercio</a:t>
            </a:r>
          </a:p>
        </p:txBody>
      </p:sp>
      <p:sp>
        <p:nvSpPr>
          <p:cNvPr id="85" name="Text Placeholder 2"/>
          <p:cNvSpPr txBox="1">
            <a:spLocks/>
          </p:cNvSpPr>
          <p:nvPr/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PY" altLang="ko-KR" sz="18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Foro de concertación</a:t>
            </a:r>
            <a:r>
              <a:rPr kumimoji="0" lang="es-PY" altLang="ko-KR" sz="1800" b="0" i="0" u="none" strike="noStrike" kern="1200" cap="none" spc="0" normalizeH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/>
                <a:ea typeface="Arial Unicode MS"/>
                <a:cs typeface="Arial" pitchFamily="34" charset="0"/>
              </a:rPr>
              <a:t> público-privado</a:t>
            </a:r>
            <a:endParaRPr kumimoji="0" lang="es-PY" altLang="ko-KR" sz="1800" b="0" i="0" u="none" strike="noStrike" kern="1200" cap="none" spc="0" normalizeH="0" baseline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/>
              <a:ea typeface="Arial Unicode MS"/>
              <a:cs typeface="Arial" pitchFamily="34" charset="0"/>
            </a:endParaRPr>
          </a:p>
        </p:txBody>
      </p:sp>
      <p:grpSp>
        <p:nvGrpSpPr>
          <p:cNvPr id="86" name="Group 4"/>
          <p:cNvGrpSpPr/>
          <p:nvPr/>
        </p:nvGrpSpPr>
        <p:grpSpPr>
          <a:xfrm>
            <a:off x="1814306" y="2085696"/>
            <a:ext cx="5998053" cy="2788390"/>
            <a:chOff x="1521716" y="1275606"/>
            <a:chExt cx="5642572" cy="2726588"/>
          </a:xfrm>
          <a:solidFill>
            <a:srgbClr val="32AEB8"/>
          </a:solidFill>
        </p:grpSpPr>
        <p:grpSp>
          <p:nvGrpSpPr>
            <p:cNvPr id="87" name="Group 5"/>
            <p:cNvGrpSpPr/>
            <p:nvPr/>
          </p:nvGrpSpPr>
          <p:grpSpPr>
            <a:xfrm>
              <a:off x="1521716" y="1596158"/>
              <a:ext cx="3168352" cy="2406036"/>
              <a:chOff x="1521716" y="1596158"/>
              <a:chExt cx="3168352" cy="2406036"/>
            </a:xfrm>
            <a:grpFill/>
          </p:grpSpPr>
          <p:grpSp>
            <p:nvGrpSpPr>
              <p:cNvPr id="93" name="Group 11"/>
              <p:cNvGrpSpPr/>
              <p:nvPr/>
            </p:nvGrpSpPr>
            <p:grpSpPr>
              <a:xfrm>
                <a:off x="1521716" y="1596158"/>
                <a:ext cx="3168352" cy="2406036"/>
                <a:chOff x="1691680" y="-1532706"/>
                <a:chExt cx="7101775" cy="5393065"/>
              </a:xfrm>
              <a:grpFill/>
            </p:grpSpPr>
            <p:sp>
              <p:nvSpPr>
                <p:cNvPr id="95" name="Donut 13"/>
                <p:cNvSpPr/>
                <p:nvPr/>
              </p:nvSpPr>
              <p:spPr>
                <a:xfrm>
                  <a:off x="1691680" y="-1532706"/>
                  <a:ext cx="4896544" cy="4896544"/>
                </a:xfrm>
                <a:prstGeom prst="donut">
                  <a:avLst>
                    <a:gd name="adj" fmla="val 17523"/>
                  </a:avLst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Arial Unicode MS"/>
                    <a:cs typeface="+mn-cs"/>
                  </a:endParaRPr>
                </a:p>
              </p:txBody>
            </p:sp>
            <p:sp>
              <p:nvSpPr>
                <p:cNvPr id="96" name="Right Arrow 14"/>
                <p:cNvSpPr/>
                <p:nvPr/>
              </p:nvSpPr>
              <p:spPr>
                <a:xfrm>
                  <a:off x="4355976" y="2009174"/>
                  <a:ext cx="4437479" cy="1851185"/>
                </a:xfrm>
                <a:prstGeom prst="rightArrow">
                  <a:avLst>
                    <a:gd name="adj1" fmla="val 45464"/>
                    <a:gd name="adj2" fmla="val 50000"/>
                  </a:avLst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Arial Unicode MS"/>
                    <a:cs typeface="+mn-cs"/>
                  </a:endParaRPr>
                </a:p>
              </p:txBody>
            </p:sp>
          </p:grpSp>
          <p:sp>
            <p:nvSpPr>
              <p:cNvPr id="94" name="Oval 12"/>
              <p:cNvSpPr/>
              <p:nvPr/>
            </p:nvSpPr>
            <p:spPr>
              <a:xfrm>
                <a:off x="2167713" y="2261493"/>
                <a:ext cx="892524" cy="857238"/>
              </a:xfrm>
              <a:prstGeom prst="ellipse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PY" altLang="ko-KR" sz="32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/>
                    <a:ea typeface="Arial Unicode MS"/>
                    <a:cs typeface="+mn-cs"/>
                  </a:rPr>
                  <a:t>27</a:t>
                </a:r>
                <a:endParaRPr kumimoji="0" lang="ko-KR" alt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Arial Unicode MS"/>
                  <a:cs typeface="+mn-cs"/>
                </a:endParaRPr>
              </a:p>
            </p:txBody>
          </p:sp>
        </p:grpSp>
        <p:grpSp>
          <p:nvGrpSpPr>
            <p:cNvPr id="88" name="Group 6"/>
            <p:cNvGrpSpPr/>
            <p:nvPr/>
          </p:nvGrpSpPr>
          <p:grpSpPr>
            <a:xfrm>
              <a:off x="3995936" y="1275606"/>
              <a:ext cx="3168352" cy="2406036"/>
              <a:chOff x="3851920" y="1401130"/>
              <a:chExt cx="3168352" cy="2406036"/>
            </a:xfrm>
            <a:grpFill/>
          </p:grpSpPr>
          <p:grpSp>
            <p:nvGrpSpPr>
              <p:cNvPr id="89" name="Group 7"/>
              <p:cNvGrpSpPr/>
              <p:nvPr/>
            </p:nvGrpSpPr>
            <p:grpSpPr>
              <a:xfrm rot="10800000">
                <a:off x="3851920" y="1401130"/>
                <a:ext cx="3168352" cy="2406036"/>
                <a:chOff x="1691680" y="-1532706"/>
                <a:chExt cx="7101775" cy="5393065"/>
              </a:xfrm>
              <a:grpFill/>
            </p:grpSpPr>
            <p:sp>
              <p:nvSpPr>
                <p:cNvPr id="91" name="Donut 9"/>
                <p:cNvSpPr/>
                <p:nvPr/>
              </p:nvSpPr>
              <p:spPr>
                <a:xfrm>
                  <a:off x="1691680" y="-1532706"/>
                  <a:ext cx="4896544" cy="4896544"/>
                </a:xfrm>
                <a:prstGeom prst="donut">
                  <a:avLst>
                    <a:gd name="adj" fmla="val 17523"/>
                  </a:avLst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Arial Unicode MS"/>
                    <a:cs typeface="+mn-cs"/>
                  </a:endParaRPr>
                </a:p>
              </p:txBody>
            </p:sp>
            <p:sp>
              <p:nvSpPr>
                <p:cNvPr id="92" name="Right Arrow 10"/>
                <p:cNvSpPr/>
                <p:nvPr/>
              </p:nvSpPr>
              <p:spPr>
                <a:xfrm>
                  <a:off x="4355976" y="2009174"/>
                  <a:ext cx="4437479" cy="1851185"/>
                </a:xfrm>
                <a:prstGeom prst="rightArrow">
                  <a:avLst>
                    <a:gd name="adj1" fmla="val 45464"/>
                    <a:gd name="adj2" fmla="val 50000"/>
                  </a:avLst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Arial Unicode MS"/>
                    <a:cs typeface="+mn-cs"/>
                  </a:endParaRPr>
                </a:p>
              </p:txBody>
            </p:sp>
          </p:grpSp>
          <p:sp>
            <p:nvSpPr>
              <p:cNvPr id="90" name="Oval 8"/>
              <p:cNvSpPr/>
              <p:nvPr/>
            </p:nvSpPr>
            <p:spPr>
              <a:xfrm>
                <a:off x="5477446" y="2274833"/>
                <a:ext cx="901130" cy="880141"/>
              </a:xfrm>
              <a:prstGeom prst="ellipse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PY" altLang="ko-KR" sz="32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Arial"/>
                    <a:ea typeface="Arial Unicode MS"/>
                    <a:cs typeface="+mn-cs"/>
                  </a:rPr>
                  <a:t>15</a:t>
                </a:r>
                <a:endParaRPr kumimoji="0" lang="ko-KR" alt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Arial Unicode MS"/>
                  <a:cs typeface="+mn-cs"/>
                </a:endParaRPr>
              </a:p>
            </p:txBody>
          </p:sp>
        </p:grpSp>
      </p:grpSp>
      <p:sp>
        <p:nvSpPr>
          <p:cNvPr id="97" name="Isosceles Triangle 15"/>
          <p:cNvSpPr/>
          <p:nvPr/>
        </p:nvSpPr>
        <p:spPr>
          <a:xfrm>
            <a:off x="4251332" y="3082711"/>
            <a:ext cx="1190163" cy="887887"/>
          </a:xfrm>
          <a:prstGeom prst="triangle">
            <a:avLst>
              <a:gd name="adj" fmla="val 48103"/>
            </a:avLst>
          </a:prstGeom>
          <a:solidFill>
            <a:srgbClr val="F2A40D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Y" altLang="ko-KR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Arial Unicode MS"/>
                <a:cs typeface="+mn-cs"/>
              </a:rPr>
              <a:t>MRE</a:t>
            </a:r>
            <a:endParaRPr kumimoji="0" lang="ko-KR" altLang="en-US" sz="1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107" name="TextBox 25"/>
          <p:cNvSpPr txBox="1"/>
          <p:nvPr/>
        </p:nvSpPr>
        <p:spPr>
          <a:xfrm>
            <a:off x="257209" y="1131589"/>
            <a:ext cx="84249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altLang="ko-KR" sz="1400" dirty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Es un foro de concertación y coordinación público-privado, que conglomera </a:t>
            </a:r>
            <a:r>
              <a:rPr lang="es-PY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a 27 instituciones públicas </a:t>
            </a:r>
            <a:r>
              <a:rPr lang="es-PY" altLang="ko-KR" sz="1400" dirty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y </a:t>
            </a:r>
            <a:r>
              <a:rPr lang="es-PY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15 de los principales gremios y asociaciones del sector privado</a:t>
            </a:r>
            <a:r>
              <a:rPr lang="es-PY" altLang="ko-KR" sz="1400" dirty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; y está encargado de coordinar la aplicación del AFC y otras normas internacionales relativas a la facilitación del comercio en el Paraguay.</a:t>
            </a:r>
            <a:r>
              <a:rPr lang="en-US" altLang="ko-KR" sz="1400" dirty="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</a:rPr>
              <a:t> </a:t>
            </a:r>
          </a:p>
        </p:txBody>
      </p:sp>
      <p:sp>
        <p:nvSpPr>
          <p:cNvPr id="108" name="TextBox 26"/>
          <p:cNvSpPr txBox="1"/>
          <p:nvPr/>
        </p:nvSpPr>
        <p:spPr>
          <a:xfrm>
            <a:off x="2362220" y="4290121"/>
            <a:ext cx="24841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PY" altLang="ko-KR" sz="1600" b="1" dirty="0">
                <a:solidFill>
                  <a:prstClr val="white"/>
                </a:solidFill>
                <a:cs typeface="Arial" pitchFamily="34" charset="0"/>
              </a:rPr>
              <a:t>Instituciones Públicas</a:t>
            </a:r>
          </a:p>
        </p:txBody>
      </p:sp>
      <p:sp>
        <p:nvSpPr>
          <p:cNvPr id="109" name="TextBox 27"/>
          <p:cNvSpPr txBox="1"/>
          <p:nvPr/>
        </p:nvSpPr>
        <p:spPr>
          <a:xfrm>
            <a:off x="4859899" y="2329538"/>
            <a:ext cx="1913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prstClr val="white"/>
                </a:solidFill>
                <a:cs typeface="Arial" pitchFamily="34" charset="0"/>
              </a:rPr>
              <a:t>Sector</a:t>
            </a:r>
            <a:r>
              <a:rPr lang="en-US" altLang="ko-KR" sz="1400" b="1" dirty="0">
                <a:solidFill>
                  <a:prstClr val="white"/>
                </a:solidFill>
                <a:cs typeface="Arial" pitchFamily="34" charset="0"/>
              </a:rPr>
              <a:t>  </a:t>
            </a:r>
            <a:r>
              <a:rPr lang="es-PY" altLang="ko-KR" sz="1600" b="1" dirty="0">
                <a:solidFill>
                  <a:prstClr val="white"/>
                </a:solidFill>
                <a:cs typeface="Arial" pitchFamily="34" charset="0"/>
              </a:rPr>
              <a:t>Privado</a:t>
            </a:r>
            <a:endParaRPr lang="es-PY" altLang="ko-KR" sz="1400" b="1" dirty="0">
              <a:solidFill>
                <a:prstClr val="white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83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339502"/>
            <a:ext cx="7488832" cy="769441"/>
          </a:xfrm>
        </p:spPr>
        <p:txBody>
          <a:bodyPr wrap="none">
            <a:noAutofit/>
          </a:bodyPr>
          <a:lstStyle/>
          <a:p>
            <a:pPr algn="ctr"/>
            <a:r>
              <a:rPr lang="es-PY" sz="2800" dirty="0"/>
              <a:t>Categorías de los compromisos</a:t>
            </a:r>
            <a:br>
              <a:rPr lang="es-PY" sz="2800" dirty="0"/>
            </a:br>
            <a:r>
              <a:rPr lang="es-PY" sz="2800" dirty="0"/>
              <a:t> asumidos por el Paraguay</a:t>
            </a:r>
          </a:p>
        </p:txBody>
      </p:sp>
      <p:graphicFrame>
        <p:nvGraphicFramePr>
          <p:cNvPr id="6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4256299"/>
              </p:ext>
            </p:extLst>
          </p:nvPr>
        </p:nvGraphicFramePr>
        <p:xfrm>
          <a:off x="1907704" y="1275606"/>
          <a:ext cx="5904656" cy="3651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1708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8"/>
          <p:cNvGrpSpPr/>
          <p:nvPr/>
        </p:nvGrpSpPr>
        <p:grpSpPr>
          <a:xfrm flipV="1">
            <a:off x="1939081" y="0"/>
            <a:ext cx="5476553" cy="64188"/>
            <a:chOff x="1569493" y="491319"/>
            <a:chExt cx="4626591" cy="286603"/>
          </a:xfrm>
        </p:grpSpPr>
        <p:sp>
          <p:nvSpPr>
            <p:cNvPr id="4" name="Rectangle 9"/>
            <p:cNvSpPr/>
            <p:nvPr userDrawn="1"/>
          </p:nvSpPr>
          <p:spPr>
            <a:xfrm>
              <a:off x="1569493" y="491319"/>
              <a:ext cx="1542197" cy="28660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" name="Rectangle 10"/>
            <p:cNvSpPr/>
            <p:nvPr userDrawn="1"/>
          </p:nvSpPr>
          <p:spPr>
            <a:xfrm>
              <a:off x="3111690" y="491319"/>
              <a:ext cx="1542197" cy="28660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" name="Rectangle 11"/>
            <p:cNvSpPr/>
            <p:nvPr userDrawn="1"/>
          </p:nvSpPr>
          <p:spPr>
            <a:xfrm>
              <a:off x="4653887" y="491319"/>
              <a:ext cx="1542197" cy="28660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7" name="Oval 1">
            <a:extLst>
              <a:ext uri="{FF2B5EF4-FFF2-40B4-BE49-F238E27FC236}">
                <a16:creationId xmlns:a16="http://schemas.microsoft.com/office/drawing/2014/main" id="{12496059-E14D-4D93-9689-B7942689C950}"/>
              </a:ext>
            </a:extLst>
          </p:cNvPr>
          <p:cNvSpPr/>
          <p:nvPr/>
        </p:nvSpPr>
        <p:spPr>
          <a:xfrm>
            <a:off x="3780403" y="2106264"/>
            <a:ext cx="1538957" cy="1518434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6C8ADB-520D-4B1B-858D-B0897E17FEEF}"/>
              </a:ext>
            </a:extLst>
          </p:cNvPr>
          <p:cNvSpPr txBox="1"/>
          <p:nvPr/>
        </p:nvSpPr>
        <p:spPr>
          <a:xfrm>
            <a:off x="3959539" y="2658574"/>
            <a:ext cx="1180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CNFC</a:t>
            </a:r>
            <a:endParaRPr lang="ko-KR" altLang="en-US" sz="2400" b="1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42A4F0BD-A5AD-4D81-82BE-88B4A6C5EC9B}"/>
              </a:ext>
            </a:extLst>
          </p:cNvPr>
          <p:cNvGrpSpPr/>
          <p:nvPr/>
        </p:nvGrpSpPr>
        <p:grpSpPr>
          <a:xfrm>
            <a:off x="2654797" y="850792"/>
            <a:ext cx="3768349" cy="3852262"/>
            <a:chOff x="2355806" y="1647580"/>
            <a:chExt cx="4360380" cy="4517724"/>
          </a:xfrm>
        </p:grpSpPr>
        <p:sp>
          <p:nvSpPr>
            <p:cNvPr id="10" name="Donut 5">
              <a:extLst>
                <a:ext uri="{FF2B5EF4-FFF2-40B4-BE49-F238E27FC236}">
                  <a16:creationId xmlns:a16="http://schemas.microsoft.com/office/drawing/2014/main" id="{5BAA5999-7891-442C-9AC4-6574B3F77E76}"/>
                </a:ext>
              </a:extLst>
            </p:cNvPr>
            <p:cNvSpPr/>
            <p:nvPr/>
          </p:nvSpPr>
          <p:spPr>
            <a:xfrm>
              <a:off x="2771800" y="2179613"/>
              <a:ext cx="3553643" cy="3553643"/>
            </a:xfrm>
            <a:prstGeom prst="donut">
              <a:avLst>
                <a:gd name="adj" fmla="val 2462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/>
                </a:solidFill>
              </a:endParaRPr>
            </a:p>
          </p:txBody>
        </p:sp>
        <p:sp>
          <p:nvSpPr>
            <p:cNvPr id="11" name="Rounded Rectangle 6">
              <a:extLst>
                <a:ext uri="{FF2B5EF4-FFF2-40B4-BE49-F238E27FC236}">
                  <a16:creationId xmlns:a16="http://schemas.microsoft.com/office/drawing/2014/main" id="{F8B42397-E821-4EC3-BE3B-8866CF9C0E6C}"/>
                </a:ext>
              </a:extLst>
            </p:cNvPr>
            <p:cNvSpPr/>
            <p:nvPr/>
          </p:nvSpPr>
          <p:spPr>
            <a:xfrm>
              <a:off x="3059832" y="1647580"/>
              <a:ext cx="1064066" cy="1064066"/>
            </a:xfrm>
            <a:prstGeom prst="roundRect">
              <a:avLst>
                <a:gd name="adj" fmla="val 10715"/>
              </a:avLst>
            </a:prstGeom>
            <a:solidFill>
              <a:schemeClr val="bg1"/>
            </a:solidFill>
            <a:ln w="635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12" name="Rounded Rectangle 7">
              <a:extLst>
                <a:ext uri="{FF2B5EF4-FFF2-40B4-BE49-F238E27FC236}">
                  <a16:creationId xmlns:a16="http://schemas.microsoft.com/office/drawing/2014/main" id="{3C25BDDD-EE9B-4BD9-9099-AE17616DAFF9}"/>
                </a:ext>
              </a:extLst>
            </p:cNvPr>
            <p:cNvSpPr/>
            <p:nvPr/>
          </p:nvSpPr>
          <p:spPr>
            <a:xfrm>
              <a:off x="5020102" y="1647580"/>
              <a:ext cx="1064066" cy="1064066"/>
            </a:xfrm>
            <a:prstGeom prst="roundRect">
              <a:avLst>
                <a:gd name="adj" fmla="val 10715"/>
              </a:avLst>
            </a:prstGeom>
            <a:solidFill>
              <a:schemeClr val="bg1"/>
            </a:solidFill>
            <a:ln w="635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" name="Rounded Rectangle 8">
              <a:extLst>
                <a:ext uri="{FF2B5EF4-FFF2-40B4-BE49-F238E27FC236}">
                  <a16:creationId xmlns:a16="http://schemas.microsoft.com/office/drawing/2014/main" id="{FD5BCE61-A568-4BA5-ADBB-D3FE36A5F620}"/>
                </a:ext>
              </a:extLst>
            </p:cNvPr>
            <p:cNvSpPr/>
            <p:nvPr/>
          </p:nvSpPr>
          <p:spPr>
            <a:xfrm>
              <a:off x="3059832" y="5101238"/>
              <a:ext cx="1064066" cy="1064066"/>
            </a:xfrm>
            <a:prstGeom prst="roundRect">
              <a:avLst>
                <a:gd name="adj" fmla="val 10715"/>
              </a:avLst>
            </a:prstGeom>
            <a:solidFill>
              <a:schemeClr val="bg1"/>
            </a:solidFill>
            <a:ln w="635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" name="Rounded Rectangle 9">
              <a:extLst>
                <a:ext uri="{FF2B5EF4-FFF2-40B4-BE49-F238E27FC236}">
                  <a16:creationId xmlns:a16="http://schemas.microsoft.com/office/drawing/2014/main" id="{47DE6975-758E-490D-8C7E-AB3EF23ED21F}"/>
                </a:ext>
              </a:extLst>
            </p:cNvPr>
            <p:cNvSpPr/>
            <p:nvPr/>
          </p:nvSpPr>
          <p:spPr>
            <a:xfrm>
              <a:off x="5020102" y="5101238"/>
              <a:ext cx="1064066" cy="1064066"/>
            </a:xfrm>
            <a:prstGeom prst="roundRect">
              <a:avLst>
                <a:gd name="adj" fmla="val 10715"/>
              </a:avLst>
            </a:prstGeom>
            <a:solidFill>
              <a:schemeClr val="bg1"/>
            </a:solidFill>
            <a:ln w="635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" name="Rounded Rectangle 10">
              <a:extLst>
                <a:ext uri="{FF2B5EF4-FFF2-40B4-BE49-F238E27FC236}">
                  <a16:creationId xmlns:a16="http://schemas.microsoft.com/office/drawing/2014/main" id="{E58A05AD-D2E7-46DB-A095-109800CFC451}"/>
                </a:ext>
              </a:extLst>
            </p:cNvPr>
            <p:cNvSpPr/>
            <p:nvPr/>
          </p:nvSpPr>
          <p:spPr>
            <a:xfrm>
              <a:off x="2355806" y="3378773"/>
              <a:ext cx="1064066" cy="1064066"/>
            </a:xfrm>
            <a:prstGeom prst="roundRect">
              <a:avLst>
                <a:gd name="adj" fmla="val 10715"/>
              </a:avLst>
            </a:prstGeom>
            <a:solidFill>
              <a:schemeClr val="bg1"/>
            </a:solidFill>
            <a:ln w="635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" name="Rounded Rectangle 11">
              <a:extLst>
                <a:ext uri="{FF2B5EF4-FFF2-40B4-BE49-F238E27FC236}">
                  <a16:creationId xmlns:a16="http://schemas.microsoft.com/office/drawing/2014/main" id="{21F589AD-1A41-4C5D-A745-179D2A61D3CC}"/>
                </a:ext>
              </a:extLst>
            </p:cNvPr>
            <p:cNvSpPr/>
            <p:nvPr/>
          </p:nvSpPr>
          <p:spPr>
            <a:xfrm>
              <a:off x="5652120" y="3378773"/>
              <a:ext cx="1064066" cy="1064066"/>
            </a:xfrm>
            <a:prstGeom prst="roundRect">
              <a:avLst>
                <a:gd name="adj" fmla="val 10715"/>
              </a:avLst>
            </a:prstGeom>
            <a:solidFill>
              <a:schemeClr val="bg1"/>
            </a:solidFill>
            <a:ln w="635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7" name="Group 12">
            <a:extLst>
              <a:ext uri="{FF2B5EF4-FFF2-40B4-BE49-F238E27FC236}">
                <a16:creationId xmlns:a16="http://schemas.microsoft.com/office/drawing/2014/main" id="{36238DC3-6EED-4E8D-8839-278D66273670}"/>
              </a:ext>
            </a:extLst>
          </p:cNvPr>
          <p:cNvGrpSpPr/>
          <p:nvPr/>
        </p:nvGrpSpPr>
        <p:grpSpPr>
          <a:xfrm>
            <a:off x="6141185" y="3881113"/>
            <a:ext cx="2503347" cy="1058484"/>
            <a:chOff x="1040485" y="3758324"/>
            <a:chExt cx="1991950" cy="1156071"/>
          </a:xfrm>
        </p:grpSpPr>
        <p:sp>
          <p:nvSpPr>
            <p:cNvPr id="18" name="TextBox 21">
              <a:extLst>
                <a:ext uri="{FF2B5EF4-FFF2-40B4-BE49-F238E27FC236}">
                  <a16:creationId xmlns:a16="http://schemas.microsoft.com/office/drawing/2014/main" id="{DCB06478-F0F8-4595-8C4F-8EAF748F024F}"/>
                </a:ext>
              </a:extLst>
            </p:cNvPr>
            <p:cNvSpPr txBox="1"/>
            <p:nvPr/>
          </p:nvSpPr>
          <p:spPr>
            <a:xfrm>
              <a:off x="1043021" y="3758324"/>
              <a:ext cx="1989414" cy="277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Y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Articulo</a:t>
              </a:r>
              <a:r>
                <a:rPr lang="en-US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7.8 del  AFC</a:t>
              </a:r>
              <a:endParaRPr lang="ko-KR" alt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22">
              <a:extLst>
                <a:ext uri="{FF2B5EF4-FFF2-40B4-BE49-F238E27FC236}">
                  <a16:creationId xmlns:a16="http://schemas.microsoft.com/office/drawing/2014/main" id="{BABBA998-3464-4D29-915D-494A609B5345}"/>
                </a:ext>
              </a:extLst>
            </p:cNvPr>
            <p:cNvSpPr txBox="1"/>
            <p:nvPr/>
          </p:nvSpPr>
          <p:spPr>
            <a:xfrm>
              <a:off x="1040485" y="3973170"/>
              <a:ext cx="1989414" cy="9412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La </a:t>
              </a:r>
              <a:r>
                <a:rPr lang="es-PY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simplificación de trámites para permitir el levante rápido por lo menos de aquellas mercancías que hayan entrado a través de instalaciones de carga aérea (envíos urgentes).</a:t>
              </a:r>
              <a:endParaRPr lang="ko-KR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5">
            <a:extLst>
              <a:ext uri="{FF2B5EF4-FFF2-40B4-BE49-F238E27FC236}">
                <a16:creationId xmlns:a16="http://schemas.microsoft.com/office/drawing/2014/main" id="{44E24FDB-97EC-4219-9594-5B1FE1DBCA0A}"/>
              </a:ext>
            </a:extLst>
          </p:cNvPr>
          <p:cNvGrpSpPr/>
          <p:nvPr/>
        </p:nvGrpSpPr>
        <p:grpSpPr>
          <a:xfrm>
            <a:off x="148315" y="3881114"/>
            <a:ext cx="2974031" cy="752667"/>
            <a:chOff x="993672" y="3698887"/>
            <a:chExt cx="1998939" cy="822060"/>
          </a:xfrm>
        </p:grpSpPr>
        <p:sp>
          <p:nvSpPr>
            <p:cNvPr id="21" name="TextBox 24">
              <a:extLst>
                <a:ext uri="{FF2B5EF4-FFF2-40B4-BE49-F238E27FC236}">
                  <a16:creationId xmlns:a16="http://schemas.microsoft.com/office/drawing/2014/main" id="{2A715C55-F46A-423B-8B07-5B8BD18792EB}"/>
                </a:ext>
              </a:extLst>
            </p:cNvPr>
            <p:cNvSpPr txBox="1"/>
            <p:nvPr/>
          </p:nvSpPr>
          <p:spPr>
            <a:xfrm>
              <a:off x="993672" y="3698887"/>
              <a:ext cx="1989414" cy="277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PY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Articulo</a:t>
              </a:r>
              <a:r>
                <a:rPr lang="en-US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7.6 del  AFC</a:t>
              </a:r>
              <a:endParaRPr lang="ko-KR" alt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5">
              <a:extLst>
                <a:ext uri="{FF2B5EF4-FFF2-40B4-BE49-F238E27FC236}">
                  <a16:creationId xmlns:a16="http://schemas.microsoft.com/office/drawing/2014/main" id="{EC98FFD2-B1B4-4B96-886E-BC2E811A6731}"/>
                </a:ext>
              </a:extLst>
            </p:cNvPr>
            <p:cNvSpPr txBox="1"/>
            <p:nvPr/>
          </p:nvSpPr>
          <p:spPr>
            <a:xfrm>
              <a:off x="1003197" y="3915873"/>
              <a:ext cx="1989414" cy="605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PY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La medición y publicación periódica y sistemática del plazo medio necesario para el levante de mercancías.</a:t>
              </a:r>
              <a:endParaRPr lang="ko-KR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18">
            <a:extLst>
              <a:ext uri="{FF2B5EF4-FFF2-40B4-BE49-F238E27FC236}">
                <a16:creationId xmlns:a16="http://schemas.microsoft.com/office/drawing/2014/main" id="{BB758766-30F7-4AF5-B77A-461882D4B052}"/>
              </a:ext>
            </a:extLst>
          </p:cNvPr>
          <p:cNvGrpSpPr/>
          <p:nvPr/>
        </p:nvGrpSpPr>
        <p:grpSpPr>
          <a:xfrm>
            <a:off x="6648262" y="2283609"/>
            <a:ext cx="2160240" cy="1206025"/>
            <a:chOff x="996814" y="3803401"/>
            <a:chExt cx="2141720" cy="1317216"/>
          </a:xfrm>
        </p:grpSpPr>
        <p:sp>
          <p:nvSpPr>
            <p:cNvPr id="24" name="TextBox 27">
              <a:extLst>
                <a:ext uri="{FF2B5EF4-FFF2-40B4-BE49-F238E27FC236}">
                  <a16:creationId xmlns:a16="http://schemas.microsoft.com/office/drawing/2014/main" id="{79E61604-301D-4138-B126-0761793EAB82}"/>
                </a:ext>
              </a:extLst>
            </p:cNvPr>
            <p:cNvSpPr txBox="1"/>
            <p:nvPr/>
          </p:nvSpPr>
          <p:spPr>
            <a:xfrm>
              <a:off x="1003197" y="3803401"/>
              <a:ext cx="1989414" cy="277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Y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Articulo</a:t>
              </a:r>
              <a:r>
                <a:rPr lang="en-US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5.3 del  AFC</a:t>
              </a:r>
              <a:endParaRPr lang="ko-KR" alt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8">
              <a:extLst>
                <a:ext uri="{FF2B5EF4-FFF2-40B4-BE49-F238E27FC236}">
                  <a16:creationId xmlns:a16="http://schemas.microsoft.com/office/drawing/2014/main" id="{4EA8305A-0C6B-4720-BE8F-0744BBFD2634}"/>
                </a:ext>
              </a:extLst>
            </p:cNvPr>
            <p:cNvSpPr txBox="1"/>
            <p:nvPr/>
          </p:nvSpPr>
          <p:spPr>
            <a:xfrm>
              <a:off x="996814" y="4011314"/>
              <a:ext cx="2141720" cy="1109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Sobre</a:t>
              </a:r>
              <a:r>
                <a:rPr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</a:t>
              </a:r>
              <a:r>
                <a:rPr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las </a:t>
              </a:r>
              <a:r>
                <a:rPr lang="es-PY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pruebas de laboratorio a que son sometidas las mercancías con fines de reglamentación </a:t>
              </a:r>
              <a:r>
                <a:rPr lang="es-PY" sz="10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ali</a:t>
              </a:r>
              <a:r>
                <a:rPr lang="es-PY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</a:t>
              </a:r>
            </a:p>
            <a:p>
              <a:r>
                <a:rPr lang="es-PY" sz="10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mentaria</a:t>
              </a:r>
              <a:r>
                <a:rPr lang="es-PY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agrícola o de otro tipo</a:t>
              </a:r>
            </a:p>
            <a:p>
              <a:endParaRPr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endParaRPr>
            </a:p>
            <a:p>
              <a:pPr algn="r"/>
              <a:r>
                <a:rPr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</a:t>
              </a:r>
              <a:r>
                <a:rPr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endParaRPr lang="ko-KR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1">
            <a:extLst>
              <a:ext uri="{FF2B5EF4-FFF2-40B4-BE49-F238E27FC236}">
                <a16:creationId xmlns:a16="http://schemas.microsoft.com/office/drawing/2014/main" id="{A0C0A177-4B09-4612-9D8D-A0CBBDAB724D}"/>
              </a:ext>
            </a:extLst>
          </p:cNvPr>
          <p:cNvGrpSpPr/>
          <p:nvPr/>
        </p:nvGrpSpPr>
        <p:grpSpPr>
          <a:xfrm>
            <a:off x="118441" y="717858"/>
            <a:ext cx="2974031" cy="1060442"/>
            <a:chOff x="993672" y="3698889"/>
            <a:chExt cx="1998939" cy="1158210"/>
          </a:xfrm>
        </p:grpSpPr>
        <p:sp>
          <p:nvSpPr>
            <p:cNvPr id="27" name="TextBox 30">
              <a:extLst>
                <a:ext uri="{FF2B5EF4-FFF2-40B4-BE49-F238E27FC236}">
                  <a16:creationId xmlns:a16="http://schemas.microsoft.com/office/drawing/2014/main" id="{47D8BE92-7E23-4A32-A3CC-1DF192C006EA}"/>
                </a:ext>
              </a:extLst>
            </p:cNvPr>
            <p:cNvSpPr txBox="1"/>
            <p:nvPr/>
          </p:nvSpPr>
          <p:spPr>
            <a:xfrm>
              <a:off x="993672" y="3698889"/>
              <a:ext cx="1989414" cy="277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PY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Artículo 1 del AFC</a:t>
              </a:r>
              <a:endParaRPr lang="ko-KR" alt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31">
              <a:extLst>
                <a:ext uri="{FF2B5EF4-FFF2-40B4-BE49-F238E27FC236}">
                  <a16:creationId xmlns:a16="http://schemas.microsoft.com/office/drawing/2014/main" id="{B0A5E7F2-F336-4683-872C-14809616DC79}"/>
                </a:ext>
              </a:extLst>
            </p:cNvPr>
            <p:cNvSpPr txBox="1"/>
            <p:nvPr/>
          </p:nvSpPr>
          <p:spPr>
            <a:xfrm>
              <a:off x="1003197" y="3915873"/>
              <a:ext cx="1989414" cy="9412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PY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Los Miembros publicarán esa información "prontamente" y de "manera no discriminatoria y fácilmente accesible" para que los gobiernos, los comerciantes y otras partes interesadas puedan tener conocimiento de ella.</a:t>
              </a:r>
              <a:r>
                <a:rPr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</a:t>
              </a:r>
              <a:r>
                <a:rPr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endParaRPr lang="ko-KR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4">
            <a:extLst>
              <a:ext uri="{FF2B5EF4-FFF2-40B4-BE49-F238E27FC236}">
                <a16:creationId xmlns:a16="http://schemas.microsoft.com/office/drawing/2014/main" id="{53E6113D-3C1B-4B77-8F22-669A64AD0575}"/>
              </a:ext>
            </a:extLst>
          </p:cNvPr>
          <p:cNvGrpSpPr/>
          <p:nvPr/>
        </p:nvGrpSpPr>
        <p:grpSpPr>
          <a:xfrm>
            <a:off x="5998280" y="717858"/>
            <a:ext cx="3047036" cy="1368219"/>
            <a:chOff x="993672" y="3698889"/>
            <a:chExt cx="1998939" cy="1494360"/>
          </a:xfrm>
        </p:grpSpPr>
        <p:sp>
          <p:nvSpPr>
            <p:cNvPr id="30" name="TextBox 33">
              <a:extLst>
                <a:ext uri="{FF2B5EF4-FFF2-40B4-BE49-F238E27FC236}">
                  <a16:creationId xmlns:a16="http://schemas.microsoft.com/office/drawing/2014/main" id="{6964B0C9-092F-4B78-9616-279B027D5DFA}"/>
                </a:ext>
              </a:extLst>
            </p:cNvPr>
            <p:cNvSpPr txBox="1"/>
            <p:nvPr/>
          </p:nvSpPr>
          <p:spPr>
            <a:xfrm>
              <a:off x="993672" y="3698889"/>
              <a:ext cx="1989414" cy="277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Y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Articulo</a:t>
              </a:r>
              <a:r>
                <a:rPr lang="en-US" altLang="ko-KR" sz="105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2 del  AFC</a:t>
              </a:r>
              <a:endParaRPr lang="ko-KR" alt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4">
              <a:extLst>
                <a:ext uri="{FF2B5EF4-FFF2-40B4-BE49-F238E27FC236}">
                  <a16:creationId xmlns:a16="http://schemas.microsoft.com/office/drawing/2014/main" id="{38AF0140-D783-4872-9AE9-896458C5F2F9}"/>
                </a:ext>
              </a:extLst>
            </p:cNvPr>
            <p:cNvSpPr txBox="1"/>
            <p:nvPr/>
          </p:nvSpPr>
          <p:spPr>
            <a:xfrm>
              <a:off x="1003197" y="3915873"/>
              <a:ext cx="1989414" cy="12773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Y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 debe ofrecer a los comerciantes y otras partes interesadas oportunidades y un plazo razonable para formular observaciones sobre las propuestas relativas a la introducción o modificación de leyes y reglamentos administrativos relacionados con el comercio.</a:t>
              </a:r>
            </a:p>
          </p:txBody>
        </p:sp>
      </p:grpSp>
      <p:grpSp>
        <p:nvGrpSpPr>
          <p:cNvPr id="32" name="Group 27">
            <a:extLst>
              <a:ext uri="{FF2B5EF4-FFF2-40B4-BE49-F238E27FC236}">
                <a16:creationId xmlns:a16="http://schemas.microsoft.com/office/drawing/2014/main" id="{8BBCFBD0-A8BD-4B84-B27E-48627867BBAD}"/>
              </a:ext>
            </a:extLst>
          </p:cNvPr>
          <p:cNvGrpSpPr/>
          <p:nvPr/>
        </p:nvGrpSpPr>
        <p:grpSpPr>
          <a:xfrm>
            <a:off x="159037" y="2198334"/>
            <a:ext cx="2340811" cy="1242434"/>
            <a:chOff x="993672" y="3698888"/>
            <a:chExt cx="1998939" cy="1124862"/>
          </a:xfrm>
        </p:grpSpPr>
        <p:sp>
          <p:nvSpPr>
            <p:cNvPr id="33" name="TextBox 36">
              <a:extLst>
                <a:ext uri="{FF2B5EF4-FFF2-40B4-BE49-F238E27FC236}">
                  <a16:creationId xmlns:a16="http://schemas.microsoft.com/office/drawing/2014/main" id="{149B00F2-EABD-43A0-80EF-E4DB80340111}"/>
                </a:ext>
              </a:extLst>
            </p:cNvPr>
            <p:cNvSpPr txBox="1"/>
            <p:nvPr/>
          </p:nvSpPr>
          <p:spPr>
            <a:xfrm>
              <a:off x="993672" y="3698888"/>
              <a:ext cx="1989414" cy="390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PY" altLang="ko-KR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Articulo</a:t>
              </a:r>
              <a:r>
                <a:rPr lang="en-US" altLang="ko-KR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8 del  AFC</a:t>
              </a:r>
              <a:endPara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/>
              <a:endPara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7">
              <a:extLst>
                <a:ext uri="{FF2B5EF4-FFF2-40B4-BE49-F238E27FC236}">
                  <a16:creationId xmlns:a16="http://schemas.microsoft.com/office/drawing/2014/main" id="{07F6943B-9B23-4669-A156-CC9B9405E891}"/>
                </a:ext>
              </a:extLst>
            </p:cNvPr>
            <p:cNvSpPr txBox="1"/>
            <p:nvPr/>
          </p:nvSpPr>
          <p:spPr>
            <a:xfrm>
              <a:off x="993673" y="3904200"/>
              <a:ext cx="1998938" cy="919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PY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Cooperación efectiva entre las autoridades aduaneras y otras autoridades competentes en las cuestiones relativas a la facilitación del comercio y el cumplimiento de los procedimientos aduaneros</a:t>
              </a:r>
              <a:r>
                <a:rPr lang="en-US" altLang="ko-KR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.   </a:t>
              </a:r>
              <a:endParaRPr lang="ko-KR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endParaRPr>
            </a:p>
          </p:txBody>
        </p:sp>
      </p:grpSp>
      <p:sp>
        <p:nvSpPr>
          <p:cNvPr id="41" name="40 Rectángulo"/>
          <p:cNvSpPr/>
          <p:nvPr/>
        </p:nvSpPr>
        <p:spPr>
          <a:xfrm>
            <a:off x="3387040" y="1115614"/>
            <a:ext cx="7405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Y" dirty="0">
                <a:solidFill>
                  <a:schemeClr val="bg1">
                    <a:lumMod val="50000"/>
                  </a:schemeClr>
                </a:solidFill>
              </a:rPr>
              <a:t>Art.1</a:t>
            </a:r>
          </a:p>
        </p:txBody>
      </p:sp>
      <p:sp>
        <p:nvSpPr>
          <p:cNvPr id="42" name="41 CuadroTexto"/>
          <p:cNvSpPr txBox="1"/>
          <p:nvPr/>
        </p:nvSpPr>
        <p:spPr>
          <a:xfrm>
            <a:off x="5078688" y="1074998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Y" dirty="0">
                <a:solidFill>
                  <a:schemeClr val="bg1">
                    <a:lumMod val="50000"/>
                  </a:schemeClr>
                </a:solidFill>
              </a:rPr>
              <a:t>Art.2</a:t>
            </a:r>
          </a:p>
        </p:txBody>
      </p:sp>
      <p:sp>
        <p:nvSpPr>
          <p:cNvPr id="43" name="42 CuadroTexto"/>
          <p:cNvSpPr txBox="1"/>
          <p:nvPr/>
        </p:nvSpPr>
        <p:spPr>
          <a:xfrm>
            <a:off x="5540045" y="2589123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Y" dirty="0">
                <a:solidFill>
                  <a:schemeClr val="bg1">
                    <a:lumMod val="50000"/>
                  </a:schemeClr>
                </a:solidFill>
              </a:rPr>
              <a:t>Art. 5.3</a:t>
            </a:r>
          </a:p>
        </p:txBody>
      </p:sp>
      <p:sp>
        <p:nvSpPr>
          <p:cNvPr id="45" name="44 CuadroTexto"/>
          <p:cNvSpPr txBox="1"/>
          <p:nvPr/>
        </p:nvSpPr>
        <p:spPr>
          <a:xfrm>
            <a:off x="4948480" y="407782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Y" dirty="0">
                <a:solidFill>
                  <a:schemeClr val="bg1">
                    <a:lumMod val="50000"/>
                  </a:schemeClr>
                </a:solidFill>
              </a:rPr>
              <a:t>Art. 7.8</a:t>
            </a:r>
          </a:p>
        </p:txBody>
      </p:sp>
      <p:sp>
        <p:nvSpPr>
          <p:cNvPr id="46" name="45 CuadroTexto"/>
          <p:cNvSpPr txBox="1"/>
          <p:nvPr/>
        </p:nvSpPr>
        <p:spPr>
          <a:xfrm>
            <a:off x="3263234" y="407782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Y" dirty="0">
                <a:solidFill>
                  <a:schemeClr val="bg1">
                    <a:lumMod val="50000"/>
                  </a:schemeClr>
                </a:solidFill>
              </a:rPr>
              <a:t>Art.7.6</a:t>
            </a:r>
          </a:p>
        </p:txBody>
      </p:sp>
      <p:sp>
        <p:nvSpPr>
          <p:cNvPr id="47" name="46 CuadroTexto"/>
          <p:cNvSpPr txBox="1"/>
          <p:nvPr/>
        </p:nvSpPr>
        <p:spPr>
          <a:xfrm>
            <a:off x="2759202" y="2609171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Y" dirty="0">
                <a:solidFill>
                  <a:schemeClr val="bg1">
                    <a:lumMod val="50000"/>
                  </a:schemeClr>
                </a:solidFill>
              </a:rPr>
              <a:t>Art.8</a:t>
            </a:r>
          </a:p>
        </p:txBody>
      </p:sp>
      <p:sp>
        <p:nvSpPr>
          <p:cNvPr id="48" name="Title 1"/>
          <p:cNvSpPr>
            <a:spLocks noGrp="1"/>
          </p:cNvSpPr>
          <p:nvPr>
            <p:ph type="title"/>
          </p:nvPr>
        </p:nvSpPr>
        <p:spPr>
          <a:xfrm>
            <a:off x="369377" y="64188"/>
            <a:ext cx="8439125" cy="662667"/>
          </a:xfrm>
        </p:spPr>
        <p:txBody>
          <a:bodyPr/>
          <a:lstStyle/>
          <a:p>
            <a:pPr algn="ctr"/>
            <a:r>
              <a:rPr lang="es-PY" altLang="ko-KR" sz="2800" dirty="0"/>
              <a:t>Grupos de Trabajo</a:t>
            </a:r>
          </a:p>
        </p:txBody>
      </p:sp>
    </p:spTree>
    <p:extLst>
      <p:ext uri="{BB962C8B-B14F-4D97-AF65-F5344CB8AC3E}">
        <p14:creationId xmlns:p14="http://schemas.microsoft.com/office/powerpoint/2010/main" val="1572825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sz="quarter" idx="10"/>
          </p:nvPr>
        </p:nvSpPr>
        <p:spPr>
          <a:xfrm>
            <a:off x="179512" y="2211710"/>
            <a:ext cx="8679898" cy="864096"/>
          </a:xfrm>
        </p:spPr>
        <p:txBody>
          <a:bodyPr/>
          <a:lstStyle/>
          <a:p>
            <a:r>
              <a:rPr lang="es-PY" sz="4400" dirty="0"/>
              <a:t>DESAFÍOS</a:t>
            </a:r>
          </a:p>
        </p:txBody>
      </p:sp>
      <p:pic>
        <p:nvPicPr>
          <p:cNvPr id="4" name="Imagen 3" descr="Ministerio de Relaciones Exterio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43" r="10948"/>
          <a:stretch>
            <a:fillRect/>
          </a:stretch>
        </p:blipFill>
        <p:spPr bwMode="auto">
          <a:xfrm>
            <a:off x="395431" y="161982"/>
            <a:ext cx="5256689" cy="1134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 descr="py_de_la_gente_ca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03" b="29033"/>
          <a:stretch>
            <a:fillRect/>
          </a:stretch>
        </p:blipFill>
        <p:spPr bwMode="auto">
          <a:xfrm>
            <a:off x="6012056" y="152435"/>
            <a:ext cx="2172406" cy="1051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0286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15876" y="0"/>
            <a:ext cx="9144000" cy="884466"/>
          </a:xfrm>
        </p:spPr>
        <p:txBody>
          <a:bodyPr/>
          <a:lstStyle/>
          <a:p>
            <a:r>
              <a:rPr lang="es-CL" sz="2800" b="1" dirty="0">
                <a:solidFill>
                  <a:schemeClr val="accent5">
                    <a:lumMod val="50000"/>
                  </a:schemeClr>
                </a:solidFill>
              </a:rPr>
              <a:t>PRINCIPALES DESAFÍOS DEL CNFC</a:t>
            </a:r>
            <a:endParaRPr lang="es-PY" sz="2800" dirty="0"/>
          </a:p>
        </p:txBody>
      </p:sp>
      <p:sp>
        <p:nvSpPr>
          <p:cNvPr id="4" name="Google Shape;369;p34"/>
          <p:cNvSpPr>
            <a:spLocks noChangeArrowheads="1"/>
          </p:cNvSpPr>
          <p:nvPr/>
        </p:nvSpPr>
        <p:spPr bwMode="auto">
          <a:xfrm>
            <a:off x="5717260" y="3105651"/>
            <a:ext cx="473075" cy="473075"/>
          </a:xfrm>
          <a:prstGeom prst="ellipse">
            <a:avLst/>
          </a:prstGeom>
          <a:solidFill>
            <a:srgbClr val="FFA400"/>
          </a:solidFill>
          <a:ln w="9525">
            <a:noFill/>
            <a:round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es-ES"/>
          </a:p>
        </p:txBody>
      </p:sp>
      <p:sp>
        <p:nvSpPr>
          <p:cNvPr id="6" name="Google Shape;371;p34"/>
          <p:cNvSpPr>
            <a:spLocks noChangeArrowheads="1"/>
          </p:cNvSpPr>
          <p:nvPr/>
        </p:nvSpPr>
        <p:spPr bwMode="auto">
          <a:xfrm>
            <a:off x="1475656" y="987513"/>
            <a:ext cx="473075" cy="473075"/>
          </a:xfrm>
          <a:prstGeom prst="ellipse">
            <a:avLst/>
          </a:prstGeom>
          <a:solidFill>
            <a:srgbClr val="DD7E6B"/>
          </a:solidFill>
          <a:ln w="9525">
            <a:noFill/>
            <a:round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es-ES"/>
          </a:p>
        </p:txBody>
      </p:sp>
      <p:sp>
        <p:nvSpPr>
          <p:cNvPr id="8" name="Google Shape;373;p34"/>
          <p:cNvSpPr>
            <a:spLocks noChangeArrowheads="1"/>
          </p:cNvSpPr>
          <p:nvPr/>
        </p:nvSpPr>
        <p:spPr bwMode="auto">
          <a:xfrm>
            <a:off x="7539818" y="987513"/>
            <a:ext cx="473075" cy="473075"/>
          </a:xfrm>
          <a:prstGeom prst="ellipse">
            <a:avLst/>
          </a:prstGeom>
          <a:solidFill>
            <a:srgbClr val="ED0036">
              <a:alpha val="71371"/>
            </a:srgbClr>
          </a:solidFill>
          <a:ln w="9525">
            <a:noFill/>
            <a:round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es-ES"/>
          </a:p>
        </p:txBody>
      </p:sp>
      <p:sp>
        <p:nvSpPr>
          <p:cNvPr id="9" name="Google Shape;374;p34"/>
          <p:cNvSpPr>
            <a:spLocks noChangeArrowheads="1"/>
          </p:cNvSpPr>
          <p:nvPr/>
        </p:nvSpPr>
        <p:spPr bwMode="auto">
          <a:xfrm>
            <a:off x="1931692" y="3161213"/>
            <a:ext cx="473075" cy="473075"/>
          </a:xfrm>
          <a:prstGeom prst="ellipse">
            <a:avLst/>
          </a:prstGeom>
          <a:solidFill>
            <a:srgbClr val="FFD966"/>
          </a:solidFill>
          <a:ln w="9525">
            <a:noFill/>
            <a:round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es-ES"/>
          </a:p>
        </p:txBody>
      </p:sp>
      <p:sp>
        <p:nvSpPr>
          <p:cNvPr id="10" name="Google Shape;376;p34"/>
          <p:cNvSpPr txBox="1">
            <a:spLocks/>
          </p:cNvSpPr>
          <p:nvPr/>
        </p:nvSpPr>
        <p:spPr>
          <a:xfrm>
            <a:off x="784300" y="3705652"/>
            <a:ext cx="3015012" cy="8934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ct val="0"/>
              </a:spcAft>
              <a:buClr>
                <a:srgbClr val="CCCCCC"/>
              </a:buClr>
              <a:buFont typeface="Nunito Sans" charset="0"/>
              <a:buNone/>
            </a:pPr>
            <a:r>
              <a:rPr lang="es-PY" sz="1800" b="1" dirty="0">
                <a:solidFill>
                  <a:srgbClr val="666666"/>
                </a:solidFill>
                <a:latin typeface="Nunito Sans" charset="0"/>
                <a:cs typeface="Arial" charset="0"/>
                <a:sym typeface="Nunito Sans" charset="0"/>
              </a:rPr>
              <a:t>DIFERENCIAS </a:t>
            </a:r>
            <a:r>
              <a:rPr lang="es-PY" sz="1800" b="1">
                <a:solidFill>
                  <a:srgbClr val="666666"/>
                </a:solidFill>
                <a:latin typeface="Nunito Sans" charset="0"/>
                <a:cs typeface="Arial" charset="0"/>
                <a:sym typeface="Nunito Sans" charset="0"/>
              </a:rPr>
              <a:t>DE AVANCE       TECNOLÓGICO DE                      LAS  </a:t>
            </a:r>
            <a:r>
              <a:rPr lang="es-PY" sz="1800" b="1" dirty="0">
                <a:solidFill>
                  <a:srgbClr val="666666"/>
                </a:solidFill>
                <a:latin typeface="Nunito Sans" charset="0"/>
                <a:cs typeface="Arial" charset="0"/>
                <a:sym typeface="Nunito Sans" charset="0"/>
              </a:rPr>
              <a:t>INSTITUCIONES</a:t>
            </a:r>
            <a:endParaRPr lang="es-ES" sz="1800" dirty="0">
              <a:solidFill>
                <a:srgbClr val="666666"/>
              </a:solidFill>
              <a:latin typeface="Nunito Sans" charset="0"/>
              <a:cs typeface="Arial" charset="0"/>
              <a:sym typeface="Nunito Sans" charset="0"/>
            </a:endParaRPr>
          </a:p>
        </p:txBody>
      </p:sp>
      <p:sp>
        <p:nvSpPr>
          <p:cNvPr id="11" name="Google Shape;377;p34"/>
          <p:cNvSpPr txBox="1">
            <a:spLocks/>
          </p:cNvSpPr>
          <p:nvPr/>
        </p:nvSpPr>
        <p:spPr>
          <a:xfrm>
            <a:off x="4815316" y="3622749"/>
            <a:ext cx="2276964" cy="105925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ct val="0"/>
              </a:spcAft>
              <a:buClr>
                <a:srgbClr val="CCCCCC"/>
              </a:buClr>
              <a:buFont typeface="Nunito Sans" charset="0"/>
              <a:buNone/>
            </a:pPr>
            <a:r>
              <a:rPr lang="es-PY" sz="1800" b="1" dirty="0">
                <a:solidFill>
                  <a:srgbClr val="666666"/>
                </a:solidFill>
                <a:latin typeface="Nunito Sans" charset="0"/>
                <a:cs typeface="Arial" charset="0"/>
                <a:sym typeface="Nunito Sans" charset="0"/>
              </a:rPr>
              <a:t>MAYOR PROVECHO </a:t>
            </a:r>
          </a:p>
          <a:p>
            <a:pPr marL="0" indent="0" algn="ctr">
              <a:lnSpc>
                <a:spcPct val="115000"/>
              </a:lnSpc>
              <a:spcAft>
                <a:spcPct val="0"/>
              </a:spcAft>
              <a:buClr>
                <a:srgbClr val="CCCCCC"/>
              </a:buClr>
              <a:buFont typeface="Nunito Sans" charset="0"/>
              <a:buNone/>
            </a:pPr>
            <a:r>
              <a:rPr lang="es-PY" sz="1800" b="1" dirty="0">
                <a:solidFill>
                  <a:srgbClr val="666666"/>
                </a:solidFill>
                <a:latin typeface="Nunito Sans" charset="0"/>
                <a:cs typeface="Arial" charset="0"/>
                <a:sym typeface="Nunito Sans" charset="0"/>
              </a:rPr>
              <a:t>DE LA COOPERACIÓN</a:t>
            </a:r>
            <a:endParaRPr lang="es-ES" sz="1800" dirty="0">
              <a:solidFill>
                <a:srgbClr val="666666"/>
              </a:solidFill>
              <a:latin typeface="Nunito Sans" charset="0"/>
              <a:cs typeface="Arial" charset="0"/>
              <a:sym typeface="Nunito Sans" charset="0"/>
            </a:endParaRPr>
          </a:p>
        </p:txBody>
      </p:sp>
      <p:sp>
        <p:nvSpPr>
          <p:cNvPr id="13" name="Google Shape;380;p34"/>
          <p:cNvSpPr txBox="1">
            <a:spLocks/>
          </p:cNvSpPr>
          <p:nvPr/>
        </p:nvSpPr>
        <p:spPr>
          <a:xfrm>
            <a:off x="611560" y="1632487"/>
            <a:ext cx="2510956" cy="970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ct val="0"/>
              </a:spcAft>
              <a:buClr>
                <a:srgbClr val="CCCCCC"/>
              </a:buClr>
              <a:buFont typeface="Nunito Sans" charset="0"/>
              <a:buNone/>
            </a:pPr>
            <a:r>
              <a:rPr lang="es-PY" sz="1800" b="1" dirty="0">
                <a:solidFill>
                  <a:srgbClr val="666666"/>
                </a:solidFill>
                <a:latin typeface="Nunito Sans" charset="0"/>
                <a:cs typeface="Arial" charset="0"/>
                <a:sym typeface="Nunito Sans" charset="0"/>
              </a:rPr>
              <a:t>CRECIENTE NÚMERO DE INTERESADOS EN </a:t>
            </a:r>
          </a:p>
          <a:p>
            <a:pPr marL="0" indent="0" algn="ctr">
              <a:lnSpc>
                <a:spcPct val="115000"/>
              </a:lnSpc>
              <a:spcAft>
                <a:spcPct val="0"/>
              </a:spcAft>
              <a:buClr>
                <a:srgbClr val="CCCCCC"/>
              </a:buClr>
              <a:buFont typeface="Nunito Sans" charset="0"/>
              <a:buNone/>
            </a:pPr>
            <a:r>
              <a:rPr lang="es-PY" sz="1800" b="1" dirty="0">
                <a:solidFill>
                  <a:srgbClr val="666666"/>
                </a:solidFill>
                <a:latin typeface="Nunito Sans" charset="0"/>
                <a:cs typeface="Arial" charset="0"/>
                <a:sym typeface="Nunito Sans" charset="0"/>
              </a:rPr>
              <a:t>PARTICICIPAR </a:t>
            </a:r>
          </a:p>
          <a:p>
            <a:pPr marL="0" indent="0" algn="ctr">
              <a:lnSpc>
                <a:spcPct val="115000"/>
              </a:lnSpc>
              <a:spcAft>
                <a:spcPct val="0"/>
              </a:spcAft>
              <a:buClr>
                <a:srgbClr val="CCCCCC"/>
              </a:buClr>
              <a:buFont typeface="Nunito Sans" charset="0"/>
              <a:buNone/>
            </a:pPr>
            <a:r>
              <a:rPr lang="es-PY" sz="1800" b="1" dirty="0">
                <a:solidFill>
                  <a:srgbClr val="666666"/>
                </a:solidFill>
                <a:latin typeface="Nunito Sans" charset="0"/>
                <a:cs typeface="Arial" charset="0"/>
                <a:sym typeface="Nunito Sans" charset="0"/>
              </a:rPr>
              <a:t>NO AGREMIADOS</a:t>
            </a:r>
            <a:endParaRPr lang="es-ES" sz="1800" dirty="0">
              <a:solidFill>
                <a:srgbClr val="666666"/>
              </a:solidFill>
              <a:latin typeface="Nunito Sans" charset="0"/>
              <a:cs typeface="Arial" charset="0"/>
              <a:sym typeface="Nunito Sans" charset="0"/>
            </a:endParaRPr>
          </a:p>
        </p:txBody>
      </p:sp>
      <p:sp>
        <p:nvSpPr>
          <p:cNvPr id="15" name="Google Shape;382;p34"/>
          <p:cNvSpPr txBox="1">
            <a:spLocks/>
          </p:cNvSpPr>
          <p:nvPr/>
        </p:nvSpPr>
        <p:spPr>
          <a:xfrm>
            <a:off x="6732240" y="1632487"/>
            <a:ext cx="2088232" cy="79171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ct val="0"/>
              </a:spcAft>
              <a:buClr>
                <a:srgbClr val="CCCCCC"/>
              </a:buClr>
              <a:buFont typeface="Nunito Sans" charset="0"/>
              <a:buNone/>
            </a:pPr>
            <a:r>
              <a:rPr lang="es-ES" sz="1800" b="1" dirty="0">
                <a:solidFill>
                  <a:srgbClr val="666666"/>
                </a:solidFill>
                <a:latin typeface="Nunito Sans" charset="0"/>
                <a:cs typeface="Arial" charset="0"/>
                <a:sym typeface="Nunito Sans" charset="0"/>
              </a:rPr>
              <a:t>FRECUENCIA DE </a:t>
            </a:r>
          </a:p>
          <a:p>
            <a:pPr marL="0" indent="0" algn="ctr">
              <a:lnSpc>
                <a:spcPct val="115000"/>
              </a:lnSpc>
              <a:spcAft>
                <a:spcPct val="0"/>
              </a:spcAft>
              <a:buClr>
                <a:srgbClr val="CCCCCC"/>
              </a:buClr>
              <a:buFont typeface="Nunito Sans" charset="0"/>
              <a:buNone/>
            </a:pPr>
            <a:r>
              <a:rPr lang="es-ES" sz="1800" b="1" dirty="0">
                <a:solidFill>
                  <a:srgbClr val="666666"/>
                </a:solidFill>
                <a:latin typeface="Nunito Sans" charset="0"/>
                <a:cs typeface="Arial" charset="0"/>
                <a:sym typeface="Nunito Sans" charset="0"/>
              </a:rPr>
              <a:t>LAS REUNIONES Y </a:t>
            </a:r>
          </a:p>
          <a:p>
            <a:pPr marL="0" indent="0" algn="ctr">
              <a:lnSpc>
                <a:spcPct val="115000"/>
              </a:lnSpc>
              <a:spcAft>
                <a:spcPct val="0"/>
              </a:spcAft>
              <a:buClr>
                <a:srgbClr val="CCCCCC"/>
              </a:buClr>
              <a:buFont typeface="Nunito Sans" charset="0"/>
              <a:buNone/>
            </a:pPr>
            <a:r>
              <a:rPr lang="es-ES" sz="1800" b="1" dirty="0">
                <a:solidFill>
                  <a:srgbClr val="666666"/>
                </a:solidFill>
                <a:latin typeface="Nunito Sans" charset="0"/>
                <a:cs typeface="Arial" charset="0"/>
                <a:sym typeface="Nunito Sans" charset="0"/>
              </a:rPr>
              <a:t>TOMA DE DECISIÓN </a:t>
            </a:r>
          </a:p>
          <a:p>
            <a:pPr marL="0" indent="0" algn="ctr">
              <a:lnSpc>
                <a:spcPct val="115000"/>
              </a:lnSpc>
              <a:spcAft>
                <a:spcPct val="0"/>
              </a:spcAft>
              <a:buClr>
                <a:srgbClr val="CCCCCC"/>
              </a:buClr>
              <a:buFont typeface="Nunito Sans" charset="0"/>
              <a:buNone/>
            </a:pPr>
            <a:endParaRPr lang="es-ES" sz="1800" dirty="0">
              <a:solidFill>
                <a:srgbClr val="666666"/>
              </a:solidFill>
              <a:latin typeface="Nunito Sans" charset="0"/>
              <a:cs typeface="Arial" charset="0"/>
              <a:sym typeface="Nunito Sans" charset="0"/>
            </a:endParaRPr>
          </a:p>
          <a:p>
            <a:pPr marL="0" indent="0">
              <a:lnSpc>
                <a:spcPct val="115000"/>
              </a:lnSpc>
              <a:spcAft>
                <a:spcPct val="0"/>
              </a:spcAft>
              <a:buClr>
                <a:srgbClr val="CCCCCC"/>
              </a:buClr>
              <a:buFont typeface="Nunito Sans" charset="0"/>
              <a:buNone/>
            </a:pPr>
            <a:endParaRPr lang="es-ES" sz="1600" dirty="0">
              <a:solidFill>
                <a:srgbClr val="666666"/>
              </a:solidFill>
              <a:latin typeface="Nunito Sans" charset="0"/>
              <a:cs typeface="Arial" charset="0"/>
              <a:sym typeface="Nunito Sans" charset="0"/>
            </a:endParaRPr>
          </a:p>
        </p:txBody>
      </p:sp>
      <p:sp>
        <p:nvSpPr>
          <p:cNvPr id="12" name="Google Shape;373;p34">
            <a:extLst>
              <a:ext uri="{FF2B5EF4-FFF2-40B4-BE49-F238E27FC236}">
                <a16:creationId xmlns:a16="http://schemas.microsoft.com/office/drawing/2014/main" id="{C386BE80-F19C-4942-910B-E2FAB9C0C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6024" y="987514"/>
            <a:ext cx="473075" cy="473075"/>
          </a:xfrm>
          <a:prstGeom prst="ellipse">
            <a:avLst/>
          </a:prstGeom>
          <a:solidFill>
            <a:srgbClr val="ED0036">
              <a:alpha val="71371"/>
            </a:srgbClr>
          </a:solidFill>
          <a:ln w="9525">
            <a:noFill/>
            <a:round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es-ES" dirty="0">
              <a:highlight>
                <a:srgbClr val="00FF00"/>
              </a:highlight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4E8AE0F-6F8E-6442-8CA6-3BE2CED002CD}"/>
              </a:ext>
            </a:extLst>
          </p:cNvPr>
          <p:cNvSpPr txBox="1"/>
          <p:nvPr/>
        </p:nvSpPr>
        <p:spPr>
          <a:xfrm>
            <a:off x="3347864" y="1563638"/>
            <a:ext cx="23693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b="1" dirty="0">
                <a:solidFill>
                  <a:srgbClr val="666666"/>
                </a:solidFill>
                <a:latin typeface="Nunito Sans" charset="0"/>
                <a:cs typeface="Arial" charset="0"/>
              </a:rPr>
              <a:t>COORDINAR</a:t>
            </a:r>
          </a:p>
          <a:p>
            <a:pPr algn="ctr"/>
            <a:r>
              <a:rPr lang="es-PY" b="1" dirty="0">
                <a:solidFill>
                  <a:srgbClr val="666666"/>
                </a:solidFill>
                <a:latin typeface="Nunito Sans" charset="0"/>
                <a:cs typeface="Arial" charset="0"/>
              </a:rPr>
              <a:t>NOTIFICACIONES</a:t>
            </a:r>
          </a:p>
          <a:p>
            <a:pPr algn="ctr"/>
            <a:endParaRPr lang="es-PY" b="1" dirty="0">
              <a:solidFill>
                <a:srgbClr val="666666"/>
              </a:solidFill>
              <a:latin typeface="Nunito Sans" charset="0"/>
              <a:cs typeface="Arial" charset="0"/>
            </a:endParaRPr>
          </a:p>
          <a:p>
            <a:pPr algn="ctr"/>
            <a:r>
              <a:rPr lang="es-PY" b="1" dirty="0">
                <a:solidFill>
                  <a:srgbClr val="666666"/>
                </a:solidFill>
                <a:latin typeface="Nunito Sans" charset="0"/>
                <a:cs typeface="Arial" charset="0"/>
              </a:rPr>
              <a:t>ACTUALIZACIÓN DE </a:t>
            </a:r>
          </a:p>
          <a:p>
            <a:pPr algn="ctr"/>
            <a:r>
              <a:rPr lang="es-PY" b="1" dirty="0">
                <a:solidFill>
                  <a:srgbClr val="666666"/>
                </a:solidFill>
                <a:latin typeface="Nunito Sans" charset="0"/>
                <a:cs typeface="Arial" charset="0"/>
              </a:rPr>
              <a:t>NORMATIVA</a:t>
            </a:r>
          </a:p>
        </p:txBody>
      </p:sp>
    </p:spTree>
    <p:extLst>
      <p:ext uri="{BB962C8B-B14F-4D97-AF65-F5344CB8AC3E}">
        <p14:creationId xmlns:p14="http://schemas.microsoft.com/office/powerpoint/2010/main" val="1897982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Marcador de posición de imagen"/>
          <p:cNvPicPr>
            <a:picLocks noGrp="1" noChangeAspect="1"/>
          </p:cNvPicPr>
          <p:nvPr>
            <p:ph type="pic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2" r="9132"/>
          <a:stretch>
            <a:fillRect/>
          </a:stretch>
        </p:blipFill>
        <p:spPr/>
      </p:pic>
      <p:sp>
        <p:nvSpPr>
          <p:cNvPr id="5" name="Rectangle 4"/>
          <p:cNvSpPr/>
          <p:nvPr/>
        </p:nvSpPr>
        <p:spPr>
          <a:xfrm>
            <a:off x="1340641" y="1228648"/>
            <a:ext cx="6768752" cy="184715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68833" y="131794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Muchas</a:t>
            </a:r>
            <a:r>
              <a: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 gracias</a:t>
            </a:r>
            <a:endParaRPr lang="ko-KR" altLang="en-US" sz="24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06715" y="1779609"/>
            <a:ext cx="57426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altLang="ko-KR" dirty="0">
                <a:solidFill>
                  <a:schemeClr val="bg1"/>
                </a:solidFill>
                <a:cs typeface="Arial" pitchFamily="34" charset="0"/>
              </a:rPr>
              <a:t>Secretaría Técnica del Comité Nacional </a:t>
            </a:r>
          </a:p>
          <a:p>
            <a:pPr algn="ctr"/>
            <a:r>
              <a:rPr lang="es-PY" altLang="ko-KR" dirty="0">
                <a:solidFill>
                  <a:schemeClr val="bg1"/>
                </a:solidFill>
                <a:cs typeface="Arial" pitchFamily="34" charset="0"/>
              </a:rPr>
              <a:t>de Facilitación del Comercio</a:t>
            </a:r>
          </a:p>
          <a:p>
            <a:pPr algn="ctr"/>
            <a:r>
              <a:rPr lang="es-PY" altLang="ko-KR" u="sng" dirty="0">
                <a:solidFill>
                  <a:schemeClr val="bg1"/>
                </a:solidFill>
                <a:cs typeface="Arial" pitchFamily="34" charset="0"/>
              </a:rPr>
              <a:t>doem@mre.gov.py</a:t>
            </a:r>
          </a:p>
          <a:p>
            <a:pPr algn="ctr"/>
            <a:r>
              <a:rPr lang="es-PY" altLang="ko-KR" dirty="0">
                <a:solidFill>
                  <a:schemeClr val="bg1"/>
                </a:solidFill>
                <a:cs typeface="Arial" pitchFamily="34" charset="0"/>
              </a:rPr>
              <a:t>+59521 414 8801</a:t>
            </a:r>
          </a:p>
        </p:txBody>
      </p:sp>
    </p:spTree>
    <p:extLst>
      <p:ext uri="{BB962C8B-B14F-4D97-AF65-F5344CB8AC3E}">
        <p14:creationId xmlns:p14="http://schemas.microsoft.com/office/powerpoint/2010/main" val="1950407323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2614</TotalTime>
  <Words>366</Words>
  <Application>Microsoft Macintosh PowerPoint</Application>
  <PresentationFormat>Presentación en pantalla (16:9)</PresentationFormat>
  <Paragraphs>59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맑은 고딕</vt:lpstr>
      <vt:lpstr>Arial</vt:lpstr>
      <vt:lpstr>Calibri</vt:lpstr>
      <vt:lpstr>Nunito Sans</vt:lpstr>
      <vt:lpstr>Cover and End Slide Master</vt:lpstr>
      <vt:lpstr>Contents Slide Master</vt:lpstr>
      <vt:lpstr>Section Break Slide Master</vt:lpstr>
      <vt:lpstr>Comité Nacional de Facilitación de Comercio Paraguay</vt:lpstr>
      <vt:lpstr>Presentación de PowerPoint</vt:lpstr>
      <vt:lpstr>Categorías de los compromisos  asumidos por el Paraguay</vt:lpstr>
      <vt:lpstr>Grupos de Trabajo</vt:lpstr>
      <vt:lpstr>Presentación de PowerPoint</vt:lpstr>
      <vt:lpstr>PRINCIPALES DESAFÍOS DEL CNFC</vt:lpstr>
      <vt:lpstr>Presentación de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Kuni Hashimoto</cp:lastModifiedBy>
  <cp:revision>193</cp:revision>
  <dcterms:created xsi:type="dcterms:W3CDTF">2016-12-01T00:32:25Z</dcterms:created>
  <dcterms:modified xsi:type="dcterms:W3CDTF">2019-10-15T08:44:09Z</dcterms:modified>
</cp:coreProperties>
</file>