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313" r:id="rId3"/>
    <p:sldId id="311" r:id="rId4"/>
    <p:sldId id="303" r:id="rId5"/>
    <p:sldId id="297" r:id="rId6"/>
    <p:sldId id="272" r:id="rId7"/>
    <p:sldId id="274" r:id="rId8"/>
    <p:sldId id="310" r:id="rId9"/>
    <p:sldId id="273" r:id="rId10"/>
    <p:sldId id="278" r:id="rId11"/>
    <p:sldId id="308" r:id="rId12"/>
    <p:sldId id="305" r:id="rId13"/>
    <p:sldId id="307" r:id="rId14"/>
    <p:sldId id="314" r:id="rId15"/>
    <p:sldId id="306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2CE"/>
    <a:srgbClr val="241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ivangeemehta\Downloads\India-article-breakdown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ivangeemehta\Desktop\Chart%20on%20PPP%20in%20NCT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24386366952027E-2"/>
          <c:y val="0.15399598061887457"/>
          <c:w val="0.41785073542136036"/>
          <c:h val="0.7355941989926916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52880377179046256"/>
          <c:y val="6.0467850746787684E-2"/>
          <c:w val="0.44607393576820109"/>
          <c:h val="0.21159020569262602"/>
        </c:manualLayout>
      </c:layout>
      <c:overlay val="0"/>
      <c:txPr>
        <a:bodyPr/>
        <a:lstStyle/>
        <a:p>
          <a:pPr>
            <a:defRPr sz="1100">
              <a:latin typeface="Baskerville Old Face" panose="02020602080505020303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</c:spPr>
  <c:txPr>
    <a:bodyPr/>
    <a:lstStyle/>
    <a:p>
      <a:pPr>
        <a:defRPr sz="800" b="0" i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dirty="0">
                <a:latin typeface="Baskerville Old Face" panose="02020602080505020303" pitchFamily="18" charset="0"/>
              </a:rPr>
              <a:t>Ratio of Private Stakeholders to Government Departments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Baskerville Old Face" panose="0202060208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Sheet1!$F$3:$G$3</c:f>
              <c:strCache>
                <c:ptCount val="2"/>
                <c:pt idx="0">
                  <c:v>Government Departments</c:v>
                </c:pt>
                <c:pt idx="1">
                  <c:v>Private Stakeholders</c:v>
                </c:pt>
              </c:strCache>
            </c:strRef>
          </c:cat>
          <c:val>
            <c:numRef>
              <c:f>Sheet1!$F$4:$G$4</c:f>
              <c:numCache>
                <c:formatCode>General</c:formatCode>
                <c:ptCount val="2"/>
                <c:pt idx="0">
                  <c:v>12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A-4E05-BD60-6B6262C5DB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86784255"/>
        <c:axId val="1076331743"/>
      </c:barChart>
      <c:catAx>
        <c:axId val="886784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  <c:crossAx val="1076331743"/>
        <c:crosses val="autoZero"/>
        <c:auto val="1"/>
        <c:lblAlgn val="ctr"/>
        <c:lblOffset val="100"/>
        <c:noMultiLvlLbl val="0"/>
      </c:catAx>
      <c:valAx>
        <c:axId val="10763317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  <c:crossAx val="886784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26636507504113"/>
          <c:y val="1.8899780344619373E-2"/>
          <c:w val="0.87601042668111284"/>
          <c:h val="0.793403408641634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Trading across borders indicator rank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8849025582323786E-2"/>
                  <c:y val="-3.447654284492223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26-4946-AABF-6C6589421EFD}"/>
                </c:ext>
              </c:extLst>
            </c:dLbl>
            <c:dLbl>
              <c:idx val="2"/>
              <c:layout>
                <c:manualLayout>
                  <c:x val="-5.7157871229116183E-2"/>
                  <c:y val="-3.04253833942689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26-4946-AABF-6C658942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kerville Old Face" panose="020206020805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146</c:v>
                </c:pt>
                <c:pt idx="1">
                  <c:v>88</c:v>
                </c:pt>
                <c:pt idx="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26-4946-AABF-6C6589421E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India's overall rank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7157871229116274E-2"/>
                  <c:y val="-1.5212691697134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26-4946-AABF-6C6589421EFD}"/>
                </c:ext>
              </c:extLst>
            </c:dLbl>
            <c:dLbl>
              <c:idx val="2"/>
              <c:layout>
                <c:manualLayout>
                  <c:x val="-5.7157871229116183E-2"/>
                  <c:y val="-2.2819037545701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26-4946-AABF-6C6589421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skerville Old Face" panose="02020602080505020303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100</c:v>
                </c:pt>
                <c:pt idx="1">
                  <c:v>77</c:v>
                </c:pt>
                <c:pt idx="2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26-4946-AABF-6C6589421E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7751840"/>
        <c:axId val="417752384"/>
      </c:lineChart>
      <c:catAx>
        <c:axId val="4177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  <c:crossAx val="417752384"/>
        <c:crosses val="max"/>
        <c:auto val="1"/>
        <c:lblAlgn val="ctr"/>
        <c:lblOffset val="100"/>
        <c:noMultiLvlLbl val="0"/>
      </c:catAx>
      <c:valAx>
        <c:axId val="417752384"/>
        <c:scaling>
          <c:orientation val="maxMin"/>
          <c:max val="1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Baskerville Old Face" panose="02020602080505020303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200" dirty="0">
                    <a:solidFill>
                      <a:schemeClr val="tx1"/>
                    </a:solidFill>
                    <a:latin typeface="Baskerville Old Face" panose="02020602080505020303" pitchFamily="18" charset="0"/>
                    <a:cs typeface="Times New Roman" panose="02020603050405020304" pitchFamily="18" charset="0"/>
                  </a:rPr>
                  <a:t>Rank</a:t>
                </a:r>
              </a:p>
            </c:rich>
          </c:tx>
          <c:layout>
            <c:manualLayout>
              <c:xMode val="edge"/>
              <c:yMode val="edge"/>
              <c:x val="7.9990525368636711E-3"/>
              <c:y val="0.36085822262459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Baskerville Old Face" panose="02020602080505020303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pPr>
            <a:endParaRPr lang="en-US"/>
          </a:p>
        </c:txPr>
        <c:crossAx val="41775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20495-9554-4244-B777-4E42783CC5F2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DD717AF-2516-4CDE-AAC3-C5FEC2657C75}">
      <dgm:prSet phldrT="[Text]" custT="1"/>
      <dgm:spPr/>
      <dgm:t>
        <a:bodyPr/>
        <a:lstStyle/>
        <a:p>
          <a:r>
            <a:rPr lang="en-US" sz="2400" dirty="0">
              <a:latin typeface="Baskerville Old Face" panose="02020602080505020303" pitchFamily="18" charset="0"/>
              <a:cs typeface="Times New Roman" panose="02020603050405020304" pitchFamily="18" charset="0"/>
            </a:rPr>
            <a:t>TFA and India’s Commitments </a:t>
          </a:r>
        </a:p>
      </dgm:t>
    </dgm:pt>
    <dgm:pt modelId="{5994F83B-97C1-447A-97F0-ABE8B5D57033}" type="parTrans" cxnId="{FD45957E-5DC8-45BC-A7A8-910D10AB7711}">
      <dgm:prSet/>
      <dgm:spPr/>
      <dgm:t>
        <a:bodyPr/>
        <a:lstStyle/>
        <a:p>
          <a:endParaRPr lang="en-US"/>
        </a:p>
      </dgm:t>
    </dgm:pt>
    <dgm:pt modelId="{E96EF265-2387-4308-8CD6-49A454F44F22}" type="sibTrans" cxnId="{FD45957E-5DC8-45BC-A7A8-910D10AB7711}">
      <dgm:prSet/>
      <dgm:spPr/>
      <dgm:t>
        <a:bodyPr/>
        <a:lstStyle/>
        <a:p>
          <a:endParaRPr lang="en-US"/>
        </a:p>
      </dgm:t>
    </dgm:pt>
    <dgm:pt modelId="{3483E8D4-C554-41C5-AE53-1E43EA714B83}">
      <dgm:prSet phldrT="[Text]" custT="1"/>
      <dgm:spPr/>
      <dgm:t>
        <a:bodyPr/>
        <a:lstStyle/>
        <a:p>
          <a:r>
            <a:rPr lang="en-IN" sz="2400" dirty="0">
              <a:latin typeface="Baskerville Old Face" panose="02020602080505020303" pitchFamily="18" charset="0"/>
              <a:cs typeface="Times New Roman" panose="02020603050405020304" pitchFamily="18" charset="0"/>
            </a:rPr>
            <a:t>NCTF and its Structure</a:t>
          </a:r>
          <a:endParaRPr lang="en-US" sz="2400" dirty="0">
            <a:latin typeface="Baskerville Old Face" panose="02020602080505020303" pitchFamily="18" charset="0"/>
            <a:cs typeface="Times New Roman" panose="02020603050405020304" pitchFamily="18" charset="0"/>
          </a:endParaRPr>
        </a:p>
      </dgm:t>
    </dgm:pt>
    <dgm:pt modelId="{57E40B13-BFEB-4CA6-8034-2A5D21B2EBE9}" type="parTrans" cxnId="{86E3EAE8-46CA-462E-8E36-D5D5836A5681}">
      <dgm:prSet/>
      <dgm:spPr/>
      <dgm:t>
        <a:bodyPr/>
        <a:lstStyle/>
        <a:p>
          <a:endParaRPr lang="en-US"/>
        </a:p>
      </dgm:t>
    </dgm:pt>
    <dgm:pt modelId="{74048DF6-A9BE-449E-968F-5AF0798ED51B}" type="sibTrans" cxnId="{86E3EAE8-46CA-462E-8E36-D5D5836A5681}">
      <dgm:prSet/>
      <dgm:spPr/>
      <dgm:t>
        <a:bodyPr/>
        <a:lstStyle/>
        <a:p>
          <a:endParaRPr lang="en-US"/>
        </a:p>
      </dgm:t>
    </dgm:pt>
    <dgm:pt modelId="{CBC18373-024A-4908-AA61-D57E591685CA}">
      <dgm:prSet custT="1"/>
      <dgm:spPr/>
      <dgm:t>
        <a:bodyPr/>
        <a:lstStyle/>
        <a:p>
          <a:r>
            <a:rPr lang="en-US" sz="2400" dirty="0">
              <a:latin typeface="Baskerville Old Face" panose="02020602080505020303" pitchFamily="18" charset="0"/>
              <a:cs typeface="Times New Roman" panose="02020603050405020304" pitchFamily="18" charset="0"/>
            </a:rPr>
            <a:t>EoDB Rankings</a:t>
          </a:r>
        </a:p>
      </dgm:t>
    </dgm:pt>
    <dgm:pt modelId="{B6198F6B-7826-4F33-A9ED-76D1EE5E46FA}" type="parTrans" cxnId="{092C913E-B95F-441F-A16F-D7FC4775737D}">
      <dgm:prSet/>
      <dgm:spPr/>
      <dgm:t>
        <a:bodyPr/>
        <a:lstStyle/>
        <a:p>
          <a:endParaRPr lang="en-US"/>
        </a:p>
      </dgm:t>
    </dgm:pt>
    <dgm:pt modelId="{26A56ED3-F4D8-4685-A6C4-4FF16EBCE9EC}" type="sibTrans" cxnId="{092C913E-B95F-441F-A16F-D7FC4775737D}">
      <dgm:prSet/>
      <dgm:spPr/>
      <dgm:t>
        <a:bodyPr/>
        <a:lstStyle/>
        <a:p>
          <a:endParaRPr lang="en-US"/>
        </a:p>
      </dgm:t>
    </dgm:pt>
    <dgm:pt modelId="{C0B385D8-8D25-477D-A3CA-D2928A0BB109}">
      <dgm:prSet custT="1"/>
      <dgm:spPr/>
      <dgm:t>
        <a:bodyPr/>
        <a:lstStyle/>
        <a:p>
          <a:r>
            <a:rPr lang="en-IN" sz="2400" dirty="0">
              <a:latin typeface="Baskerville Old Face" panose="02020602080505020303" pitchFamily="18" charset="0"/>
              <a:cs typeface="Times New Roman" panose="02020603050405020304" pitchFamily="18" charset="0"/>
            </a:rPr>
            <a:t>Conclusion</a:t>
          </a:r>
          <a:endParaRPr lang="en-US" sz="2400" dirty="0">
            <a:latin typeface="Baskerville Old Face" panose="02020602080505020303" pitchFamily="18" charset="0"/>
            <a:cs typeface="Times New Roman" panose="02020603050405020304" pitchFamily="18" charset="0"/>
          </a:endParaRPr>
        </a:p>
      </dgm:t>
    </dgm:pt>
    <dgm:pt modelId="{2E779C79-BAFB-4F05-8111-BEFA95E7DE47}" type="parTrans" cxnId="{DB4F6FD3-4AA9-40BE-888F-5C2B44E380D8}">
      <dgm:prSet/>
      <dgm:spPr/>
      <dgm:t>
        <a:bodyPr/>
        <a:lstStyle/>
        <a:p>
          <a:endParaRPr lang="en-US"/>
        </a:p>
      </dgm:t>
    </dgm:pt>
    <dgm:pt modelId="{FB5EE26E-D5A8-44ED-AC6C-00496BE72718}" type="sibTrans" cxnId="{DB4F6FD3-4AA9-40BE-888F-5C2B44E380D8}">
      <dgm:prSet/>
      <dgm:spPr/>
      <dgm:t>
        <a:bodyPr/>
        <a:lstStyle/>
        <a:p>
          <a:endParaRPr lang="en-US"/>
        </a:p>
      </dgm:t>
    </dgm:pt>
    <dgm:pt modelId="{6314132A-498B-4503-84A9-FA72F6FC4B5F}" type="pres">
      <dgm:prSet presAssocID="{95120495-9554-4244-B777-4E42783CC5F2}" presName="linear" presStyleCnt="0">
        <dgm:presLayoutVars>
          <dgm:dir/>
          <dgm:animLvl val="lvl"/>
          <dgm:resizeHandles val="exact"/>
        </dgm:presLayoutVars>
      </dgm:prSet>
      <dgm:spPr/>
    </dgm:pt>
    <dgm:pt modelId="{6C8CEC6E-3A52-4DAC-A31F-4A04F25EBA68}" type="pres">
      <dgm:prSet presAssocID="{EDD717AF-2516-4CDE-AAC3-C5FEC2657C75}" presName="parentLin" presStyleCnt="0"/>
      <dgm:spPr/>
    </dgm:pt>
    <dgm:pt modelId="{3AEA271D-7F29-49A0-9649-FDB58300C4C4}" type="pres">
      <dgm:prSet presAssocID="{EDD717AF-2516-4CDE-AAC3-C5FEC2657C75}" presName="parentLeftMargin" presStyleLbl="node1" presStyleIdx="0" presStyleCnt="4"/>
      <dgm:spPr/>
    </dgm:pt>
    <dgm:pt modelId="{A1A0A6B2-EFE7-4F35-BAA6-AA07297281D4}" type="pres">
      <dgm:prSet presAssocID="{EDD717AF-2516-4CDE-AAC3-C5FEC2657C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C0A30C7-E6E0-478A-A33B-F1D0BE31F69F}" type="pres">
      <dgm:prSet presAssocID="{EDD717AF-2516-4CDE-AAC3-C5FEC2657C75}" presName="negativeSpace" presStyleCnt="0"/>
      <dgm:spPr/>
    </dgm:pt>
    <dgm:pt modelId="{A2375278-854D-4CA2-98EC-AABBA6F9AB6B}" type="pres">
      <dgm:prSet presAssocID="{EDD717AF-2516-4CDE-AAC3-C5FEC2657C75}" presName="childText" presStyleLbl="conFgAcc1" presStyleIdx="0" presStyleCnt="4">
        <dgm:presLayoutVars>
          <dgm:bulletEnabled val="1"/>
        </dgm:presLayoutVars>
      </dgm:prSet>
      <dgm:spPr/>
    </dgm:pt>
    <dgm:pt modelId="{E6773EDD-EDCE-4587-8518-41110FCD7E52}" type="pres">
      <dgm:prSet presAssocID="{E96EF265-2387-4308-8CD6-49A454F44F22}" presName="spaceBetweenRectangles" presStyleCnt="0"/>
      <dgm:spPr/>
    </dgm:pt>
    <dgm:pt modelId="{4B2077A3-8528-4DAC-B790-D3D3E7AAC37F}" type="pres">
      <dgm:prSet presAssocID="{3483E8D4-C554-41C5-AE53-1E43EA714B83}" presName="parentLin" presStyleCnt="0"/>
      <dgm:spPr/>
    </dgm:pt>
    <dgm:pt modelId="{094378DF-0D02-4798-A628-3B9F91559AFA}" type="pres">
      <dgm:prSet presAssocID="{3483E8D4-C554-41C5-AE53-1E43EA714B83}" presName="parentLeftMargin" presStyleLbl="node1" presStyleIdx="0" presStyleCnt="4"/>
      <dgm:spPr/>
    </dgm:pt>
    <dgm:pt modelId="{070C67B6-B79E-42F4-9A7F-6AB5039906E1}" type="pres">
      <dgm:prSet presAssocID="{3483E8D4-C554-41C5-AE53-1E43EA714B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DA1F09-73B2-4F90-8816-36DF1596AEC2}" type="pres">
      <dgm:prSet presAssocID="{3483E8D4-C554-41C5-AE53-1E43EA714B83}" presName="negativeSpace" presStyleCnt="0"/>
      <dgm:spPr/>
    </dgm:pt>
    <dgm:pt modelId="{5D091560-18B0-4D7A-9344-542A88966FD2}" type="pres">
      <dgm:prSet presAssocID="{3483E8D4-C554-41C5-AE53-1E43EA714B83}" presName="childText" presStyleLbl="conFgAcc1" presStyleIdx="1" presStyleCnt="4">
        <dgm:presLayoutVars>
          <dgm:bulletEnabled val="1"/>
        </dgm:presLayoutVars>
      </dgm:prSet>
      <dgm:spPr/>
    </dgm:pt>
    <dgm:pt modelId="{F1505649-5A5C-4575-AB58-FAB6120A265A}" type="pres">
      <dgm:prSet presAssocID="{74048DF6-A9BE-449E-968F-5AF0798ED51B}" presName="spaceBetweenRectangles" presStyleCnt="0"/>
      <dgm:spPr/>
    </dgm:pt>
    <dgm:pt modelId="{1689E0BE-41CA-41C7-966C-33FA1ADD2880}" type="pres">
      <dgm:prSet presAssocID="{CBC18373-024A-4908-AA61-D57E591685CA}" presName="parentLin" presStyleCnt="0"/>
      <dgm:spPr/>
    </dgm:pt>
    <dgm:pt modelId="{0AD331BE-683D-4D9D-B2BE-EC2F0E3C1309}" type="pres">
      <dgm:prSet presAssocID="{CBC18373-024A-4908-AA61-D57E591685CA}" presName="parentLeftMargin" presStyleLbl="node1" presStyleIdx="1" presStyleCnt="4"/>
      <dgm:spPr/>
    </dgm:pt>
    <dgm:pt modelId="{A86A4CB5-48DF-4922-AB77-2DEC3BC84777}" type="pres">
      <dgm:prSet presAssocID="{CBC18373-024A-4908-AA61-D57E591685C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68AAEF-9F40-4A11-9750-CE1430B6DB49}" type="pres">
      <dgm:prSet presAssocID="{CBC18373-024A-4908-AA61-D57E591685CA}" presName="negativeSpace" presStyleCnt="0"/>
      <dgm:spPr/>
    </dgm:pt>
    <dgm:pt modelId="{F21160E4-540B-4E9F-A4CE-5B3DB4F5A02E}" type="pres">
      <dgm:prSet presAssocID="{CBC18373-024A-4908-AA61-D57E591685CA}" presName="childText" presStyleLbl="conFgAcc1" presStyleIdx="2" presStyleCnt="4">
        <dgm:presLayoutVars>
          <dgm:bulletEnabled val="1"/>
        </dgm:presLayoutVars>
      </dgm:prSet>
      <dgm:spPr/>
    </dgm:pt>
    <dgm:pt modelId="{F00CA38E-E0CF-4E3A-80DC-B8786C72E60B}" type="pres">
      <dgm:prSet presAssocID="{26A56ED3-F4D8-4685-A6C4-4FF16EBCE9EC}" presName="spaceBetweenRectangles" presStyleCnt="0"/>
      <dgm:spPr/>
    </dgm:pt>
    <dgm:pt modelId="{D2D3BDE5-8938-4A00-9433-AC7A990DD644}" type="pres">
      <dgm:prSet presAssocID="{C0B385D8-8D25-477D-A3CA-D2928A0BB109}" presName="parentLin" presStyleCnt="0"/>
      <dgm:spPr/>
    </dgm:pt>
    <dgm:pt modelId="{2B594256-F724-4BAF-B1CF-68BB198C6697}" type="pres">
      <dgm:prSet presAssocID="{C0B385D8-8D25-477D-A3CA-D2928A0BB109}" presName="parentLeftMargin" presStyleLbl="node1" presStyleIdx="2" presStyleCnt="4"/>
      <dgm:spPr/>
    </dgm:pt>
    <dgm:pt modelId="{EC95E1AF-699A-4470-9DC7-D5273DE06F8C}" type="pres">
      <dgm:prSet presAssocID="{C0B385D8-8D25-477D-A3CA-D2928A0BB10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9B5BD64-EE0F-41BA-A57C-28FC9D98131D}" type="pres">
      <dgm:prSet presAssocID="{C0B385D8-8D25-477D-A3CA-D2928A0BB109}" presName="negativeSpace" presStyleCnt="0"/>
      <dgm:spPr/>
    </dgm:pt>
    <dgm:pt modelId="{BE3AD669-6973-4FA5-B1ED-9C02899068C8}" type="pres">
      <dgm:prSet presAssocID="{C0B385D8-8D25-477D-A3CA-D2928A0BB1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6DF6012-9B2A-4B93-AECA-73CD8754AF59}" type="presOf" srcId="{3483E8D4-C554-41C5-AE53-1E43EA714B83}" destId="{094378DF-0D02-4798-A628-3B9F91559AFA}" srcOrd="0" destOrd="0" presId="urn:microsoft.com/office/officeart/2005/8/layout/list1"/>
    <dgm:cxn modelId="{0F85E01B-0917-4C7D-8693-F5FBA3A81EF4}" type="presOf" srcId="{EDD717AF-2516-4CDE-AAC3-C5FEC2657C75}" destId="{A1A0A6B2-EFE7-4F35-BAA6-AA07297281D4}" srcOrd="1" destOrd="0" presId="urn:microsoft.com/office/officeart/2005/8/layout/list1"/>
    <dgm:cxn modelId="{092C913E-B95F-441F-A16F-D7FC4775737D}" srcId="{95120495-9554-4244-B777-4E42783CC5F2}" destId="{CBC18373-024A-4908-AA61-D57E591685CA}" srcOrd="2" destOrd="0" parTransId="{B6198F6B-7826-4F33-A9ED-76D1EE5E46FA}" sibTransId="{26A56ED3-F4D8-4685-A6C4-4FF16EBCE9EC}"/>
    <dgm:cxn modelId="{7EDAD560-3493-4F7A-AE07-20D47E207B4B}" type="presOf" srcId="{3483E8D4-C554-41C5-AE53-1E43EA714B83}" destId="{070C67B6-B79E-42F4-9A7F-6AB5039906E1}" srcOrd="1" destOrd="0" presId="urn:microsoft.com/office/officeart/2005/8/layout/list1"/>
    <dgm:cxn modelId="{FD1C4461-6BDA-441C-BBCA-46ABCA31F17C}" type="presOf" srcId="{EDD717AF-2516-4CDE-AAC3-C5FEC2657C75}" destId="{3AEA271D-7F29-49A0-9649-FDB58300C4C4}" srcOrd="0" destOrd="0" presId="urn:microsoft.com/office/officeart/2005/8/layout/list1"/>
    <dgm:cxn modelId="{FD45957E-5DC8-45BC-A7A8-910D10AB7711}" srcId="{95120495-9554-4244-B777-4E42783CC5F2}" destId="{EDD717AF-2516-4CDE-AAC3-C5FEC2657C75}" srcOrd="0" destOrd="0" parTransId="{5994F83B-97C1-447A-97F0-ABE8B5D57033}" sibTransId="{E96EF265-2387-4308-8CD6-49A454F44F22}"/>
    <dgm:cxn modelId="{2BA8B8AE-B1DA-47C3-9BCB-C16E54FF66EB}" type="presOf" srcId="{C0B385D8-8D25-477D-A3CA-D2928A0BB109}" destId="{EC95E1AF-699A-4470-9DC7-D5273DE06F8C}" srcOrd="1" destOrd="0" presId="urn:microsoft.com/office/officeart/2005/8/layout/list1"/>
    <dgm:cxn modelId="{64F97AB8-4A5B-4942-96E4-D1E26915FB8B}" type="presOf" srcId="{95120495-9554-4244-B777-4E42783CC5F2}" destId="{6314132A-498B-4503-84A9-FA72F6FC4B5F}" srcOrd="0" destOrd="0" presId="urn:microsoft.com/office/officeart/2005/8/layout/list1"/>
    <dgm:cxn modelId="{ABDE36BD-0DDC-4A52-8014-9C92099EAD3E}" type="presOf" srcId="{CBC18373-024A-4908-AA61-D57E591685CA}" destId="{0AD331BE-683D-4D9D-B2BE-EC2F0E3C1309}" srcOrd="0" destOrd="0" presId="urn:microsoft.com/office/officeart/2005/8/layout/list1"/>
    <dgm:cxn modelId="{DB4F6FD3-4AA9-40BE-888F-5C2B44E380D8}" srcId="{95120495-9554-4244-B777-4E42783CC5F2}" destId="{C0B385D8-8D25-477D-A3CA-D2928A0BB109}" srcOrd="3" destOrd="0" parTransId="{2E779C79-BAFB-4F05-8111-BEFA95E7DE47}" sibTransId="{FB5EE26E-D5A8-44ED-AC6C-00496BE72718}"/>
    <dgm:cxn modelId="{90E67DE1-E76A-47B8-9272-E82E45748096}" type="presOf" srcId="{C0B385D8-8D25-477D-A3CA-D2928A0BB109}" destId="{2B594256-F724-4BAF-B1CF-68BB198C6697}" srcOrd="0" destOrd="0" presId="urn:microsoft.com/office/officeart/2005/8/layout/list1"/>
    <dgm:cxn modelId="{86E3EAE8-46CA-462E-8E36-D5D5836A5681}" srcId="{95120495-9554-4244-B777-4E42783CC5F2}" destId="{3483E8D4-C554-41C5-AE53-1E43EA714B83}" srcOrd="1" destOrd="0" parTransId="{57E40B13-BFEB-4CA6-8034-2A5D21B2EBE9}" sibTransId="{74048DF6-A9BE-449E-968F-5AF0798ED51B}"/>
    <dgm:cxn modelId="{C8ED62EA-18DD-4A4E-9E84-76922BF9837E}" type="presOf" srcId="{CBC18373-024A-4908-AA61-D57E591685CA}" destId="{A86A4CB5-48DF-4922-AB77-2DEC3BC84777}" srcOrd="1" destOrd="0" presId="urn:microsoft.com/office/officeart/2005/8/layout/list1"/>
    <dgm:cxn modelId="{6606E2E4-9A78-4627-8DFE-36B91773B6B3}" type="presParOf" srcId="{6314132A-498B-4503-84A9-FA72F6FC4B5F}" destId="{6C8CEC6E-3A52-4DAC-A31F-4A04F25EBA68}" srcOrd="0" destOrd="0" presId="urn:microsoft.com/office/officeart/2005/8/layout/list1"/>
    <dgm:cxn modelId="{DF44A69C-EB8A-4A71-ACAF-83FE863121E6}" type="presParOf" srcId="{6C8CEC6E-3A52-4DAC-A31F-4A04F25EBA68}" destId="{3AEA271D-7F29-49A0-9649-FDB58300C4C4}" srcOrd="0" destOrd="0" presId="urn:microsoft.com/office/officeart/2005/8/layout/list1"/>
    <dgm:cxn modelId="{94BACFC4-29DA-4EBD-8A11-921296BCFDFF}" type="presParOf" srcId="{6C8CEC6E-3A52-4DAC-A31F-4A04F25EBA68}" destId="{A1A0A6B2-EFE7-4F35-BAA6-AA07297281D4}" srcOrd="1" destOrd="0" presId="urn:microsoft.com/office/officeart/2005/8/layout/list1"/>
    <dgm:cxn modelId="{3D49F579-2414-4205-A625-6263B4D597D2}" type="presParOf" srcId="{6314132A-498B-4503-84A9-FA72F6FC4B5F}" destId="{0C0A30C7-E6E0-478A-A33B-F1D0BE31F69F}" srcOrd="1" destOrd="0" presId="urn:microsoft.com/office/officeart/2005/8/layout/list1"/>
    <dgm:cxn modelId="{47CCD1E1-C84B-4D5E-A625-387FEAD52E9F}" type="presParOf" srcId="{6314132A-498B-4503-84A9-FA72F6FC4B5F}" destId="{A2375278-854D-4CA2-98EC-AABBA6F9AB6B}" srcOrd="2" destOrd="0" presId="urn:microsoft.com/office/officeart/2005/8/layout/list1"/>
    <dgm:cxn modelId="{5283592F-F574-458E-8E0A-9140FF56A537}" type="presParOf" srcId="{6314132A-498B-4503-84A9-FA72F6FC4B5F}" destId="{E6773EDD-EDCE-4587-8518-41110FCD7E52}" srcOrd="3" destOrd="0" presId="urn:microsoft.com/office/officeart/2005/8/layout/list1"/>
    <dgm:cxn modelId="{A234114E-F01D-433E-AE21-750DD48CE2B3}" type="presParOf" srcId="{6314132A-498B-4503-84A9-FA72F6FC4B5F}" destId="{4B2077A3-8528-4DAC-B790-D3D3E7AAC37F}" srcOrd="4" destOrd="0" presId="urn:microsoft.com/office/officeart/2005/8/layout/list1"/>
    <dgm:cxn modelId="{6F7375FD-3A8A-4FFF-B52B-4CACE3C0F976}" type="presParOf" srcId="{4B2077A3-8528-4DAC-B790-D3D3E7AAC37F}" destId="{094378DF-0D02-4798-A628-3B9F91559AFA}" srcOrd="0" destOrd="0" presId="urn:microsoft.com/office/officeart/2005/8/layout/list1"/>
    <dgm:cxn modelId="{E981503F-51F5-4E90-B9D1-CCE5739BE3A1}" type="presParOf" srcId="{4B2077A3-8528-4DAC-B790-D3D3E7AAC37F}" destId="{070C67B6-B79E-42F4-9A7F-6AB5039906E1}" srcOrd="1" destOrd="0" presId="urn:microsoft.com/office/officeart/2005/8/layout/list1"/>
    <dgm:cxn modelId="{F7F6668A-D9C0-4948-B895-22E1B7400C6D}" type="presParOf" srcId="{6314132A-498B-4503-84A9-FA72F6FC4B5F}" destId="{29DA1F09-73B2-4F90-8816-36DF1596AEC2}" srcOrd="5" destOrd="0" presId="urn:microsoft.com/office/officeart/2005/8/layout/list1"/>
    <dgm:cxn modelId="{8B54C6E8-4C5F-4A96-82D3-B5BA16224B13}" type="presParOf" srcId="{6314132A-498B-4503-84A9-FA72F6FC4B5F}" destId="{5D091560-18B0-4D7A-9344-542A88966FD2}" srcOrd="6" destOrd="0" presId="urn:microsoft.com/office/officeart/2005/8/layout/list1"/>
    <dgm:cxn modelId="{EFA6383F-5587-4752-8E4A-E9DEFE09B990}" type="presParOf" srcId="{6314132A-498B-4503-84A9-FA72F6FC4B5F}" destId="{F1505649-5A5C-4575-AB58-FAB6120A265A}" srcOrd="7" destOrd="0" presId="urn:microsoft.com/office/officeart/2005/8/layout/list1"/>
    <dgm:cxn modelId="{CA58AFCC-3FB1-4D84-8899-02CC9F4A40E5}" type="presParOf" srcId="{6314132A-498B-4503-84A9-FA72F6FC4B5F}" destId="{1689E0BE-41CA-41C7-966C-33FA1ADD2880}" srcOrd="8" destOrd="0" presId="urn:microsoft.com/office/officeart/2005/8/layout/list1"/>
    <dgm:cxn modelId="{5E0672A5-CFE4-4BE7-B3E9-788634CF289A}" type="presParOf" srcId="{1689E0BE-41CA-41C7-966C-33FA1ADD2880}" destId="{0AD331BE-683D-4D9D-B2BE-EC2F0E3C1309}" srcOrd="0" destOrd="0" presId="urn:microsoft.com/office/officeart/2005/8/layout/list1"/>
    <dgm:cxn modelId="{241BDB1E-FCFF-4D70-84D8-183B8A9D8A4A}" type="presParOf" srcId="{1689E0BE-41CA-41C7-966C-33FA1ADD2880}" destId="{A86A4CB5-48DF-4922-AB77-2DEC3BC84777}" srcOrd="1" destOrd="0" presId="urn:microsoft.com/office/officeart/2005/8/layout/list1"/>
    <dgm:cxn modelId="{3528FFDD-0C6B-4279-A3FA-750DA7A46DF2}" type="presParOf" srcId="{6314132A-498B-4503-84A9-FA72F6FC4B5F}" destId="{0668AAEF-9F40-4A11-9750-CE1430B6DB49}" srcOrd="9" destOrd="0" presId="urn:microsoft.com/office/officeart/2005/8/layout/list1"/>
    <dgm:cxn modelId="{F0F1BCA7-6057-4246-A6EC-13499DA4241E}" type="presParOf" srcId="{6314132A-498B-4503-84A9-FA72F6FC4B5F}" destId="{F21160E4-540B-4E9F-A4CE-5B3DB4F5A02E}" srcOrd="10" destOrd="0" presId="urn:microsoft.com/office/officeart/2005/8/layout/list1"/>
    <dgm:cxn modelId="{302CAF71-35A3-4BA7-AE11-9BEAB6D2F3C8}" type="presParOf" srcId="{6314132A-498B-4503-84A9-FA72F6FC4B5F}" destId="{F00CA38E-E0CF-4E3A-80DC-B8786C72E60B}" srcOrd="11" destOrd="0" presId="urn:microsoft.com/office/officeart/2005/8/layout/list1"/>
    <dgm:cxn modelId="{B9AFD89A-A14C-4FF8-AE4C-AD5C6D7B7E40}" type="presParOf" srcId="{6314132A-498B-4503-84A9-FA72F6FC4B5F}" destId="{D2D3BDE5-8938-4A00-9433-AC7A990DD644}" srcOrd="12" destOrd="0" presId="urn:microsoft.com/office/officeart/2005/8/layout/list1"/>
    <dgm:cxn modelId="{587FC77A-E223-42CC-B121-6A5A9394D624}" type="presParOf" srcId="{D2D3BDE5-8938-4A00-9433-AC7A990DD644}" destId="{2B594256-F724-4BAF-B1CF-68BB198C6697}" srcOrd="0" destOrd="0" presId="urn:microsoft.com/office/officeart/2005/8/layout/list1"/>
    <dgm:cxn modelId="{C6114BF8-B29B-4192-8114-0A5BB307F1A9}" type="presParOf" srcId="{D2D3BDE5-8938-4A00-9433-AC7A990DD644}" destId="{EC95E1AF-699A-4470-9DC7-D5273DE06F8C}" srcOrd="1" destOrd="0" presId="urn:microsoft.com/office/officeart/2005/8/layout/list1"/>
    <dgm:cxn modelId="{0ADB492C-E96D-471C-8D52-CA357F321922}" type="presParOf" srcId="{6314132A-498B-4503-84A9-FA72F6FC4B5F}" destId="{09B5BD64-EE0F-41BA-A57C-28FC9D98131D}" srcOrd="13" destOrd="0" presId="urn:microsoft.com/office/officeart/2005/8/layout/list1"/>
    <dgm:cxn modelId="{39BF7009-F5F7-4595-9796-86178823BAA1}" type="presParOf" srcId="{6314132A-498B-4503-84A9-FA72F6FC4B5F}" destId="{BE3AD669-6973-4FA5-B1ED-9C02899068C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E104D-D33C-41C3-8569-DF7DAF3002F1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37F0857-F7F3-4901-8E48-48D090DA9FB5}">
      <dgm:prSet custT="1"/>
      <dgm:spPr/>
      <dgm:t>
        <a:bodyPr/>
        <a:lstStyle/>
        <a:p>
          <a:pPr rtl="0"/>
          <a:r>
            <a:rPr lang="en-US" sz="1800" dirty="0">
              <a:latin typeface="Baskerville Old Face" panose="02020602080505020303" pitchFamily="18" charset="0"/>
              <a:cs typeface="Times New Roman" panose="02020603050405020304" pitchFamily="18" charset="0"/>
            </a:rPr>
            <a:t>India witnessed a substantial improvement in Trading Across Border (TAB) rank from 146 to 68 </a:t>
          </a:r>
          <a:r>
            <a:rPr lang="en-US" sz="1800" i="1" dirty="0">
              <a:latin typeface="Baskerville Old Face" panose="02020602080505020303" pitchFamily="18" charset="0"/>
              <a:cs typeface="Times New Roman" panose="02020603050405020304" pitchFamily="18" charset="0"/>
            </a:rPr>
            <a:t>(with an improvement of DTF score from 57.61 to 82.5)</a:t>
          </a:r>
          <a:r>
            <a:rPr lang="en-US" sz="1800" dirty="0">
              <a:latin typeface="Baskerville Old Face" panose="02020602080505020303" pitchFamily="18" charset="0"/>
              <a:cs typeface="Times New Roman" panose="02020603050405020304" pitchFamily="18" charset="0"/>
            </a:rPr>
            <a:t> </a:t>
          </a:r>
        </a:p>
      </dgm:t>
    </dgm:pt>
    <dgm:pt modelId="{F1C3FCAA-1E33-44EF-95B4-2819CCF055F9}" type="parTrans" cxnId="{C1746864-9448-4769-BF25-44E2CA4C6003}">
      <dgm:prSet/>
      <dgm:spPr/>
      <dgm:t>
        <a:bodyPr/>
        <a:lstStyle/>
        <a:p>
          <a:endParaRPr lang="en-US"/>
        </a:p>
      </dgm:t>
    </dgm:pt>
    <dgm:pt modelId="{E94144AA-6F13-464D-8547-E52A5F1908F1}" type="sibTrans" cxnId="{C1746864-9448-4769-BF25-44E2CA4C6003}">
      <dgm:prSet/>
      <dgm:spPr/>
      <dgm:t>
        <a:bodyPr/>
        <a:lstStyle/>
        <a:p>
          <a:endParaRPr lang="en-US"/>
        </a:p>
      </dgm:t>
    </dgm:pt>
    <dgm:pt modelId="{924DF3DE-DD26-412E-BA50-70A240D6D97C}" type="pres">
      <dgm:prSet presAssocID="{2E3E104D-D33C-41C3-8569-DF7DAF3002F1}" presName="linear" presStyleCnt="0">
        <dgm:presLayoutVars>
          <dgm:animLvl val="lvl"/>
          <dgm:resizeHandles val="exact"/>
        </dgm:presLayoutVars>
      </dgm:prSet>
      <dgm:spPr/>
    </dgm:pt>
    <dgm:pt modelId="{7376FDD3-5147-4AEF-AB73-F451FB3B76F8}" type="pres">
      <dgm:prSet presAssocID="{A37F0857-F7F3-4901-8E48-48D090DA9FB5}" presName="parentText" presStyleLbl="node1" presStyleIdx="0" presStyleCnt="1" custLinFactNeighborX="-51" custLinFactNeighborY="21457">
        <dgm:presLayoutVars>
          <dgm:chMax val="0"/>
          <dgm:bulletEnabled val="1"/>
        </dgm:presLayoutVars>
      </dgm:prSet>
      <dgm:spPr/>
    </dgm:pt>
  </dgm:ptLst>
  <dgm:cxnLst>
    <dgm:cxn modelId="{C1746864-9448-4769-BF25-44E2CA4C6003}" srcId="{2E3E104D-D33C-41C3-8569-DF7DAF3002F1}" destId="{A37F0857-F7F3-4901-8E48-48D090DA9FB5}" srcOrd="0" destOrd="0" parTransId="{F1C3FCAA-1E33-44EF-95B4-2819CCF055F9}" sibTransId="{E94144AA-6F13-464D-8547-E52A5F1908F1}"/>
    <dgm:cxn modelId="{9908A88A-7F9A-4FC8-BE41-6D167D566359}" type="presOf" srcId="{2E3E104D-D33C-41C3-8569-DF7DAF3002F1}" destId="{924DF3DE-DD26-412E-BA50-70A240D6D97C}" srcOrd="0" destOrd="0" presId="urn:microsoft.com/office/officeart/2005/8/layout/vList2"/>
    <dgm:cxn modelId="{F16B7AF4-88ED-4EEF-924B-F135B335BBBC}" type="presOf" srcId="{A37F0857-F7F3-4901-8E48-48D090DA9FB5}" destId="{7376FDD3-5147-4AEF-AB73-F451FB3B76F8}" srcOrd="0" destOrd="0" presId="urn:microsoft.com/office/officeart/2005/8/layout/vList2"/>
    <dgm:cxn modelId="{9CE110AB-FA17-4A20-A1F6-B7B69AABDAAA}" type="presParOf" srcId="{924DF3DE-DD26-412E-BA50-70A240D6D97C}" destId="{7376FDD3-5147-4AEF-AB73-F451FB3B76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75278-854D-4CA2-98EC-AABBA6F9AB6B}">
      <dsp:nvSpPr>
        <dsp:cNvPr id="0" name=""/>
        <dsp:cNvSpPr/>
      </dsp:nvSpPr>
      <dsp:spPr>
        <a:xfrm>
          <a:off x="0" y="41742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0A6B2-EFE7-4F35-BAA6-AA07297281D4}">
      <dsp:nvSpPr>
        <dsp:cNvPr id="0" name=""/>
        <dsp:cNvSpPr/>
      </dsp:nvSpPr>
      <dsp:spPr>
        <a:xfrm>
          <a:off x="525780" y="63189"/>
          <a:ext cx="7360920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skerville Old Face" panose="02020602080505020303" pitchFamily="18" charset="0"/>
              <a:cs typeface="Times New Roman" panose="02020603050405020304" pitchFamily="18" charset="0"/>
            </a:rPr>
            <a:t>TFA and India’s Commitments </a:t>
          </a:r>
        </a:p>
      </dsp:txBody>
      <dsp:txXfrm>
        <a:off x="560365" y="97774"/>
        <a:ext cx="7291750" cy="639310"/>
      </dsp:txXfrm>
    </dsp:sp>
    <dsp:sp modelId="{5D091560-18B0-4D7A-9344-542A88966FD2}">
      <dsp:nvSpPr>
        <dsp:cNvPr id="0" name=""/>
        <dsp:cNvSpPr/>
      </dsp:nvSpPr>
      <dsp:spPr>
        <a:xfrm>
          <a:off x="0" y="150606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C67B6-B79E-42F4-9A7F-6AB5039906E1}">
      <dsp:nvSpPr>
        <dsp:cNvPr id="0" name=""/>
        <dsp:cNvSpPr/>
      </dsp:nvSpPr>
      <dsp:spPr>
        <a:xfrm>
          <a:off x="525780" y="1151829"/>
          <a:ext cx="7360920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Baskerville Old Face" panose="02020602080505020303" pitchFamily="18" charset="0"/>
              <a:cs typeface="Times New Roman" panose="02020603050405020304" pitchFamily="18" charset="0"/>
            </a:rPr>
            <a:t>NCTF and its Structure</a:t>
          </a:r>
          <a:endParaRPr lang="en-US" sz="2400" kern="1200" dirty="0">
            <a:latin typeface="Baskerville Old Face" panose="02020602080505020303" pitchFamily="18" charset="0"/>
            <a:cs typeface="Times New Roman" panose="02020603050405020304" pitchFamily="18" charset="0"/>
          </a:endParaRPr>
        </a:p>
      </dsp:txBody>
      <dsp:txXfrm>
        <a:off x="560365" y="1186414"/>
        <a:ext cx="7291750" cy="639310"/>
      </dsp:txXfrm>
    </dsp:sp>
    <dsp:sp modelId="{F21160E4-540B-4E9F-A4CE-5B3DB4F5A02E}">
      <dsp:nvSpPr>
        <dsp:cNvPr id="0" name=""/>
        <dsp:cNvSpPr/>
      </dsp:nvSpPr>
      <dsp:spPr>
        <a:xfrm>
          <a:off x="0" y="259470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A4CB5-48DF-4922-AB77-2DEC3BC84777}">
      <dsp:nvSpPr>
        <dsp:cNvPr id="0" name=""/>
        <dsp:cNvSpPr/>
      </dsp:nvSpPr>
      <dsp:spPr>
        <a:xfrm>
          <a:off x="525780" y="2240469"/>
          <a:ext cx="7360920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askerville Old Face" panose="02020602080505020303" pitchFamily="18" charset="0"/>
              <a:cs typeface="Times New Roman" panose="02020603050405020304" pitchFamily="18" charset="0"/>
            </a:rPr>
            <a:t>EoDB Rankings</a:t>
          </a:r>
        </a:p>
      </dsp:txBody>
      <dsp:txXfrm>
        <a:off x="560365" y="2275054"/>
        <a:ext cx="7291750" cy="639310"/>
      </dsp:txXfrm>
    </dsp:sp>
    <dsp:sp modelId="{BE3AD669-6973-4FA5-B1ED-9C02899068C8}">
      <dsp:nvSpPr>
        <dsp:cNvPr id="0" name=""/>
        <dsp:cNvSpPr/>
      </dsp:nvSpPr>
      <dsp:spPr>
        <a:xfrm>
          <a:off x="0" y="3683349"/>
          <a:ext cx="10515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5E1AF-699A-4470-9DC7-D5273DE06F8C}">
      <dsp:nvSpPr>
        <dsp:cNvPr id="0" name=""/>
        <dsp:cNvSpPr/>
      </dsp:nvSpPr>
      <dsp:spPr>
        <a:xfrm>
          <a:off x="525780" y="3329109"/>
          <a:ext cx="7360920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Baskerville Old Face" panose="02020602080505020303" pitchFamily="18" charset="0"/>
              <a:cs typeface="Times New Roman" panose="02020603050405020304" pitchFamily="18" charset="0"/>
            </a:rPr>
            <a:t>Conclusion</a:t>
          </a:r>
          <a:endParaRPr lang="en-US" sz="2400" kern="1200" dirty="0">
            <a:latin typeface="Baskerville Old Face" panose="02020602080505020303" pitchFamily="18" charset="0"/>
            <a:cs typeface="Times New Roman" panose="02020603050405020304" pitchFamily="18" charset="0"/>
          </a:endParaRPr>
        </a:p>
      </dsp:txBody>
      <dsp:txXfrm>
        <a:off x="560365" y="3363694"/>
        <a:ext cx="729175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6FDD3-5147-4AEF-AB73-F451FB3B76F8}">
      <dsp:nvSpPr>
        <dsp:cNvPr id="0" name=""/>
        <dsp:cNvSpPr/>
      </dsp:nvSpPr>
      <dsp:spPr>
        <a:xfrm>
          <a:off x="0" y="13520"/>
          <a:ext cx="11935977" cy="8236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Baskerville Old Face" panose="02020602080505020303" pitchFamily="18" charset="0"/>
              <a:cs typeface="Times New Roman" panose="02020603050405020304" pitchFamily="18" charset="0"/>
            </a:rPr>
            <a:t>India witnessed a substantial improvement in Trading Across Border (TAB) rank from 146 to 68 </a:t>
          </a:r>
          <a:r>
            <a:rPr lang="en-US" sz="1800" i="1" kern="1200" dirty="0">
              <a:latin typeface="Baskerville Old Face" panose="02020602080505020303" pitchFamily="18" charset="0"/>
              <a:cs typeface="Times New Roman" panose="02020603050405020304" pitchFamily="18" charset="0"/>
            </a:rPr>
            <a:t>(with an improvement of DTF score from 57.61 to 82.5)</a:t>
          </a:r>
          <a:r>
            <a:rPr lang="en-US" sz="1800" kern="1200" dirty="0">
              <a:latin typeface="Baskerville Old Face" panose="02020602080505020303" pitchFamily="18" charset="0"/>
              <a:cs typeface="Times New Roman" panose="02020603050405020304" pitchFamily="18" charset="0"/>
            </a:rPr>
            <a:t> </a:t>
          </a:r>
        </a:p>
      </dsp:txBody>
      <dsp:txXfrm>
        <a:off x="40209" y="53729"/>
        <a:ext cx="11855559" cy="74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48069-FE87-41F8-92CF-AB212246584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BBC35-E973-4ED8-9008-F1224DBD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4BA89-FE6A-4BDB-AB56-2505F0B396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1ED8-7690-4694-A415-4B6FC4F9CCD0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5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BA69-1B2A-4EFD-973E-6EE2A9676F52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BB55-32A9-4D9E-A43C-6ABD7701C275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Agency FB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5CBE-FABF-49E0-B106-56BF83A31BA2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1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397B3-BFE3-411F-9DD7-87C57DEDB4D5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9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2FF0-5DEA-4F1A-A371-212704F8C339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5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CB1B-557F-4565-97A2-3D6D6579AAC6}" type="datetime1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3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393A-DFC0-4CC0-AB86-1BEF155DCD9F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BE7B-ED32-4347-B4F4-04E4F3B27B6E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6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AE05-9CCA-41EF-AAD7-61973F8F4B93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B61D0-435B-47B4-B479-C2E91C85D8AF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2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BD37-E5B1-4EBC-909E-E5580AACC9B4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069FA-0F82-4E43-BBB5-F747B812C3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1350" y="6181198"/>
            <a:ext cx="3618826" cy="647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l="39939"/>
          <a:stretch/>
        </p:blipFill>
        <p:spPr>
          <a:xfrm>
            <a:off x="3618826" y="6210694"/>
            <a:ext cx="2173484" cy="647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/>
          <a:srcRect l="39939"/>
          <a:stretch/>
        </p:blipFill>
        <p:spPr>
          <a:xfrm>
            <a:off x="5786839" y="6210694"/>
            <a:ext cx="2173484" cy="6473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/>
          <a:srcRect l="39939"/>
          <a:stretch/>
        </p:blipFill>
        <p:spPr>
          <a:xfrm>
            <a:off x="7969600" y="6210694"/>
            <a:ext cx="2173484" cy="6473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/>
          <a:srcRect l="39939" r="2180" b="4556"/>
          <a:stretch/>
        </p:blipFill>
        <p:spPr>
          <a:xfrm>
            <a:off x="10102351" y="6210694"/>
            <a:ext cx="2094565" cy="617809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072018"/>
            <a:ext cx="1219691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6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://projectmanagement.enseur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3.jf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f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f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76" Type="http://schemas.openxmlformats.org/officeDocument/2006/relationships/image" Target="../media/image79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74" Type="http://schemas.openxmlformats.org/officeDocument/2006/relationships/image" Target="../media/image77.png"/><Relationship Id="rId79" Type="http://schemas.openxmlformats.org/officeDocument/2006/relationships/image" Target="../media/image82.jpeg"/><Relationship Id="rId5" Type="http://schemas.openxmlformats.org/officeDocument/2006/relationships/image" Target="../media/image8.png"/><Relationship Id="rId61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77" Type="http://schemas.openxmlformats.org/officeDocument/2006/relationships/image" Target="../media/image80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80" Type="http://schemas.openxmlformats.org/officeDocument/2006/relationships/image" Target="../media/image3.jfif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496" y="-101600"/>
            <a:ext cx="12394038" cy="6974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392" y="682172"/>
            <a:ext cx="11777804" cy="72571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       </a:t>
            </a:r>
            <a:b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b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          </a:t>
            </a:r>
            <a:b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   </a:t>
            </a:r>
            <a:r>
              <a:rPr lang="en-US" sz="3600" b="1" u="sng" dirty="0">
                <a:solidFill>
                  <a:schemeClr val="bg1"/>
                </a:solidFill>
                <a:latin typeface="Baskerville Old Face" panose="02020602080505020303" pitchFamily="18" charset="0"/>
              </a:rPr>
              <a:t>National Committee on Trade Facilitation - India’s Experience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D69756-4E22-4686-8614-2F1571E1C56B}"/>
              </a:ext>
            </a:extLst>
          </p:cNvPr>
          <p:cNvSpPr/>
          <p:nvPr/>
        </p:nvSpPr>
        <p:spPr>
          <a:xfrm>
            <a:off x="3555859" y="5679998"/>
            <a:ext cx="5080281" cy="662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askerville Old Face" pitchFamily="18" charset="0"/>
                <a:cs typeface="Times New Roman" panose="02020603050405020304" pitchFamily="18" charset="0"/>
              </a:rPr>
              <a:t>Committee on Trade Facilitation - WTO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Baskerville Old Face" pitchFamily="18" charset="0"/>
                <a:cs typeface="Times New Roman" panose="02020603050405020304" pitchFamily="18" charset="0"/>
              </a:rPr>
              <a:t>11</a:t>
            </a:r>
            <a:r>
              <a:rPr lang="en-US" sz="2000" baseline="30000" dirty="0">
                <a:solidFill>
                  <a:schemeClr val="bg1"/>
                </a:solidFill>
                <a:latin typeface="Baskerville Old Face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Baskerville Old Face" pitchFamily="18" charset="0"/>
                <a:cs typeface="Times New Roman" panose="02020603050405020304" pitchFamily="18" charset="0"/>
              </a:rPr>
              <a:t> – 12</a:t>
            </a:r>
            <a:r>
              <a:rPr lang="en-US" sz="2000" baseline="30000" dirty="0">
                <a:solidFill>
                  <a:schemeClr val="bg1"/>
                </a:solidFill>
                <a:latin typeface="Baskerville Old Face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Baskerville Old Face" pitchFamily="18" charset="0"/>
                <a:cs typeface="Times New Roman" panose="02020603050405020304" pitchFamily="18" charset="0"/>
              </a:rPr>
              <a:t> February, 2020</a:t>
            </a:r>
          </a:p>
        </p:txBody>
      </p:sp>
    </p:spTree>
    <p:extLst>
      <p:ext uri="{BB962C8B-B14F-4D97-AF65-F5344CB8AC3E}">
        <p14:creationId xmlns:p14="http://schemas.microsoft.com/office/powerpoint/2010/main" val="9922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594294"/>
            <a:ext cx="11353800" cy="706893"/>
          </a:xfrm>
        </p:spPr>
        <p:txBody>
          <a:bodyPr>
            <a:noAutofit/>
          </a:bodyPr>
          <a:lstStyle/>
          <a:p>
            <a:pPr lvl="0"/>
            <a:r>
              <a:rPr lang="en-IN" sz="2000" dirty="0">
                <a:latin typeface="Baskerville Old Face" panose="02020602080505020303" pitchFamily="18" charset="0"/>
              </a:rPr>
              <a:t>As a step further to facilitate trade, NCTF developed a National Trade Facilitation Action Plan (NTFAP)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461053" y="1280859"/>
            <a:ext cx="10730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77" lvl="1" algn="just">
              <a:buSzPct val="108000"/>
            </a:pPr>
            <a:r>
              <a:rPr lang="en-IN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The NTFAP is aligned to the TFA and aims at improving: </a:t>
            </a:r>
          </a:p>
          <a:p>
            <a:pPr marL="800077" lvl="1" indent="-342900" algn="just">
              <a:buSzPct val="108000"/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70C0"/>
                </a:solidFill>
                <a:latin typeface="Baskerville Old Face" panose="02020602080505020303" pitchFamily="18" charset="0"/>
              </a:rPr>
              <a:t>inter- ministerial co-ordination for successful implementation of TFA</a:t>
            </a:r>
          </a:p>
          <a:p>
            <a:pPr marL="800077" lvl="1" indent="-342900" algn="just">
              <a:buSzPct val="108000"/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0070C0"/>
                </a:solidFill>
                <a:latin typeface="Baskerville Old Face" panose="02020602080505020303" pitchFamily="18" charset="0"/>
              </a:rPr>
              <a:t>participation of small and medium-sized enterprises in global value chain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4FBB983-D7F7-4CDD-9B07-A7C8463213D8}"/>
              </a:ext>
            </a:extLst>
          </p:cNvPr>
          <p:cNvGrpSpPr/>
          <p:nvPr/>
        </p:nvGrpSpPr>
        <p:grpSpPr>
          <a:xfrm>
            <a:off x="44510" y="2385950"/>
            <a:ext cx="12102980" cy="3881227"/>
            <a:chOff x="977683" y="1322388"/>
            <a:chExt cx="8460258" cy="2713066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B43E738C-2949-497B-819C-FA7C1EB1C0B8}"/>
                </a:ext>
              </a:extLst>
            </p:cNvPr>
            <p:cNvGrpSpPr/>
            <p:nvPr/>
          </p:nvGrpSpPr>
          <p:grpSpPr>
            <a:xfrm>
              <a:off x="987629" y="1322388"/>
              <a:ext cx="3584327" cy="871594"/>
              <a:chOff x="1092200" y="1323976"/>
              <a:chExt cx="3427413" cy="833437"/>
            </a:xfrm>
          </p:grpSpPr>
          <p:sp>
            <p:nvSpPr>
              <p:cNvPr id="182" name="Freeform 5">
                <a:extLst>
                  <a:ext uri="{FF2B5EF4-FFF2-40B4-BE49-F238E27FC236}">
                    <a16:creationId xmlns:a16="http://schemas.microsoft.com/office/drawing/2014/main" id="{C1C951D1-1488-4443-8E25-F8778D595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713" y="1323976"/>
                <a:ext cx="1946275" cy="771525"/>
              </a:xfrm>
              <a:custGeom>
                <a:avLst/>
                <a:gdLst>
                  <a:gd name="T0" fmla="*/ 741 w 1226"/>
                  <a:gd name="T1" fmla="*/ 0 h 486"/>
                  <a:gd name="T2" fmla="*/ 0 w 1226"/>
                  <a:gd name="T3" fmla="*/ 0 h 486"/>
                  <a:gd name="T4" fmla="*/ 484 w 1226"/>
                  <a:gd name="T5" fmla="*/ 486 h 486"/>
                  <a:gd name="T6" fmla="*/ 1226 w 1226"/>
                  <a:gd name="T7" fmla="*/ 486 h 486"/>
                  <a:gd name="T8" fmla="*/ 741 w 1226"/>
                  <a:gd name="T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6" h="486">
                    <a:moveTo>
                      <a:pt x="741" y="0"/>
                    </a:moveTo>
                    <a:lnTo>
                      <a:pt x="0" y="0"/>
                    </a:lnTo>
                    <a:lnTo>
                      <a:pt x="484" y="486"/>
                    </a:lnTo>
                    <a:lnTo>
                      <a:pt x="1226" y="486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3" name="Freeform 6">
                <a:extLst>
                  <a:ext uri="{FF2B5EF4-FFF2-40B4-BE49-F238E27FC236}">
                    <a16:creationId xmlns:a16="http://schemas.microsoft.com/office/drawing/2014/main" id="{78A10A98-8507-4AF7-94E2-B8C58F2ED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200" y="1328738"/>
                <a:ext cx="3427413" cy="828675"/>
              </a:xfrm>
              <a:custGeom>
                <a:avLst/>
                <a:gdLst>
                  <a:gd name="T0" fmla="*/ 3028 w 3028"/>
                  <a:gd name="T1" fmla="*/ 729 h 729"/>
                  <a:gd name="T2" fmla="*/ 14 w 3028"/>
                  <a:gd name="T3" fmla="*/ 729 h 729"/>
                  <a:gd name="T4" fmla="*/ 0 w 3028"/>
                  <a:gd name="T5" fmla="*/ 715 h 729"/>
                  <a:gd name="T6" fmla="*/ 14 w 3028"/>
                  <a:gd name="T7" fmla="*/ 701 h 729"/>
                  <a:gd name="T8" fmla="*/ 2960 w 3028"/>
                  <a:gd name="T9" fmla="*/ 701 h 729"/>
                  <a:gd name="T10" fmla="*/ 2284 w 3028"/>
                  <a:gd name="T11" fmla="*/ 25 h 729"/>
                  <a:gd name="T12" fmla="*/ 2284 w 3028"/>
                  <a:gd name="T13" fmla="*/ 5 h 729"/>
                  <a:gd name="T14" fmla="*/ 2304 w 3028"/>
                  <a:gd name="T15" fmla="*/ 5 h 729"/>
                  <a:gd name="T16" fmla="*/ 3028 w 3028"/>
                  <a:gd name="T17" fmla="*/ 72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8" h="729">
                    <a:moveTo>
                      <a:pt x="3028" y="729"/>
                    </a:moveTo>
                    <a:cubicBezTo>
                      <a:pt x="14" y="729"/>
                      <a:pt x="14" y="729"/>
                      <a:pt x="14" y="729"/>
                    </a:cubicBezTo>
                    <a:cubicBezTo>
                      <a:pt x="6" y="729"/>
                      <a:pt x="0" y="723"/>
                      <a:pt x="0" y="715"/>
                    </a:cubicBezTo>
                    <a:cubicBezTo>
                      <a:pt x="0" y="707"/>
                      <a:pt x="6" y="701"/>
                      <a:pt x="14" y="701"/>
                    </a:cubicBezTo>
                    <a:cubicBezTo>
                      <a:pt x="2960" y="701"/>
                      <a:pt x="2960" y="701"/>
                      <a:pt x="2960" y="701"/>
                    </a:cubicBezTo>
                    <a:cubicBezTo>
                      <a:pt x="2284" y="25"/>
                      <a:pt x="2284" y="25"/>
                      <a:pt x="2284" y="25"/>
                    </a:cubicBezTo>
                    <a:cubicBezTo>
                      <a:pt x="2279" y="19"/>
                      <a:pt x="2279" y="11"/>
                      <a:pt x="2284" y="5"/>
                    </a:cubicBezTo>
                    <a:cubicBezTo>
                      <a:pt x="2290" y="0"/>
                      <a:pt x="2298" y="0"/>
                      <a:pt x="2304" y="5"/>
                    </a:cubicBezTo>
                    <a:lnTo>
                      <a:pt x="3028" y="72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9FAA05B-967D-49AB-BDF2-8646A7BFB362}"/>
                </a:ext>
              </a:extLst>
            </p:cNvPr>
            <p:cNvGrpSpPr/>
            <p:nvPr/>
          </p:nvGrpSpPr>
          <p:grpSpPr>
            <a:xfrm>
              <a:off x="1904977" y="2243124"/>
              <a:ext cx="3584327" cy="871594"/>
              <a:chOff x="1921758" y="2227476"/>
              <a:chExt cx="3427413" cy="833437"/>
            </a:xfrm>
          </p:grpSpPr>
          <p:sp>
            <p:nvSpPr>
              <p:cNvPr id="180" name="Freeform 5">
                <a:extLst>
                  <a:ext uri="{FF2B5EF4-FFF2-40B4-BE49-F238E27FC236}">
                    <a16:creationId xmlns:a16="http://schemas.microsoft.com/office/drawing/2014/main" id="{C845FF17-6C25-463D-B256-C0834B3AB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8271" y="2227476"/>
                <a:ext cx="1946275" cy="771525"/>
              </a:xfrm>
              <a:custGeom>
                <a:avLst/>
                <a:gdLst>
                  <a:gd name="T0" fmla="*/ 741 w 1226"/>
                  <a:gd name="T1" fmla="*/ 0 h 486"/>
                  <a:gd name="T2" fmla="*/ 0 w 1226"/>
                  <a:gd name="T3" fmla="*/ 0 h 486"/>
                  <a:gd name="T4" fmla="*/ 484 w 1226"/>
                  <a:gd name="T5" fmla="*/ 486 h 486"/>
                  <a:gd name="T6" fmla="*/ 1226 w 1226"/>
                  <a:gd name="T7" fmla="*/ 486 h 486"/>
                  <a:gd name="T8" fmla="*/ 741 w 1226"/>
                  <a:gd name="T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6" h="486">
                    <a:moveTo>
                      <a:pt x="741" y="0"/>
                    </a:moveTo>
                    <a:lnTo>
                      <a:pt x="0" y="0"/>
                    </a:lnTo>
                    <a:lnTo>
                      <a:pt x="484" y="486"/>
                    </a:lnTo>
                    <a:lnTo>
                      <a:pt x="1226" y="486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1" name="Freeform 6">
                <a:extLst>
                  <a:ext uri="{FF2B5EF4-FFF2-40B4-BE49-F238E27FC236}">
                    <a16:creationId xmlns:a16="http://schemas.microsoft.com/office/drawing/2014/main" id="{265EB24A-E631-4062-BD10-ACF10DB83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758" y="2232238"/>
                <a:ext cx="3427413" cy="828675"/>
              </a:xfrm>
              <a:custGeom>
                <a:avLst/>
                <a:gdLst>
                  <a:gd name="T0" fmla="*/ 3028 w 3028"/>
                  <a:gd name="T1" fmla="*/ 729 h 729"/>
                  <a:gd name="T2" fmla="*/ 14 w 3028"/>
                  <a:gd name="T3" fmla="*/ 729 h 729"/>
                  <a:gd name="T4" fmla="*/ 0 w 3028"/>
                  <a:gd name="T5" fmla="*/ 715 h 729"/>
                  <a:gd name="T6" fmla="*/ 14 w 3028"/>
                  <a:gd name="T7" fmla="*/ 701 h 729"/>
                  <a:gd name="T8" fmla="*/ 2960 w 3028"/>
                  <a:gd name="T9" fmla="*/ 701 h 729"/>
                  <a:gd name="T10" fmla="*/ 2284 w 3028"/>
                  <a:gd name="T11" fmla="*/ 25 h 729"/>
                  <a:gd name="T12" fmla="*/ 2284 w 3028"/>
                  <a:gd name="T13" fmla="*/ 5 h 729"/>
                  <a:gd name="T14" fmla="*/ 2304 w 3028"/>
                  <a:gd name="T15" fmla="*/ 5 h 729"/>
                  <a:gd name="T16" fmla="*/ 3028 w 3028"/>
                  <a:gd name="T17" fmla="*/ 72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8" h="729">
                    <a:moveTo>
                      <a:pt x="3028" y="729"/>
                    </a:moveTo>
                    <a:cubicBezTo>
                      <a:pt x="14" y="729"/>
                      <a:pt x="14" y="729"/>
                      <a:pt x="14" y="729"/>
                    </a:cubicBezTo>
                    <a:cubicBezTo>
                      <a:pt x="6" y="729"/>
                      <a:pt x="0" y="723"/>
                      <a:pt x="0" y="715"/>
                    </a:cubicBezTo>
                    <a:cubicBezTo>
                      <a:pt x="0" y="707"/>
                      <a:pt x="6" y="701"/>
                      <a:pt x="14" y="701"/>
                    </a:cubicBezTo>
                    <a:cubicBezTo>
                      <a:pt x="2960" y="701"/>
                      <a:pt x="2960" y="701"/>
                      <a:pt x="2960" y="701"/>
                    </a:cubicBezTo>
                    <a:cubicBezTo>
                      <a:pt x="2284" y="25"/>
                      <a:pt x="2284" y="25"/>
                      <a:pt x="2284" y="25"/>
                    </a:cubicBezTo>
                    <a:cubicBezTo>
                      <a:pt x="2279" y="19"/>
                      <a:pt x="2279" y="11"/>
                      <a:pt x="2284" y="5"/>
                    </a:cubicBezTo>
                    <a:cubicBezTo>
                      <a:pt x="2290" y="0"/>
                      <a:pt x="2298" y="0"/>
                      <a:pt x="2304" y="5"/>
                    </a:cubicBezTo>
                    <a:lnTo>
                      <a:pt x="3028" y="72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A7773F14-DF1C-49AB-989D-52F7768EFC15}"/>
                </a:ext>
              </a:extLst>
            </p:cNvPr>
            <p:cNvGrpSpPr/>
            <p:nvPr/>
          </p:nvGrpSpPr>
          <p:grpSpPr>
            <a:xfrm>
              <a:off x="2812362" y="3163860"/>
              <a:ext cx="3584327" cy="871594"/>
              <a:chOff x="2751316" y="3135738"/>
              <a:chExt cx="3427413" cy="833437"/>
            </a:xfrm>
          </p:grpSpPr>
          <p:sp>
            <p:nvSpPr>
              <p:cNvPr id="178" name="Freeform 5">
                <a:extLst>
                  <a:ext uri="{FF2B5EF4-FFF2-40B4-BE49-F238E27FC236}">
                    <a16:creationId xmlns:a16="http://schemas.microsoft.com/office/drawing/2014/main" id="{0903B180-CAEE-44FC-BC19-C60E37569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829" y="3135738"/>
                <a:ext cx="1946275" cy="771525"/>
              </a:xfrm>
              <a:custGeom>
                <a:avLst/>
                <a:gdLst>
                  <a:gd name="T0" fmla="*/ 741 w 1226"/>
                  <a:gd name="T1" fmla="*/ 0 h 486"/>
                  <a:gd name="T2" fmla="*/ 0 w 1226"/>
                  <a:gd name="T3" fmla="*/ 0 h 486"/>
                  <a:gd name="T4" fmla="*/ 484 w 1226"/>
                  <a:gd name="T5" fmla="*/ 486 h 486"/>
                  <a:gd name="T6" fmla="*/ 1226 w 1226"/>
                  <a:gd name="T7" fmla="*/ 486 h 486"/>
                  <a:gd name="T8" fmla="*/ 741 w 1226"/>
                  <a:gd name="T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6" h="486">
                    <a:moveTo>
                      <a:pt x="741" y="0"/>
                    </a:moveTo>
                    <a:lnTo>
                      <a:pt x="0" y="0"/>
                    </a:lnTo>
                    <a:lnTo>
                      <a:pt x="484" y="486"/>
                    </a:lnTo>
                    <a:lnTo>
                      <a:pt x="1226" y="486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9" name="Freeform 6">
                <a:extLst>
                  <a:ext uri="{FF2B5EF4-FFF2-40B4-BE49-F238E27FC236}">
                    <a16:creationId xmlns:a16="http://schemas.microsoft.com/office/drawing/2014/main" id="{CAE0ED6F-646C-46E5-83CC-04BA4D6AF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316" y="3140500"/>
                <a:ext cx="3427413" cy="828675"/>
              </a:xfrm>
              <a:custGeom>
                <a:avLst/>
                <a:gdLst>
                  <a:gd name="T0" fmla="*/ 3028 w 3028"/>
                  <a:gd name="T1" fmla="*/ 729 h 729"/>
                  <a:gd name="T2" fmla="*/ 14 w 3028"/>
                  <a:gd name="T3" fmla="*/ 729 h 729"/>
                  <a:gd name="T4" fmla="*/ 0 w 3028"/>
                  <a:gd name="T5" fmla="*/ 715 h 729"/>
                  <a:gd name="T6" fmla="*/ 14 w 3028"/>
                  <a:gd name="T7" fmla="*/ 701 h 729"/>
                  <a:gd name="T8" fmla="*/ 2960 w 3028"/>
                  <a:gd name="T9" fmla="*/ 701 h 729"/>
                  <a:gd name="T10" fmla="*/ 2284 w 3028"/>
                  <a:gd name="T11" fmla="*/ 25 h 729"/>
                  <a:gd name="T12" fmla="*/ 2284 w 3028"/>
                  <a:gd name="T13" fmla="*/ 5 h 729"/>
                  <a:gd name="T14" fmla="*/ 2304 w 3028"/>
                  <a:gd name="T15" fmla="*/ 5 h 729"/>
                  <a:gd name="T16" fmla="*/ 3028 w 3028"/>
                  <a:gd name="T17" fmla="*/ 72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8" h="729">
                    <a:moveTo>
                      <a:pt x="3028" y="729"/>
                    </a:moveTo>
                    <a:cubicBezTo>
                      <a:pt x="14" y="729"/>
                      <a:pt x="14" y="729"/>
                      <a:pt x="14" y="729"/>
                    </a:cubicBezTo>
                    <a:cubicBezTo>
                      <a:pt x="6" y="729"/>
                      <a:pt x="0" y="723"/>
                      <a:pt x="0" y="715"/>
                    </a:cubicBezTo>
                    <a:cubicBezTo>
                      <a:pt x="0" y="707"/>
                      <a:pt x="6" y="701"/>
                      <a:pt x="14" y="701"/>
                    </a:cubicBezTo>
                    <a:cubicBezTo>
                      <a:pt x="2960" y="701"/>
                      <a:pt x="2960" y="701"/>
                      <a:pt x="2960" y="701"/>
                    </a:cubicBezTo>
                    <a:cubicBezTo>
                      <a:pt x="2284" y="25"/>
                      <a:pt x="2284" y="25"/>
                      <a:pt x="2284" y="25"/>
                    </a:cubicBezTo>
                    <a:cubicBezTo>
                      <a:pt x="2279" y="19"/>
                      <a:pt x="2279" y="11"/>
                      <a:pt x="2284" y="5"/>
                    </a:cubicBezTo>
                    <a:cubicBezTo>
                      <a:pt x="2290" y="0"/>
                      <a:pt x="2298" y="0"/>
                      <a:pt x="2304" y="5"/>
                    </a:cubicBezTo>
                    <a:lnTo>
                      <a:pt x="3028" y="72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B7E178D4-5F6D-4FAD-B330-B87255C0CAD7}"/>
                </a:ext>
              </a:extLst>
            </p:cNvPr>
            <p:cNvGrpSpPr/>
            <p:nvPr/>
          </p:nvGrpSpPr>
          <p:grpSpPr>
            <a:xfrm>
              <a:off x="4221658" y="1725811"/>
              <a:ext cx="4279942" cy="869934"/>
              <a:chOff x="4184650" y="1709738"/>
              <a:chExt cx="4092575" cy="831850"/>
            </a:xfrm>
          </p:grpSpPr>
          <p:sp>
            <p:nvSpPr>
              <p:cNvPr id="176" name="Freeform 5">
                <a:extLst>
                  <a:ext uri="{FF2B5EF4-FFF2-40B4-BE49-F238E27FC236}">
                    <a16:creationId xmlns:a16="http://schemas.microsoft.com/office/drawing/2014/main" id="{D789E9CE-8FAC-47ED-9A2D-AD035F4DB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762" y="1709738"/>
                <a:ext cx="1946275" cy="771525"/>
              </a:xfrm>
              <a:custGeom>
                <a:avLst/>
                <a:gdLst>
                  <a:gd name="T0" fmla="*/ 741 w 1226"/>
                  <a:gd name="T1" fmla="*/ 0 h 486"/>
                  <a:gd name="T2" fmla="*/ 0 w 1226"/>
                  <a:gd name="T3" fmla="*/ 0 h 486"/>
                  <a:gd name="T4" fmla="*/ 484 w 1226"/>
                  <a:gd name="T5" fmla="*/ 486 h 486"/>
                  <a:gd name="T6" fmla="*/ 1226 w 1226"/>
                  <a:gd name="T7" fmla="*/ 486 h 486"/>
                  <a:gd name="T8" fmla="*/ 741 w 1226"/>
                  <a:gd name="T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6" h="486">
                    <a:moveTo>
                      <a:pt x="741" y="0"/>
                    </a:moveTo>
                    <a:lnTo>
                      <a:pt x="0" y="0"/>
                    </a:lnTo>
                    <a:lnTo>
                      <a:pt x="484" y="486"/>
                    </a:lnTo>
                    <a:lnTo>
                      <a:pt x="1226" y="486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7" name="Freeform 10">
                <a:extLst>
                  <a:ext uri="{FF2B5EF4-FFF2-40B4-BE49-F238E27FC236}">
                    <a16:creationId xmlns:a16="http://schemas.microsoft.com/office/drawing/2014/main" id="{8EE4B709-3D08-4B99-A6E0-5704FE737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650" y="1739900"/>
                <a:ext cx="4092575" cy="801688"/>
              </a:xfrm>
              <a:custGeom>
                <a:avLst/>
                <a:gdLst>
                  <a:gd name="T0" fmla="*/ 3715 w 3729"/>
                  <a:gd name="T1" fmla="*/ 729 h 729"/>
                  <a:gd name="T2" fmla="*/ 709 w 3729"/>
                  <a:gd name="T3" fmla="*/ 729 h 729"/>
                  <a:gd name="T4" fmla="*/ 705 w 3729"/>
                  <a:gd name="T5" fmla="*/ 725 h 729"/>
                  <a:gd name="T6" fmla="*/ 5 w 3729"/>
                  <a:gd name="T7" fmla="*/ 25 h 729"/>
                  <a:gd name="T8" fmla="*/ 5 w 3729"/>
                  <a:gd name="T9" fmla="*/ 5 h 729"/>
                  <a:gd name="T10" fmla="*/ 25 w 3729"/>
                  <a:gd name="T11" fmla="*/ 5 h 729"/>
                  <a:gd name="T12" fmla="*/ 721 w 3729"/>
                  <a:gd name="T13" fmla="*/ 701 h 729"/>
                  <a:gd name="T14" fmla="*/ 3715 w 3729"/>
                  <a:gd name="T15" fmla="*/ 701 h 729"/>
                  <a:gd name="T16" fmla="*/ 3729 w 3729"/>
                  <a:gd name="T17" fmla="*/ 715 h 729"/>
                  <a:gd name="T18" fmla="*/ 3715 w 3729"/>
                  <a:gd name="T19" fmla="*/ 72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9" h="729">
                    <a:moveTo>
                      <a:pt x="3715" y="729"/>
                    </a:moveTo>
                    <a:cubicBezTo>
                      <a:pt x="709" y="729"/>
                      <a:pt x="709" y="729"/>
                      <a:pt x="709" y="729"/>
                    </a:cubicBezTo>
                    <a:cubicBezTo>
                      <a:pt x="705" y="725"/>
                      <a:pt x="705" y="725"/>
                      <a:pt x="705" y="7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1"/>
                      <a:pt x="5" y="5"/>
                    </a:cubicBezTo>
                    <a:cubicBezTo>
                      <a:pt x="11" y="0"/>
                      <a:pt x="19" y="0"/>
                      <a:pt x="25" y="5"/>
                    </a:cubicBezTo>
                    <a:cubicBezTo>
                      <a:pt x="721" y="701"/>
                      <a:pt x="721" y="701"/>
                      <a:pt x="721" y="701"/>
                    </a:cubicBezTo>
                    <a:cubicBezTo>
                      <a:pt x="3715" y="701"/>
                      <a:pt x="3715" y="701"/>
                      <a:pt x="3715" y="701"/>
                    </a:cubicBezTo>
                    <a:cubicBezTo>
                      <a:pt x="3723" y="701"/>
                      <a:pt x="3729" y="707"/>
                      <a:pt x="3729" y="715"/>
                    </a:cubicBezTo>
                    <a:cubicBezTo>
                      <a:pt x="3729" y="723"/>
                      <a:pt x="3723" y="729"/>
                      <a:pt x="3715" y="729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10EFE799-756D-4345-9845-C4E4802F939C}"/>
                </a:ext>
              </a:extLst>
            </p:cNvPr>
            <p:cNvGrpSpPr/>
            <p:nvPr/>
          </p:nvGrpSpPr>
          <p:grpSpPr>
            <a:xfrm>
              <a:off x="5159660" y="2630965"/>
              <a:ext cx="4278281" cy="869577"/>
              <a:chOff x="5081588" y="2575266"/>
              <a:chExt cx="4090987" cy="831509"/>
            </a:xfrm>
          </p:grpSpPr>
          <p:sp>
            <p:nvSpPr>
              <p:cNvPr id="174" name="Freeform 5">
                <a:extLst>
                  <a:ext uri="{FF2B5EF4-FFF2-40B4-BE49-F238E27FC236}">
                    <a16:creationId xmlns:a16="http://schemas.microsoft.com/office/drawing/2014/main" id="{6B19CAEF-99B2-4E19-8C9F-8DB7FEC73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513" y="2575266"/>
                <a:ext cx="1946275" cy="771525"/>
              </a:xfrm>
              <a:custGeom>
                <a:avLst/>
                <a:gdLst>
                  <a:gd name="T0" fmla="*/ 741 w 1226"/>
                  <a:gd name="T1" fmla="*/ 0 h 486"/>
                  <a:gd name="T2" fmla="*/ 0 w 1226"/>
                  <a:gd name="T3" fmla="*/ 0 h 486"/>
                  <a:gd name="T4" fmla="*/ 484 w 1226"/>
                  <a:gd name="T5" fmla="*/ 486 h 486"/>
                  <a:gd name="T6" fmla="*/ 1226 w 1226"/>
                  <a:gd name="T7" fmla="*/ 486 h 486"/>
                  <a:gd name="T8" fmla="*/ 741 w 1226"/>
                  <a:gd name="T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6" h="486">
                    <a:moveTo>
                      <a:pt x="741" y="0"/>
                    </a:moveTo>
                    <a:lnTo>
                      <a:pt x="0" y="0"/>
                    </a:lnTo>
                    <a:lnTo>
                      <a:pt x="484" y="486"/>
                    </a:lnTo>
                    <a:lnTo>
                      <a:pt x="1226" y="486"/>
                    </a:lnTo>
                    <a:lnTo>
                      <a:pt x="741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75" name="Freeform 14">
                <a:extLst>
                  <a:ext uri="{FF2B5EF4-FFF2-40B4-BE49-F238E27FC236}">
                    <a16:creationId xmlns:a16="http://schemas.microsoft.com/office/drawing/2014/main" id="{AA73624A-14BD-4063-A0D5-439C47272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588" y="2605088"/>
                <a:ext cx="4090987" cy="801687"/>
              </a:xfrm>
              <a:custGeom>
                <a:avLst/>
                <a:gdLst>
                  <a:gd name="T0" fmla="*/ 3715 w 3729"/>
                  <a:gd name="T1" fmla="*/ 729 h 729"/>
                  <a:gd name="T2" fmla="*/ 709 w 3729"/>
                  <a:gd name="T3" fmla="*/ 729 h 729"/>
                  <a:gd name="T4" fmla="*/ 705 w 3729"/>
                  <a:gd name="T5" fmla="*/ 725 h 729"/>
                  <a:gd name="T6" fmla="*/ 5 w 3729"/>
                  <a:gd name="T7" fmla="*/ 25 h 729"/>
                  <a:gd name="T8" fmla="*/ 5 w 3729"/>
                  <a:gd name="T9" fmla="*/ 5 h 729"/>
                  <a:gd name="T10" fmla="*/ 25 w 3729"/>
                  <a:gd name="T11" fmla="*/ 5 h 729"/>
                  <a:gd name="T12" fmla="*/ 721 w 3729"/>
                  <a:gd name="T13" fmla="*/ 701 h 729"/>
                  <a:gd name="T14" fmla="*/ 3715 w 3729"/>
                  <a:gd name="T15" fmla="*/ 701 h 729"/>
                  <a:gd name="T16" fmla="*/ 3729 w 3729"/>
                  <a:gd name="T17" fmla="*/ 715 h 729"/>
                  <a:gd name="T18" fmla="*/ 3715 w 3729"/>
                  <a:gd name="T19" fmla="*/ 72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29" h="729">
                    <a:moveTo>
                      <a:pt x="3715" y="729"/>
                    </a:moveTo>
                    <a:cubicBezTo>
                      <a:pt x="709" y="729"/>
                      <a:pt x="709" y="729"/>
                      <a:pt x="709" y="729"/>
                    </a:cubicBezTo>
                    <a:cubicBezTo>
                      <a:pt x="705" y="725"/>
                      <a:pt x="705" y="725"/>
                      <a:pt x="705" y="7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1"/>
                      <a:pt x="5" y="5"/>
                    </a:cubicBezTo>
                    <a:cubicBezTo>
                      <a:pt x="11" y="0"/>
                      <a:pt x="19" y="0"/>
                      <a:pt x="25" y="5"/>
                    </a:cubicBezTo>
                    <a:cubicBezTo>
                      <a:pt x="721" y="701"/>
                      <a:pt x="721" y="701"/>
                      <a:pt x="721" y="701"/>
                    </a:cubicBezTo>
                    <a:cubicBezTo>
                      <a:pt x="3715" y="701"/>
                      <a:pt x="3715" y="701"/>
                      <a:pt x="3715" y="701"/>
                    </a:cubicBezTo>
                    <a:cubicBezTo>
                      <a:pt x="3723" y="701"/>
                      <a:pt x="3729" y="707"/>
                      <a:pt x="3729" y="715"/>
                    </a:cubicBezTo>
                    <a:cubicBezTo>
                      <a:pt x="3729" y="723"/>
                      <a:pt x="3723" y="729"/>
                      <a:pt x="3715" y="72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FB5710E-59BE-4E83-8C92-ABEFB6447DFB}"/>
                </a:ext>
              </a:extLst>
            </p:cNvPr>
            <p:cNvSpPr/>
            <p:nvPr/>
          </p:nvSpPr>
          <p:spPr>
            <a:xfrm>
              <a:off x="982391" y="1483806"/>
              <a:ext cx="1884544" cy="645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cap="none" spc="0" dirty="0">
                  <a:latin typeface="Baskerville Old Face" panose="02020602080505020303" pitchFamily="18" charset="0"/>
                  <a:cs typeface="Arial"/>
                </a:rPr>
                <a:t>80 trade facilitation measures for fostering trade and development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88B8D36-37A7-45BB-9FE3-CE33711927C1}"/>
                </a:ext>
              </a:extLst>
            </p:cNvPr>
            <p:cNvSpPr/>
            <p:nvPr/>
          </p:nvSpPr>
          <p:spPr>
            <a:xfrm>
              <a:off x="6182543" y="1903555"/>
              <a:ext cx="2966578" cy="451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Baskerville Old Face" panose="02020602080505020303" pitchFamily="18" charset="0"/>
                  <a:cs typeface="Arial"/>
                </a:rPr>
                <a:t>Each activity is identified with a lead agency responsible for its execution 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B89F4367-BF1A-4DE7-B642-EE050B3C59CC}"/>
                </a:ext>
              </a:extLst>
            </p:cNvPr>
            <p:cNvSpPr/>
            <p:nvPr/>
          </p:nvSpPr>
          <p:spPr>
            <a:xfrm>
              <a:off x="977683" y="2302373"/>
              <a:ext cx="2517102" cy="839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Baskerville Old Face" panose="02020602080505020303" pitchFamily="18" charset="0"/>
                  <a:cs typeface="Arial"/>
                </a:rPr>
                <a:t>With either of the three timelines - short term (0-6 months) , mid term (6-18 months) and long – term (18-36 months)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91E7879D-1A2B-43F4-BCBC-6EE7AA0CA3D4}"/>
                </a:ext>
              </a:extLst>
            </p:cNvPr>
            <p:cNvSpPr/>
            <p:nvPr/>
          </p:nvSpPr>
          <p:spPr>
            <a:xfrm>
              <a:off x="1538303" y="3302726"/>
              <a:ext cx="3108411" cy="645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Baskerville Old Face" panose="02020602080505020303" pitchFamily="18" charset="0"/>
                  <a:cs typeface="Arial"/>
                </a:rPr>
                <a:t>Infrastructure and technology augmentation are prime enablers for trade facilitation-51 activities TFA plus category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1452CC2-6AEB-451F-87C4-FD7CD5633C35}"/>
                </a:ext>
              </a:extLst>
            </p:cNvPr>
            <p:cNvSpPr/>
            <p:nvPr/>
          </p:nvSpPr>
          <p:spPr>
            <a:xfrm>
              <a:off x="7078975" y="2814479"/>
              <a:ext cx="2278549" cy="451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dirty="0">
                  <a:latin typeface="Baskerville Old Face" panose="02020602080505020303" pitchFamily="18" charset="0"/>
                  <a:cs typeface="Arial"/>
                </a:rPr>
                <a:t>Cat A and Cat B commitments of TFA</a:t>
              </a:r>
              <a:r>
                <a:rPr lang="en-US" dirty="0">
                  <a:latin typeface="Baskerville Old Face" panose="02020602080505020303" pitchFamily="18" charset="0"/>
                  <a:cs typeface="Arial"/>
                </a:rPr>
                <a:t>—</a:t>
              </a:r>
              <a:r>
                <a:rPr lang="en-IN" dirty="0">
                  <a:latin typeface="Baskerville Old Face" panose="02020602080505020303" pitchFamily="18" charset="0"/>
                  <a:cs typeface="Arial"/>
                </a:rPr>
                <a:t>25 activities </a:t>
              </a:r>
            </a:p>
          </p:txBody>
        </p:sp>
        <p:sp>
          <p:nvSpPr>
            <p:cNvPr id="169" name="Title 1">
              <a:extLst>
                <a:ext uri="{FF2B5EF4-FFF2-40B4-BE49-F238E27FC236}">
                  <a16:creationId xmlns:a16="http://schemas.microsoft.com/office/drawing/2014/main" id="{A22DA974-7FEF-451A-A4C8-BEE257CD538B}"/>
                </a:ext>
              </a:extLst>
            </p:cNvPr>
            <p:cNvSpPr txBox="1">
              <a:spLocks/>
            </p:cNvSpPr>
            <p:nvPr/>
          </p:nvSpPr>
          <p:spPr>
            <a:xfrm>
              <a:off x="3092509" y="1581478"/>
              <a:ext cx="678000" cy="5334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dirty="0">
                  <a:solidFill>
                    <a:srgbClr val="FFFFFF"/>
                  </a:solidFill>
                  <a:latin typeface="Baskerville Old Face" panose="02020602080505020303" pitchFamily="18" charset="0"/>
                </a:rPr>
                <a:t>01</a:t>
              </a:r>
              <a:endParaRPr lang="en-US" sz="3200" dirty="0">
                <a:solidFill>
                  <a:srgbClr val="FFFFFF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70" name="Title 1">
              <a:extLst>
                <a:ext uri="{FF2B5EF4-FFF2-40B4-BE49-F238E27FC236}">
                  <a16:creationId xmlns:a16="http://schemas.microsoft.com/office/drawing/2014/main" id="{DEE5E873-AC60-44F1-AE1A-71797D306F31}"/>
                </a:ext>
              </a:extLst>
            </p:cNvPr>
            <p:cNvSpPr txBox="1">
              <a:spLocks/>
            </p:cNvSpPr>
            <p:nvPr/>
          </p:nvSpPr>
          <p:spPr>
            <a:xfrm>
              <a:off x="4884534" y="1978914"/>
              <a:ext cx="678000" cy="5334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dirty="0">
                  <a:solidFill>
                    <a:srgbClr val="FFFFFF"/>
                  </a:solidFill>
                  <a:latin typeface="Baskerville Old Face" panose="02020602080505020303" pitchFamily="18" charset="0"/>
                </a:rPr>
                <a:t>02</a:t>
              </a:r>
            </a:p>
          </p:txBody>
        </p:sp>
        <p:sp>
          <p:nvSpPr>
            <p:cNvPr id="171" name="Title 1">
              <a:extLst>
                <a:ext uri="{FF2B5EF4-FFF2-40B4-BE49-F238E27FC236}">
                  <a16:creationId xmlns:a16="http://schemas.microsoft.com/office/drawing/2014/main" id="{2BA51FFB-8EEA-4225-909B-6992B2260809}"/>
                </a:ext>
              </a:extLst>
            </p:cNvPr>
            <p:cNvSpPr txBox="1">
              <a:spLocks/>
            </p:cNvSpPr>
            <p:nvPr/>
          </p:nvSpPr>
          <p:spPr>
            <a:xfrm>
              <a:off x="3897902" y="2468318"/>
              <a:ext cx="678000" cy="54876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dirty="0">
                  <a:solidFill>
                    <a:srgbClr val="FFFFFF"/>
                  </a:solidFill>
                  <a:latin typeface="Baskerville Old Face" panose="02020602080505020303" pitchFamily="18" charset="0"/>
                </a:rPr>
                <a:t>03</a:t>
              </a:r>
              <a:endParaRPr lang="en-US" sz="3200" dirty="0">
                <a:solidFill>
                  <a:srgbClr val="FFFFFF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72" name="Title 1">
              <a:extLst>
                <a:ext uri="{FF2B5EF4-FFF2-40B4-BE49-F238E27FC236}">
                  <a16:creationId xmlns:a16="http://schemas.microsoft.com/office/drawing/2014/main" id="{07F4BFA7-49AA-4C81-992B-325AEC5A76B5}"/>
                </a:ext>
              </a:extLst>
            </p:cNvPr>
            <p:cNvSpPr txBox="1">
              <a:spLocks/>
            </p:cNvSpPr>
            <p:nvPr/>
          </p:nvSpPr>
          <p:spPr>
            <a:xfrm>
              <a:off x="5797125" y="2865321"/>
              <a:ext cx="678000" cy="533400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dirty="0">
                  <a:solidFill>
                    <a:srgbClr val="FFFFFF"/>
                  </a:solidFill>
                  <a:latin typeface="Baskerville Old Face" panose="02020602080505020303" pitchFamily="18" charset="0"/>
                </a:rPr>
                <a:t>04</a:t>
              </a:r>
            </a:p>
          </p:txBody>
        </p:sp>
        <p:sp>
          <p:nvSpPr>
            <p:cNvPr id="173" name="Title 1">
              <a:extLst>
                <a:ext uri="{FF2B5EF4-FFF2-40B4-BE49-F238E27FC236}">
                  <a16:creationId xmlns:a16="http://schemas.microsoft.com/office/drawing/2014/main" id="{612574D4-AB18-48DC-AB4C-A3D99ECA0518}"/>
                </a:ext>
              </a:extLst>
            </p:cNvPr>
            <p:cNvSpPr txBox="1">
              <a:spLocks/>
            </p:cNvSpPr>
            <p:nvPr/>
          </p:nvSpPr>
          <p:spPr>
            <a:xfrm>
              <a:off x="4819413" y="3409601"/>
              <a:ext cx="678000" cy="4900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5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dirty="0">
                  <a:solidFill>
                    <a:srgbClr val="FFFFFF"/>
                  </a:solidFill>
                  <a:latin typeface="Baskerville Old Face" panose="02020602080505020303" pitchFamily="18" charset="0"/>
                </a:rPr>
                <a:t>05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512106" y="174206"/>
            <a:ext cx="6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NCTF and its Structure– contd.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58738" y="108815"/>
            <a:ext cx="676125" cy="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767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685" y="585984"/>
            <a:ext cx="10915651" cy="706893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Baskerville Old Face" panose="02020602080505020303" pitchFamily="18" charset="0"/>
              </a:rPr>
              <a:t>  Leveraging Public Private Partnership in NCTF – Global Guidelines 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379EDB-C76C-4B4A-B048-00E966CEFF9A}"/>
              </a:ext>
            </a:extLst>
          </p:cNvPr>
          <p:cNvGrpSpPr/>
          <p:nvPr/>
        </p:nvGrpSpPr>
        <p:grpSpPr>
          <a:xfrm>
            <a:off x="246851" y="1233407"/>
            <a:ext cx="11608076" cy="1509903"/>
            <a:chOff x="602146" y="1306391"/>
            <a:chExt cx="7886700" cy="150990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17D37C-75D8-4E7A-9E4C-F5274B5E8CF6}"/>
                </a:ext>
              </a:extLst>
            </p:cNvPr>
            <p:cNvSpPr/>
            <p:nvPr/>
          </p:nvSpPr>
          <p:spPr>
            <a:xfrm>
              <a:off x="602146" y="1306391"/>
              <a:ext cx="7886700" cy="710429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CF69FAE-C79B-4E55-9164-EB2F09B2BB02}"/>
                </a:ext>
              </a:extLst>
            </p:cNvPr>
            <p:cNvCxnSpPr/>
            <p:nvPr/>
          </p:nvCxnSpPr>
          <p:spPr>
            <a:xfrm>
              <a:off x="947751" y="1306391"/>
              <a:ext cx="0" cy="7104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165E19-0111-46BB-8A51-6E8253AE997C}"/>
                </a:ext>
              </a:extLst>
            </p:cNvPr>
            <p:cNvSpPr/>
            <p:nvPr/>
          </p:nvSpPr>
          <p:spPr>
            <a:xfrm>
              <a:off x="720376" y="1416446"/>
              <a:ext cx="141583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C2BBA8-1009-4BEB-8397-1742CE4BCAD2}"/>
                </a:ext>
              </a:extLst>
            </p:cNvPr>
            <p:cNvSpPr/>
            <p:nvPr/>
          </p:nvSpPr>
          <p:spPr>
            <a:xfrm>
              <a:off x="602146" y="2105865"/>
              <a:ext cx="7886700" cy="710429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DA6C73-4986-4B44-AB18-7046B35E50E9}"/>
                </a:ext>
              </a:extLst>
            </p:cNvPr>
            <p:cNvCxnSpPr/>
            <p:nvPr/>
          </p:nvCxnSpPr>
          <p:spPr>
            <a:xfrm>
              <a:off x="947754" y="2105865"/>
              <a:ext cx="0" cy="7104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989098-1805-4E9B-80EB-3AE5856091C0}"/>
                </a:ext>
              </a:extLst>
            </p:cNvPr>
            <p:cNvSpPr/>
            <p:nvPr/>
          </p:nvSpPr>
          <p:spPr>
            <a:xfrm>
              <a:off x="720385" y="2201084"/>
              <a:ext cx="141583" cy="492443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0EBA3E-C559-47DE-9E96-F144386A5CE9}"/>
                </a:ext>
              </a:extLst>
            </p:cNvPr>
            <p:cNvSpPr/>
            <p:nvPr/>
          </p:nvSpPr>
          <p:spPr>
            <a:xfrm>
              <a:off x="986513" y="1381786"/>
              <a:ext cx="6887273" cy="55399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chemeClr val="bg1"/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Inclusiveness</a:t>
              </a:r>
              <a:r>
                <a:rPr lang="en-US" dirty="0">
                  <a:solidFill>
                    <a:schemeClr val="bg1"/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: Composition of NCTF is based on inclusiveness – increasing the involvement of private sector (across senior/ mid/ junior levels) for successful implementation of TF reforms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7749600-26CA-43EC-83A6-8D512E43D385}"/>
                </a:ext>
              </a:extLst>
            </p:cNvPr>
            <p:cNvCxnSpPr/>
            <p:nvPr/>
          </p:nvCxnSpPr>
          <p:spPr>
            <a:xfrm>
              <a:off x="7866285" y="1306391"/>
              <a:ext cx="0" cy="7104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3ADD33-9309-49FB-AA88-C65195FF8C22}"/>
                </a:ext>
              </a:extLst>
            </p:cNvPr>
            <p:cNvCxnSpPr/>
            <p:nvPr/>
          </p:nvCxnSpPr>
          <p:spPr>
            <a:xfrm>
              <a:off x="7866282" y="2105865"/>
              <a:ext cx="0" cy="71042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D16D92-3FD9-45EB-ADC2-9AF8A6968F87}"/>
              </a:ext>
            </a:extLst>
          </p:cNvPr>
          <p:cNvGrpSpPr/>
          <p:nvPr/>
        </p:nvGrpSpPr>
        <p:grpSpPr>
          <a:xfrm>
            <a:off x="11083965" y="1354064"/>
            <a:ext cx="644206" cy="527746"/>
            <a:chOff x="3770313" y="2465388"/>
            <a:chExt cx="430213" cy="471488"/>
          </a:xfrm>
          <a:solidFill>
            <a:schemeClr val="bg1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C7141-2C22-4E51-AFD0-78E89C3EBC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7001" y="2709863"/>
              <a:ext cx="38100" cy="33338"/>
            </a:xfrm>
            <a:custGeom>
              <a:avLst/>
              <a:gdLst>
                <a:gd name="T0" fmla="*/ 0 w 98"/>
                <a:gd name="T1" fmla="*/ 82 h 82"/>
                <a:gd name="T2" fmla="*/ 9 w 98"/>
                <a:gd name="T3" fmla="*/ 82 h 82"/>
                <a:gd name="T4" fmla="*/ 29 w 98"/>
                <a:gd name="T5" fmla="*/ 80 h 82"/>
                <a:gd name="T6" fmla="*/ 41 w 98"/>
                <a:gd name="T7" fmla="*/ 78 h 82"/>
                <a:gd name="T8" fmla="*/ 53 w 98"/>
                <a:gd name="T9" fmla="*/ 74 h 82"/>
                <a:gd name="T10" fmla="*/ 58 w 98"/>
                <a:gd name="T11" fmla="*/ 72 h 82"/>
                <a:gd name="T12" fmla="*/ 63 w 98"/>
                <a:gd name="T13" fmla="*/ 70 h 82"/>
                <a:gd name="T14" fmla="*/ 67 w 98"/>
                <a:gd name="T15" fmla="*/ 67 h 82"/>
                <a:gd name="T16" fmla="*/ 71 w 98"/>
                <a:gd name="T17" fmla="*/ 64 h 82"/>
                <a:gd name="T18" fmla="*/ 90 w 98"/>
                <a:gd name="T19" fmla="*/ 61 h 82"/>
                <a:gd name="T20" fmla="*/ 98 w 98"/>
                <a:gd name="T21" fmla="*/ 60 h 82"/>
                <a:gd name="T22" fmla="*/ 77 w 98"/>
                <a:gd name="T23" fmla="*/ 6 h 82"/>
                <a:gd name="T24" fmla="*/ 75 w 98"/>
                <a:gd name="T25" fmla="*/ 4 h 82"/>
                <a:gd name="T26" fmla="*/ 71 w 98"/>
                <a:gd name="T27" fmla="*/ 3 h 82"/>
                <a:gd name="T28" fmla="*/ 71 w 98"/>
                <a:gd name="T29" fmla="*/ 1 h 82"/>
                <a:gd name="T30" fmla="*/ 70 w 98"/>
                <a:gd name="T31" fmla="*/ 0 h 82"/>
                <a:gd name="T32" fmla="*/ 67 w 98"/>
                <a:gd name="T33" fmla="*/ 0 h 82"/>
                <a:gd name="T34" fmla="*/ 63 w 98"/>
                <a:gd name="T35" fmla="*/ 0 h 82"/>
                <a:gd name="T36" fmla="*/ 44 w 98"/>
                <a:gd name="T37" fmla="*/ 2 h 82"/>
                <a:gd name="T38" fmla="*/ 26 w 98"/>
                <a:gd name="T39" fmla="*/ 3 h 82"/>
                <a:gd name="T40" fmla="*/ 17 w 98"/>
                <a:gd name="T41" fmla="*/ 4 h 82"/>
                <a:gd name="T42" fmla="*/ 11 w 98"/>
                <a:gd name="T43" fmla="*/ 5 h 82"/>
                <a:gd name="T44" fmla="*/ 8 w 98"/>
                <a:gd name="T45" fmla="*/ 7 h 82"/>
                <a:gd name="T46" fmla="*/ 5 w 98"/>
                <a:gd name="T47" fmla="*/ 9 h 82"/>
                <a:gd name="T48" fmla="*/ 4 w 98"/>
                <a:gd name="T49" fmla="*/ 11 h 82"/>
                <a:gd name="T50" fmla="*/ 4 w 98"/>
                <a:gd name="T51" fmla="*/ 13 h 82"/>
                <a:gd name="T52" fmla="*/ 0 w 98"/>
                <a:gd name="T53" fmla="*/ 82 h 82"/>
                <a:gd name="T54" fmla="*/ 45 w 98"/>
                <a:gd name="T55" fmla="*/ 28 h 82"/>
                <a:gd name="T56" fmla="*/ 41 w 98"/>
                <a:gd name="T57" fmla="*/ 26 h 82"/>
                <a:gd name="T58" fmla="*/ 40 w 98"/>
                <a:gd name="T59" fmla="*/ 25 h 82"/>
                <a:gd name="T60" fmla="*/ 40 w 98"/>
                <a:gd name="T61" fmla="*/ 23 h 82"/>
                <a:gd name="T62" fmla="*/ 41 w 98"/>
                <a:gd name="T63" fmla="*/ 20 h 82"/>
                <a:gd name="T64" fmla="*/ 43 w 98"/>
                <a:gd name="T65" fmla="*/ 20 h 82"/>
                <a:gd name="T66" fmla="*/ 45 w 98"/>
                <a:gd name="T67" fmla="*/ 20 h 82"/>
                <a:gd name="T68" fmla="*/ 49 w 98"/>
                <a:gd name="T69" fmla="*/ 19 h 82"/>
                <a:gd name="T70" fmla="*/ 51 w 98"/>
                <a:gd name="T71" fmla="*/ 20 h 82"/>
                <a:gd name="T72" fmla="*/ 52 w 98"/>
                <a:gd name="T73" fmla="*/ 20 h 82"/>
                <a:gd name="T74" fmla="*/ 53 w 98"/>
                <a:gd name="T75" fmla="*/ 22 h 82"/>
                <a:gd name="T76" fmla="*/ 52 w 98"/>
                <a:gd name="T77" fmla="*/ 24 h 82"/>
                <a:gd name="T78" fmla="*/ 51 w 98"/>
                <a:gd name="T79" fmla="*/ 25 h 82"/>
                <a:gd name="T80" fmla="*/ 49 w 98"/>
                <a:gd name="T81" fmla="*/ 26 h 82"/>
                <a:gd name="T82" fmla="*/ 45 w 98"/>
                <a:gd name="T83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8" h="82">
                  <a:moveTo>
                    <a:pt x="0" y="82"/>
                  </a:moveTo>
                  <a:lnTo>
                    <a:pt x="9" y="82"/>
                  </a:lnTo>
                  <a:lnTo>
                    <a:pt x="29" y="80"/>
                  </a:lnTo>
                  <a:lnTo>
                    <a:pt x="41" y="78"/>
                  </a:lnTo>
                  <a:lnTo>
                    <a:pt x="53" y="74"/>
                  </a:lnTo>
                  <a:lnTo>
                    <a:pt x="58" y="72"/>
                  </a:lnTo>
                  <a:lnTo>
                    <a:pt x="63" y="70"/>
                  </a:lnTo>
                  <a:lnTo>
                    <a:pt x="67" y="67"/>
                  </a:lnTo>
                  <a:lnTo>
                    <a:pt x="71" y="64"/>
                  </a:lnTo>
                  <a:lnTo>
                    <a:pt x="90" y="61"/>
                  </a:lnTo>
                  <a:lnTo>
                    <a:pt x="98" y="60"/>
                  </a:lnTo>
                  <a:lnTo>
                    <a:pt x="77" y="6"/>
                  </a:lnTo>
                  <a:lnTo>
                    <a:pt x="75" y="4"/>
                  </a:lnTo>
                  <a:lnTo>
                    <a:pt x="71" y="3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44" y="2"/>
                  </a:lnTo>
                  <a:lnTo>
                    <a:pt x="26" y="3"/>
                  </a:lnTo>
                  <a:lnTo>
                    <a:pt x="17" y="4"/>
                  </a:lnTo>
                  <a:lnTo>
                    <a:pt x="11" y="5"/>
                  </a:lnTo>
                  <a:lnTo>
                    <a:pt x="8" y="7"/>
                  </a:lnTo>
                  <a:lnTo>
                    <a:pt x="5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0" y="82"/>
                  </a:lnTo>
                  <a:close/>
                  <a:moveTo>
                    <a:pt x="45" y="28"/>
                  </a:moveTo>
                  <a:lnTo>
                    <a:pt x="41" y="26"/>
                  </a:lnTo>
                  <a:lnTo>
                    <a:pt x="40" y="25"/>
                  </a:lnTo>
                  <a:lnTo>
                    <a:pt x="40" y="23"/>
                  </a:lnTo>
                  <a:lnTo>
                    <a:pt x="41" y="20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49" y="19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22"/>
                  </a:lnTo>
                  <a:lnTo>
                    <a:pt x="52" y="24"/>
                  </a:lnTo>
                  <a:lnTo>
                    <a:pt x="51" y="25"/>
                  </a:lnTo>
                  <a:lnTo>
                    <a:pt x="49" y="26"/>
                  </a:lnTo>
                  <a:lnTo>
                    <a:pt x="4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8695521-02CC-4FAE-AEBF-97AFB5390C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0313" y="2581275"/>
              <a:ext cx="161925" cy="325438"/>
            </a:xfrm>
            <a:custGeom>
              <a:avLst/>
              <a:gdLst>
                <a:gd name="T0" fmla="*/ 327 w 406"/>
                <a:gd name="T1" fmla="*/ 491 h 818"/>
                <a:gd name="T2" fmla="*/ 337 w 406"/>
                <a:gd name="T3" fmla="*/ 474 h 818"/>
                <a:gd name="T4" fmla="*/ 345 w 406"/>
                <a:gd name="T5" fmla="*/ 456 h 818"/>
                <a:gd name="T6" fmla="*/ 346 w 406"/>
                <a:gd name="T7" fmla="*/ 449 h 818"/>
                <a:gd name="T8" fmla="*/ 348 w 406"/>
                <a:gd name="T9" fmla="*/ 419 h 818"/>
                <a:gd name="T10" fmla="*/ 364 w 406"/>
                <a:gd name="T11" fmla="*/ 399 h 818"/>
                <a:gd name="T12" fmla="*/ 388 w 406"/>
                <a:gd name="T13" fmla="*/ 407 h 818"/>
                <a:gd name="T14" fmla="*/ 400 w 406"/>
                <a:gd name="T15" fmla="*/ 389 h 818"/>
                <a:gd name="T16" fmla="*/ 404 w 406"/>
                <a:gd name="T17" fmla="*/ 347 h 818"/>
                <a:gd name="T18" fmla="*/ 397 w 406"/>
                <a:gd name="T19" fmla="*/ 327 h 818"/>
                <a:gd name="T20" fmla="*/ 372 w 406"/>
                <a:gd name="T21" fmla="*/ 317 h 818"/>
                <a:gd name="T22" fmla="*/ 357 w 406"/>
                <a:gd name="T23" fmla="*/ 309 h 818"/>
                <a:gd name="T24" fmla="*/ 129 w 406"/>
                <a:gd name="T25" fmla="*/ 233 h 818"/>
                <a:gd name="T26" fmla="*/ 361 w 406"/>
                <a:gd name="T27" fmla="*/ 239 h 818"/>
                <a:gd name="T28" fmla="*/ 366 w 406"/>
                <a:gd name="T29" fmla="*/ 275 h 818"/>
                <a:gd name="T30" fmla="*/ 370 w 406"/>
                <a:gd name="T31" fmla="*/ 296 h 818"/>
                <a:gd name="T32" fmla="*/ 370 w 406"/>
                <a:gd name="T33" fmla="*/ 246 h 818"/>
                <a:gd name="T34" fmla="*/ 366 w 406"/>
                <a:gd name="T35" fmla="*/ 196 h 818"/>
                <a:gd name="T36" fmla="*/ 360 w 406"/>
                <a:gd name="T37" fmla="*/ 141 h 818"/>
                <a:gd name="T38" fmla="*/ 349 w 406"/>
                <a:gd name="T39" fmla="*/ 86 h 818"/>
                <a:gd name="T40" fmla="*/ 343 w 406"/>
                <a:gd name="T41" fmla="*/ 61 h 818"/>
                <a:gd name="T42" fmla="*/ 334 w 406"/>
                <a:gd name="T43" fmla="*/ 40 h 818"/>
                <a:gd name="T44" fmla="*/ 324 w 406"/>
                <a:gd name="T45" fmla="*/ 23 h 818"/>
                <a:gd name="T46" fmla="*/ 312 w 406"/>
                <a:gd name="T47" fmla="*/ 10 h 818"/>
                <a:gd name="T48" fmla="*/ 299 w 406"/>
                <a:gd name="T49" fmla="*/ 2 h 818"/>
                <a:gd name="T50" fmla="*/ 284 w 406"/>
                <a:gd name="T51" fmla="*/ 1 h 818"/>
                <a:gd name="T52" fmla="*/ 274 w 406"/>
                <a:gd name="T53" fmla="*/ 6 h 818"/>
                <a:gd name="T54" fmla="*/ 253 w 406"/>
                <a:gd name="T55" fmla="*/ 44 h 818"/>
                <a:gd name="T56" fmla="*/ 247 w 406"/>
                <a:gd name="T57" fmla="*/ 14 h 818"/>
                <a:gd name="T58" fmla="*/ 218 w 406"/>
                <a:gd name="T59" fmla="*/ 30 h 818"/>
                <a:gd name="T60" fmla="*/ 226 w 406"/>
                <a:gd name="T61" fmla="*/ 167 h 818"/>
                <a:gd name="T62" fmla="*/ 160 w 406"/>
                <a:gd name="T63" fmla="*/ 3 h 818"/>
                <a:gd name="T64" fmla="*/ 138 w 406"/>
                <a:gd name="T65" fmla="*/ 2 h 818"/>
                <a:gd name="T66" fmla="*/ 117 w 406"/>
                <a:gd name="T67" fmla="*/ 1 h 818"/>
                <a:gd name="T68" fmla="*/ 92 w 406"/>
                <a:gd name="T69" fmla="*/ 10 h 818"/>
                <a:gd name="T70" fmla="*/ 70 w 406"/>
                <a:gd name="T71" fmla="*/ 23 h 818"/>
                <a:gd name="T72" fmla="*/ 52 w 406"/>
                <a:gd name="T73" fmla="*/ 39 h 818"/>
                <a:gd name="T74" fmla="*/ 37 w 406"/>
                <a:gd name="T75" fmla="*/ 57 h 818"/>
                <a:gd name="T76" fmla="*/ 25 w 406"/>
                <a:gd name="T77" fmla="*/ 79 h 818"/>
                <a:gd name="T78" fmla="*/ 16 w 406"/>
                <a:gd name="T79" fmla="*/ 101 h 818"/>
                <a:gd name="T80" fmla="*/ 9 w 406"/>
                <a:gd name="T81" fmla="*/ 126 h 818"/>
                <a:gd name="T82" fmla="*/ 5 w 406"/>
                <a:gd name="T83" fmla="*/ 151 h 818"/>
                <a:gd name="T84" fmla="*/ 0 w 406"/>
                <a:gd name="T85" fmla="*/ 200 h 818"/>
                <a:gd name="T86" fmla="*/ 1 w 406"/>
                <a:gd name="T87" fmla="*/ 244 h 818"/>
                <a:gd name="T88" fmla="*/ 7 w 406"/>
                <a:gd name="T89" fmla="*/ 278 h 818"/>
                <a:gd name="T90" fmla="*/ 12 w 406"/>
                <a:gd name="T91" fmla="*/ 299 h 818"/>
                <a:gd name="T92" fmla="*/ 13 w 406"/>
                <a:gd name="T93" fmla="*/ 302 h 818"/>
                <a:gd name="T94" fmla="*/ 17 w 406"/>
                <a:gd name="T95" fmla="*/ 305 h 818"/>
                <a:gd name="T96" fmla="*/ 36 w 406"/>
                <a:gd name="T97" fmla="*/ 314 h 818"/>
                <a:gd name="T98" fmla="*/ 44 w 406"/>
                <a:gd name="T99" fmla="*/ 413 h 818"/>
                <a:gd name="T100" fmla="*/ 48 w 406"/>
                <a:gd name="T101" fmla="*/ 453 h 818"/>
                <a:gd name="T102" fmla="*/ 51 w 406"/>
                <a:gd name="T103" fmla="*/ 473 h 818"/>
                <a:gd name="T104" fmla="*/ 61 w 406"/>
                <a:gd name="T105" fmla="*/ 515 h 818"/>
                <a:gd name="T106" fmla="*/ 70 w 406"/>
                <a:gd name="T107" fmla="*/ 533 h 818"/>
                <a:gd name="T108" fmla="*/ 78 w 406"/>
                <a:gd name="T109" fmla="*/ 541 h 818"/>
                <a:gd name="T110" fmla="*/ 118 w 406"/>
                <a:gd name="T111" fmla="*/ 818 h 818"/>
                <a:gd name="T112" fmla="*/ 189 w 406"/>
                <a:gd name="T113" fmla="*/ 558 h 818"/>
                <a:gd name="T114" fmla="*/ 195 w 406"/>
                <a:gd name="T115" fmla="*/ 558 h 818"/>
                <a:gd name="T116" fmla="*/ 203 w 406"/>
                <a:gd name="T117" fmla="*/ 558 h 818"/>
                <a:gd name="T118" fmla="*/ 303 w 406"/>
                <a:gd name="T119" fmla="*/ 818 h 818"/>
                <a:gd name="T120" fmla="*/ 37 w 406"/>
                <a:gd name="T121" fmla="*/ 316 h 818"/>
                <a:gd name="T122" fmla="*/ 39 w 406"/>
                <a:gd name="T123" fmla="*/ 33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818">
                  <a:moveTo>
                    <a:pt x="303" y="818"/>
                  </a:moveTo>
                  <a:lnTo>
                    <a:pt x="327" y="491"/>
                  </a:lnTo>
                  <a:lnTo>
                    <a:pt x="333" y="483"/>
                  </a:lnTo>
                  <a:lnTo>
                    <a:pt x="337" y="474"/>
                  </a:lnTo>
                  <a:lnTo>
                    <a:pt x="341" y="465"/>
                  </a:lnTo>
                  <a:lnTo>
                    <a:pt x="345" y="456"/>
                  </a:lnTo>
                  <a:lnTo>
                    <a:pt x="345" y="453"/>
                  </a:lnTo>
                  <a:lnTo>
                    <a:pt x="346" y="449"/>
                  </a:lnTo>
                  <a:lnTo>
                    <a:pt x="347" y="437"/>
                  </a:lnTo>
                  <a:lnTo>
                    <a:pt x="348" y="419"/>
                  </a:lnTo>
                  <a:lnTo>
                    <a:pt x="350" y="395"/>
                  </a:lnTo>
                  <a:lnTo>
                    <a:pt x="364" y="399"/>
                  </a:lnTo>
                  <a:lnTo>
                    <a:pt x="377" y="403"/>
                  </a:lnTo>
                  <a:lnTo>
                    <a:pt x="388" y="407"/>
                  </a:lnTo>
                  <a:lnTo>
                    <a:pt x="398" y="410"/>
                  </a:lnTo>
                  <a:lnTo>
                    <a:pt x="400" y="389"/>
                  </a:lnTo>
                  <a:lnTo>
                    <a:pt x="402" y="367"/>
                  </a:lnTo>
                  <a:lnTo>
                    <a:pt x="404" y="347"/>
                  </a:lnTo>
                  <a:lnTo>
                    <a:pt x="406" y="330"/>
                  </a:lnTo>
                  <a:lnTo>
                    <a:pt x="397" y="327"/>
                  </a:lnTo>
                  <a:lnTo>
                    <a:pt x="385" y="323"/>
                  </a:lnTo>
                  <a:lnTo>
                    <a:pt x="372" y="317"/>
                  </a:lnTo>
                  <a:lnTo>
                    <a:pt x="357" y="312"/>
                  </a:lnTo>
                  <a:lnTo>
                    <a:pt x="357" y="309"/>
                  </a:lnTo>
                  <a:lnTo>
                    <a:pt x="89" y="224"/>
                  </a:lnTo>
                  <a:lnTo>
                    <a:pt x="129" y="233"/>
                  </a:lnTo>
                  <a:lnTo>
                    <a:pt x="358" y="295"/>
                  </a:lnTo>
                  <a:lnTo>
                    <a:pt x="361" y="239"/>
                  </a:lnTo>
                  <a:lnTo>
                    <a:pt x="364" y="256"/>
                  </a:lnTo>
                  <a:lnTo>
                    <a:pt x="366" y="275"/>
                  </a:lnTo>
                  <a:lnTo>
                    <a:pt x="368" y="290"/>
                  </a:lnTo>
                  <a:lnTo>
                    <a:pt x="370" y="296"/>
                  </a:lnTo>
                  <a:lnTo>
                    <a:pt x="371" y="282"/>
                  </a:lnTo>
                  <a:lnTo>
                    <a:pt x="370" y="246"/>
                  </a:lnTo>
                  <a:lnTo>
                    <a:pt x="368" y="222"/>
                  </a:lnTo>
                  <a:lnTo>
                    <a:pt x="366" y="196"/>
                  </a:lnTo>
                  <a:lnTo>
                    <a:pt x="363" y="169"/>
                  </a:lnTo>
                  <a:lnTo>
                    <a:pt x="360" y="141"/>
                  </a:lnTo>
                  <a:lnTo>
                    <a:pt x="355" y="113"/>
                  </a:lnTo>
                  <a:lnTo>
                    <a:pt x="349" y="86"/>
                  </a:lnTo>
                  <a:lnTo>
                    <a:pt x="346" y="74"/>
                  </a:lnTo>
                  <a:lnTo>
                    <a:pt x="343" y="61"/>
                  </a:lnTo>
                  <a:lnTo>
                    <a:pt x="338" y="51"/>
                  </a:lnTo>
                  <a:lnTo>
                    <a:pt x="334" y="40"/>
                  </a:lnTo>
                  <a:lnTo>
                    <a:pt x="328" y="31"/>
                  </a:lnTo>
                  <a:lnTo>
                    <a:pt x="324" y="23"/>
                  </a:lnTo>
                  <a:lnTo>
                    <a:pt x="319" y="15"/>
                  </a:lnTo>
                  <a:lnTo>
                    <a:pt x="312" y="10"/>
                  </a:lnTo>
                  <a:lnTo>
                    <a:pt x="306" y="4"/>
                  </a:lnTo>
                  <a:lnTo>
                    <a:pt x="299" y="2"/>
                  </a:lnTo>
                  <a:lnTo>
                    <a:pt x="292" y="0"/>
                  </a:lnTo>
                  <a:lnTo>
                    <a:pt x="284" y="1"/>
                  </a:lnTo>
                  <a:lnTo>
                    <a:pt x="282" y="3"/>
                  </a:lnTo>
                  <a:lnTo>
                    <a:pt x="274" y="6"/>
                  </a:lnTo>
                  <a:lnTo>
                    <a:pt x="278" y="227"/>
                  </a:lnTo>
                  <a:lnTo>
                    <a:pt x="253" y="44"/>
                  </a:lnTo>
                  <a:lnTo>
                    <a:pt x="257" y="30"/>
                  </a:lnTo>
                  <a:lnTo>
                    <a:pt x="247" y="14"/>
                  </a:lnTo>
                  <a:lnTo>
                    <a:pt x="227" y="14"/>
                  </a:lnTo>
                  <a:lnTo>
                    <a:pt x="218" y="30"/>
                  </a:lnTo>
                  <a:lnTo>
                    <a:pt x="223" y="42"/>
                  </a:lnTo>
                  <a:lnTo>
                    <a:pt x="226" y="167"/>
                  </a:lnTo>
                  <a:lnTo>
                    <a:pt x="233" y="236"/>
                  </a:lnTo>
                  <a:lnTo>
                    <a:pt x="160" y="3"/>
                  </a:lnTo>
                  <a:lnTo>
                    <a:pt x="152" y="3"/>
                  </a:lnTo>
                  <a:lnTo>
                    <a:pt x="138" y="2"/>
                  </a:lnTo>
                  <a:lnTo>
                    <a:pt x="124" y="1"/>
                  </a:lnTo>
                  <a:lnTo>
                    <a:pt x="117" y="1"/>
                  </a:lnTo>
                  <a:lnTo>
                    <a:pt x="104" y="4"/>
                  </a:lnTo>
                  <a:lnTo>
                    <a:pt x="92" y="10"/>
                  </a:lnTo>
                  <a:lnTo>
                    <a:pt x="81" y="15"/>
                  </a:lnTo>
                  <a:lnTo>
                    <a:pt x="70" y="23"/>
                  </a:lnTo>
                  <a:lnTo>
                    <a:pt x="61" y="30"/>
                  </a:lnTo>
                  <a:lnTo>
                    <a:pt x="52" y="39"/>
                  </a:lnTo>
                  <a:lnTo>
                    <a:pt x="44" y="47"/>
                  </a:lnTo>
                  <a:lnTo>
                    <a:pt x="37" y="57"/>
                  </a:lnTo>
                  <a:lnTo>
                    <a:pt x="32" y="68"/>
                  </a:lnTo>
                  <a:lnTo>
                    <a:pt x="25" y="79"/>
                  </a:lnTo>
                  <a:lnTo>
                    <a:pt x="21" y="89"/>
                  </a:lnTo>
                  <a:lnTo>
                    <a:pt x="16" y="101"/>
                  </a:lnTo>
                  <a:lnTo>
                    <a:pt x="12" y="113"/>
                  </a:lnTo>
                  <a:lnTo>
                    <a:pt x="9" y="126"/>
                  </a:lnTo>
                  <a:lnTo>
                    <a:pt x="7" y="138"/>
                  </a:lnTo>
                  <a:lnTo>
                    <a:pt x="5" y="151"/>
                  </a:lnTo>
                  <a:lnTo>
                    <a:pt x="1" y="176"/>
                  </a:lnTo>
                  <a:lnTo>
                    <a:pt x="0" y="200"/>
                  </a:lnTo>
                  <a:lnTo>
                    <a:pt x="0" y="222"/>
                  </a:lnTo>
                  <a:lnTo>
                    <a:pt x="1" y="244"/>
                  </a:lnTo>
                  <a:lnTo>
                    <a:pt x="3" y="262"/>
                  </a:lnTo>
                  <a:lnTo>
                    <a:pt x="7" y="278"/>
                  </a:lnTo>
                  <a:lnTo>
                    <a:pt x="9" y="290"/>
                  </a:lnTo>
                  <a:lnTo>
                    <a:pt x="12" y="299"/>
                  </a:lnTo>
                  <a:lnTo>
                    <a:pt x="12" y="300"/>
                  </a:lnTo>
                  <a:lnTo>
                    <a:pt x="13" y="302"/>
                  </a:lnTo>
                  <a:lnTo>
                    <a:pt x="15" y="304"/>
                  </a:lnTo>
                  <a:lnTo>
                    <a:pt x="17" y="305"/>
                  </a:lnTo>
                  <a:lnTo>
                    <a:pt x="25" y="310"/>
                  </a:lnTo>
                  <a:lnTo>
                    <a:pt x="36" y="314"/>
                  </a:lnTo>
                  <a:lnTo>
                    <a:pt x="40" y="369"/>
                  </a:lnTo>
                  <a:lnTo>
                    <a:pt x="44" y="413"/>
                  </a:lnTo>
                  <a:lnTo>
                    <a:pt x="47" y="443"/>
                  </a:lnTo>
                  <a:lnTo>
                    <a:pt x="48" y="453"/>
                  </a:lnTo>
                  <a:lnTo>
                    <a:pt x="49" y="457"/>
                  </a:lnTo>
                  <a:lnTo>
                    <a:pt x="51" y="473"/>
                  </a:lnTo>
                  <a:lnTo>
                    <a:pt x="56" y="501"/>
                  </a:lnTo>
                  <a:lnTo>
                    <a:pt x="61" y="515"/>
                  </a:lnTo>
                  <a:lnTo>
                    <a:pt x="66" y="528"/>
                  </a:lnTo>
                  <a:lnTo>
                    <a:pt x="70" y="533"/>
                  </a:lnTo>
                  <a:lnTo>
                    <a:pt x="74" y="538"/>
                  </a:lnTo>
                  <a:lnTo>
                    <a:pt x="78" y="541"/>
                  </a:lnTo>
                  <a:lnTo>
                    <a:pt x="83" y="543"/>
                  </a:lnTo>
                  <a:lnTo>
                    <a:pt x="118" y="818"/>
                  </a:lnTo>
                  <a:lnTo>
                    <a:pt x="198" y="815"/>
                  </a:lnTo>
                  <a:lnTo>
                    <a:pt x="189" y="558"/>
                  </a:lnTo>
                  <a:lnTo>
                    <a:pt x="192" y="558"/>
                  </a:lnTo>
                  <a:lnTo>
                    <a:pt x="195" y="558"/>
                  </a:lnTo>
                  <a:lnTo>
                    <a:pt x="199" y="558"/>
                  </a:lnTo>
                  <a:lnTo>
                    <a:pt x="203" y="558"/>
                  </a:lnTo>
                  <a:lnTo>
                    <a:pt x="237" y="818"/>
                  </a:lnTo>
                  <a:lnTo>
                    <a:pt x="303" y="818"/>
                  </a:lnTo>
                  <a:close/>
                  <a:moveTo>
                    <a:pt x="39" y="334"/>
                  </a:moveTo>
                  <a:lnTo>
                    <a:pt x="37" y="316"/>
                  </a:lnTo>
                  <a:lnTo>
                    <a:pt x="121" y="339"/>
                  </a:lnTo>
                  <a:lnTo>
                    <a:pt x="39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CBE23B6-024E-4161-9831-70499FFFE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3651" y="2465388"/>
              <a:ext cx="92075" cy="117475"/>
            </a:xfrm>
            <a:custGeom>
              <a:avLst/>
              <a:gdLst>
                <a:gd name="T0" fmla="*/ 16 w 233"/>
                <a:gd name="T1" fmla="*/ 36 h 298"/>
                <a:gd name="T2" fmla="*/ 2 w 233"/>
                <a:gd name="T3" fmla="*/ 70 h 298"/>
                <a:gd name="T4" fmla="*/ 1 w 233"/>
                <a:gd name="T5" fmla="*/ 95 h 298"/>
                <a:gd name="T6" fmla="*/ 8 w 233"/>
                <a:gd name="T7" fmla="*/ 117 h 298"/>
                <a:gd name="T8" fmla="*/ 9 w 233"/>
                <a:gd name="T9" fmla="*/ 126 h 298"/>
                <a:gd name="T10" fmla="*/ 5 w 233"/>
                <a:gd name="T11" fmla="*/ 146 h 298"/>
                <a:gd name="T12" fmla="*/ 7 w 233"/>
                <a:gd name="T13" fmla="*/ 186 h 298"/>
                <a:gd name="T14" fmla="*/ 12 w 233"/>
                <a:gd name="T15" fmla="*/ 197 h 298"/>
                <a:gd name="T16" fmla="*/ 16 w 233"/>
                <a:gd name="T17" fmla="*/ 194 h 298"/>
                <a:gd name="T18" fmla="*/ 23 w 233"/>
                <a:gd name="T19" fmla="*/ 199 h 298"/>
                <a:gd name="T20" fmla="*/ 38 w 233"/>
                <a:gd name="T21" fmla="*/ 231 h 298"/>
                <a:gd name="T22" fmla="*/ 59 w 233"/>
                <a:gd name="T23" fmla="*/ 259 h 298"/>
                <a:gd name="T24" fmla="*/ 80 w 233"/>
                <a:gd name="T25" fmla="*/ 280 h 298"/>
                <a:gd name="T26" fmla="*/ 103 w 233"/>
                <a:gd name="T27" fmla="*/ 294 h 298"/>
                <a:gd name="T28" fmla="*/ 122 w 233"/>
                <a:gd name="T29" fmla="*/ 298 h 298"/>
                <a:gd name="T30" fmla="*/ 145 w 233"/>
                <a:gd name="T31" fmla="*/ 294 h 298"/>
                <a:gd name="T32" fmla="*/ 169 w 233"/>
                <a:gd name="T33" fmla="*/ 281 h 298"/>
                <a:gd name="T34" fmla="*/ 190 w 233"/>
                <a:gd name="T35" fmla="*/ 259 h 298"/>
                <a:gd name="T36" fmla="*/ 208 w 233"/>
                <a:gd name="T37" fmla="*/ 231 h 298"/>
                <a:gd name="T38" fmla="*/ 219 w 233"/>
                <a:gd name="T39" fmla="*/ 197 h 298"/>
                <a:gd name="T40" fmla="*/ 227 w 233"/>
                <a:gd name="T41" fmla="*/ 154 h 298"/>
                <a:gd name="T42" fmla="*/ 229 w 233"/>
                <a:gd name="T43" fmla="*/ 123 h 298"/>
                <a:gd name="T44" fmla="*/ 225 w 233"/>
                <a:gd name="T45" fmla="*/ 122 h 298"/>
                <a:gd name="T46" fmla="*/ 220 w 233"/>
                <a:gd name="T47" fmla="*/ 92 h 298"/>
                <a:gd name="T48" fmla="*/ 209 w 233"/>
                <a:gd name="T49" fmla="*/ 95 h 298"/>
                <a:gd name="T50" fmla="*/ 164 w 233"/>
                <a:gd name="T51" fmla="*/ 80 h 298"/>
                <a:gd name="T52" fmla="*/ 151 w 233"/>
                <a:gd name="T53" fmla="*/ 73 h 298"/>
                <a:gd name="T54" fmla="*/ 181 w 233"/>
                <a:gd name="T55" fmla="*/ 82 h 298"/>
                <a:gd name="T56" fmla="*/ 203 w 233"/>
                <a:gd name="T57" fmla="*/ 78 h 298"/>
                <a:gd name="T58" fmla="*/ 224 w 233"/>
                <a:gd name="T59" fmla="*/ 63 h 298"/>
                <a:gd name="T60" fmla="*/ 233 w 233"/>
                <a:gd name="T61" fmla="*/ 45 h 298"/>
                <a:gd name="T62" fmla="*/ 210 w 233"/>
                <a:gd name="T63" fmla="*/ 28 h 298"/>
                <a:gd name="T64" fmla="*/ 174 w 233"/>
                <a:gd name="T65" fmla="*/ 11 h 298"/>
                <a:gd name="T66" fmla="*/ 127 w 233"/>
                <a:gd name="T67" fmla="*/ 0 h 298"/>
                <a:gd name="T68" fmla="*/ 89 w 233"/>
                <a:gd name="T69" fmla="*/ 1 h 298"/>
                <a:gd name="T70" fmla="*/ 59 w 233"/>
                <a:gd name="T71" fmla="*/ 9 h 298"/>
                <a:gd name="T72" fmla="*/ 26 w 233"/>
                <a:gd name="T73" fmla="*/ 22 h 298"/>
                <a:gd name="T74" fmla="*/ 15 w 233"/>
                <a:gd name="T75" fmla="*/ 112 h 298"/>
                <a:gd name="T76" fmla="*/ 14 w 233"/>
                <a:gd name="T77" fmla="*/ 122 h 298"/>
                <a:gd name="T78" fmla="*/ 15 w 233"/>
                <a:gd name="T79" fmla="*/ 107 h 298"/>
                <a:gd name="T80" fmla="*/ 16 w 233"/>
                <a:gd name="T81" fmla="*/ 104 h 298"/>
                <a:gd name="T82" fmla="*/ 26 w 233"/>
                <a:gd name="T83" fmla="*/ 56 h 298"/>
                <a:gd name="T84" fmla="*/ 32 w 233"/>
                <a:gd name="T85" fmla="*/ 51 h 298"/>
                <a:gd name="T86" fmla="*/ 26 w 233"/>
                <a:gd name="T87" fmla="*/ 5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3" h="298">
                  <a:moveTo>
                    <a:pt x="26" y="22"/>
                  </a:moveTo>
                  <a:lnTo>
                    <a:pt x="22" y="26"/>
                  </a:lnTo>
                  <a:lnTo>
                    <a:pt x="16" y="36"/>
                  </a:lnTo>
                  <a:lnTo>
                    <a:pt x="10" y="48"/>
                  </a:lnTo>
                  <a:lnTo>
                    <a:pt x="5" y="63"/>
                  </a:lnTo>
                  <a:lnTo>
                    <a:pt x="2" y="70"/>
                  </a:lnTo>
                  <a:lnTo>
                    <a:pt x="1" y="79"/>
                  </a:lnTo>
                  <a:lnTo>
                    <a:pt x="0" y="86"/>
                  </a:lnTo>
                  <a:lnTo>
                    <a:pt x="1" y="95"/>
                  </a:lnTo>
                  <a:lnTo>
                    <a:pt x="2" y="103"/>
                  </a:lnTo>
                  <a:lnTo>
                    <a:pt x="5" y="109"/>
                  </a:lnTo>
                  <a:lnTo>
                    <a:pt x="8" y="117"/>
                  </a:lnTo>
                  <a:lnTo>
                    <a:pt x="12" y="122"/>
                  </a:lnTo>
                  <a:lnTo>
                    <a:pt x="11" y="123"/>
                  </a:lnTo>
                  <a:lnTo>
                    <a:pt x="9" y="126"/>
                  </a:lnTo>
                  <a:lnTo>
                    <a:pt x="8" y="130"/>
                  </a:lnTo>
                  <a:lnTo>
                    <a:pt x="7" y="135"/>
                  </a:lnTo>
                  <a:lnTo>
                    <a:pt x="5" y="146"/>
                  </a:lnTo>
                  <a:lnTo>
                    <a:pt x="5" y="159"/>
                  </a:lnTo>
                  <a:lnTo>
                    <a:pt x="6" y="174"/>
                  </a:lnTo>
                  <a:lnTo>
                    <a:pt x="7" y="186"/>
                  </a:lnTo>
                  <a:lnTo>
                    <a:pt x="9" y="190"/>
                  </a:lnTo>
                  <a:lnTo>
                    <a:pt x="10" y="194"/>
                  </a:lnTo>
                  <a:lnTo>
                    <a:pt x="12" y="197"/>
                  </a:lnTo>
                  <a:lnTo>
                    <a:pt x="13" y="197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9" y="191"/>
                  </a:lnTo>
                  <a:lnTo>
                    <a:pt x="20" y="188"/>
                  </a:lnTo>
                  <a:lnTo>
                    <a:pt x="23" y="199"/>
                  </a:lnTo>
                  <a:lnTo>
                    <a:pt x="27" y="211"/>
                  </a:lnTo>
                  <a:lnTo>
                    <a:pt x="33" y="221"/>
                  </a:lnTo>
                  <a:lnTo>
                    <a:pt x="38" y="231"/>
                  </a:lnTo>
                  <a:lnTo>
                    <a:pt x="44" y="242"/>
                  </a:lnTo>
                  <a:lnTo>
                    <a:pt x="51" y="251"/>
                  </a:lnTo>
                  <a:lnTo>
                    <a:pt x="59" y="259"/>
                  </a:lnTo>
                  <a:lnTo>
                    <a:pt x="65" y="267"/>
                  </a:lnTo>
                  <a:lnTo>
                    <a:pt x="73" y="274"/>
                  </a:lnTo>
                  <a:lnTo>
                    <a:pt x="80" y="280"/>
                  </a:lnTo>
                  <a:lnTo>
                    <a:pt x="88" y="285"/>
                  </a:lnTo>
                  <a:lnTo>
                    <a:pt x="95" y="291"/>
                  </a:lnTo>
                  <a:lnTo>
                    <a:pt x="103" y="294"/>
                  </a:lnTo>
                  <a:lnTo>
                    <a:pt x="109" y="296"/>
                  </a:lnTo>
                  <a:lnTo>
                    <a:pt x="116" y="298"/>
                  </a:lnTo>
                  <a:lnTo>
                    <a:pt x="122" y="298"/>
                  </a:lnTo>
                  <a:lnTo>
                    <a:pt x="130" y="298"/>
                  </a:lnTo>
                  <a:lnTo>
                    <a:pt x="137" y="296"/>
                  </a:lnTo>
                  <a:lnTo>
                    <a:pt x="145" y="294"/>
                  </a:lnTo>
                  <a:lnTo>
                    <a:pt x="152" y="291"/>
                  </a:lnTo>
                  <a:lnTo>
                    <a:pt x="160" y="286"/>
                  </a:lnTo>
                  <a:lnTo>
                    <a:pt x="169" y="281"/>
                  </a:lnTo>
                  <a:lnTo>
                    <a:pt x="176" y="274"/>
                  </a:lnTo>
                  <a:lnTo>
                    <a:pt x="183" y="268"/>
                  </a:lnTo>
                  <a:lnTo>
                    <a:pt x="190" y="259"/>
                  </a:lnTo>
                  <a:lnTo>
                    <a:pt x="197" y="251"/>
                  </a:lnTo>
                  <a:lnTo>
                    <a:pt x="202" y="241"/>
                  </a:lnTo>
                  <a:lnTo>
                    <a:pt x="208" y="231"/>
                  </a:lnTo>
                  <a:lnTo>
                    <a:pt x="212" y="220"/>
                  </a:lnTo>
                  <a:lnTo>
                    <a:pt x="216" y="208"/>
                  </a:lnTo>
                  <a:lnTo>
                    <a:pt x="219" y="197"/>
                  </a:lnTo>
                  <a:lnTo>
                    <a:pt x="222" y="184"/>
                  </a:lnTo>
                  <a:lnTo>
                    <a:pt x="224" y="176"/>
                  </a:lnTo>
                  <a:lnTo>
                    <a:pt x="227" y="154"/>
                  </a:lnTo>
                  <a:lnTo>
                    <a:pt x="228" y="141"/>
                  </a:lnTo>
                  <a:lnTo>
                    <a:pt x="229" y="131"/>
                  </a:lnTo>
                  <a:lnTo>
                    <a:pt x="229" y="123"/>
                  </a:lnTo>
                  <a:lnTo>
                    <a:pt x="228" y="120"/>
                  </a:lnTo>
                  <a:lnTo>
                    <a:pt x="226" y="120"/>
                  </a:lnTo>
                  <a:lnTo>
                    <a:pt x="225" y="122"/>
                  </a:lnTo>
                  <a:lnTo>
                    <a:pt x="226" y="107"/>
                  </a:lnTo>
                  <a:lnTo>
                    <a:pt x="225" y="90"/>
                  </a:lnTo>
                  <a:lnTo>
                    <a:pt x="220" y="92"/>
                  </a:lnTo>
                  <a:lnTo>
                    <a:pt x="217" y="93"/>
                  </a:lnTo>
                  <a:lnTo>
                    <a:pt x="213" y="94"/>
                  </a:lnTo>
                  <a:lnTo>
                    <a:pt x="209" y="95"/>
                  </a:lnTo>
                  <a:lnTo>
                    <a:pt x="199" y="93"/>
                  </a:lnTo>
                  <a:lnTo>
                    <a:pt x="188" y="91"/>
                  </a:lnTo>
                  <a:lnTo>
                    <a:pt x="164" y="80"/>
                  </a:lnTo>
                  <a:lnTo>
                    <a:pt x="138" y="68"/>
                  </a:lnTo>
                  <a:lnTo>
                    <a:pt x="145" y="70"/>
                  </a:lnTo>
                  <a:lnTo>
                    <a:pt x="151" y="73"/>
                  </a:lnTo>
                  <a:lnTo>
                    <a:pt x="162" y="79"/>
                  </a:lnTo>
                  <a:lnTo>
                    <a:pt x="172" y="81"/>
                  </a:lnTo>
                  <a:lnTo>
                    <a:pt x="181" y="82"/>
                  </a:lnTo>
                  <a:lnTo>
                    <a:pt x="189" y="82"/>
                  </a:lnTo>
                  <a:lnTo>
                    <a:pt x="197" y="81"/>
                  </a:lnTo>
                  <a:lnTo>
                    <a:pt x="203" y="78"/>
                  </a:lnTo>
                  <a:lnTo>
                    <a:pt x="210" y="75"/>
                  </a:lnTo>
                  <a:lnTo>
                    <a:pt x="215" y="71"/>
                  </a:lnTo>
                  <a:lnTo>
                    <a:pt x="224" y="63"/>
                  </a:lnTo>
                  <a:lnTo>
                    <a:pt x="229" y="54"/>
                  </a:lnTo>
                  <a:lnTo>
                    <a:pt x="232" y="48"/>
                  </a:lnTo>
                  <a:lnTo>
                    <a:pt x="233" y="45"/>
                  </a:lnTo>
                  <a:lnTo>
                    <a:pt x="230" y="42"/>
                  </a:lnTo>
                  <a:lnTo>
                    <a:pt x="218" y="33"/>
                  </a:lnTo>
                  <a:lnTo>
                    <a:pt x="210" y="28"/>
                  </a:lnTo>
                  <a:lnTo>
                    <a:pt x="199" y="22"/>
                  </a:lnTo>
                  <a:lnTo>
                    <a:pt x="187" y="16"/>
                  </a:lnTo>
                  <a:lnTo>
                    <a:pt x="174" y="11"/>
                  </a:lnTo>
                  <a:lnTo>
                    <a:pt x="159" y="6"/>
                  </a:lnTo>
                  <a:lnTo>
                    <a:pt x="144" y="2"/>
                  </a:lnTo>
                  <a:lnTo>
                    <a:pt x="127" y="0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9" y="1"/>
                  </a:lnTo>
                  <a:lnTo>
                    <a:pt x="79" y="3"/>
                  </a:lnTo>
                  <a:lnTo>
                    <a:pt x="69" y="5"/>
                  </a:lnTo>
                  <a:lnTo>
                    <a:pt x="59" y="9"/>
                  </a:lnTo>
                  <a:lnTo>
                    <a:pt x="48" y="12"/>
                  </a:lnTo>
                  <a:lnTo>
                    <a:pt x="37" y="16"/>
                  </a:lnTo>
                  <a:lnTo>
                    <a:pt x="26" y="22"/>
                  </a:lnTo>
                  <a:close/>
                  <a:moveTo>
                    <a:pt x="14" y="122"/>
                  </a:moveTo>
                  <a:lnTo>
                    <a:pt x="15" y="118"/>
                  </a:lnTo>
                  <a:lnTo>
                    <a:pt x="15" y="112"/>
                  </a:lnTo>
                  <a:lnTo>
                    <a:pt x="15" y="117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22"/>
                  </a:lnTo>
                  <a:close/>
                  <a:moveTo>
                    <a:pt x="15" y="112"/>
                  </a:moveTo>
                  <a:lnTo>
                    <a:pt x="15" y="107"/>
                  </a:lnTo>
                  <a:lnTo>
                    <a:pt x="16" y="100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5" y="108"/>
                  </a:lnTo>
                  <a:lnTo>
                    <a:pt x="15" y="112"/>
                  </a:lnTo>
                  <a:close/>
                  <a:moveTo>
                    <a:pt x="26" y="56"/>
                  </a:moveTo>
                  <a:lnTo>
                    <a:pt x="27" y="54"/>
                  </a:lnTo>
                  <a:lnTo>
                    <a:pt x="29" y="52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29" y="53"/>
                  </a:lnTo>
                  <a:lnTo>
                    <a:pt x="2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0926D87-B8E9-4143-B214-E7AFD572D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1" y="2911475"/>
              <a:ext cx="38100" cy="17463"/>
            </a:xfrm>
            <a:custGeom>
              <a:avLst/>
              <a:gdLst>
                <a:gd name="T0" fmla="*/ 3 w 97"/>
                <a:gd name="T1" fmla="*/ 24 h 45"/>
                <a:gd name="T2" fmla="*/ 10 w 97"/>
                <a:gd name="T3" fmla="*/ 25 h 45"/>
                <a:gd name="T4" fmla="*/ 16 w 97"/>
                <a:gd name="T5" fmla="*/ 25 h 45"/>
                <a:gd name="T6" fmla="*/ 17 w 97"/>
                <a:gd name="T7" fmla="*/ 24 h 45"/>
                <a:gd name="T8" fmla="*/ 18 w 97"/>
                <a:gd name="T9" fmla="*/ 23 h 45"/>
                <a:gd name="T10" fmla="*/ 20 w 97"/>
                <a:gd name="T11" fmla="*/ 22 h 45"/>
                <a:gd name="T12" fmla="*/ 24 w 97"/>
                <a:gd name="T13" fmla="*/ 25 h 45"/>
                <a:gd name="T14" fmla="*/ 36 w 97"/>
                <a:gd name="T15" fmla="*/ 33 h 45"/>
                <a:gd name="T16" fmla="*/ 49 w 97"/>
                <a:gd name="T17" fmla="*/ 39 h 45"/>
                <a:gd name="T18" fmla="*/ 56 w 97"/>
                <a:gd name="T19" fmla="*/ 41 h 45"/>
                <a:gd name="T20" fmla="*/ 64 w 97"/>
                <a:gd name="T21" fmla="*/ 44 h 45"/>
                <a:gd name="T22" fmla="*/ 72 w 97"/>
                <a:gd name="T23" fmla="*/ 45 h 45"/>
                <a:gd name="T24" fmla="*/ 82 w 97"/>
                <a:gd name="T25" fmla="*/ 44 h 45"/>
                <a:gd name="T26" fmla="*/ 89 w 97"/>
                <a:gd name="T27" fmla="*/ 42 h 45"/>
                <a:gd name="T28" fmla="*/ 94 w 97"/>
                <a:gd name="T29" fmla="*/ 41 h 45"/>
                <a:gd name="T30" fmla="*/ 96 w 97"/>
                <a:gd name="T31" fmla="*/ 38 h 45"/>
                <a:gd name="T32" fmla="*/ 97 w 97"/>
                <a:gd name="T33" fmla="*/ 36 h 45"/>
                <a:gd name="T34" fmla="*/ 96 w 97"/>
                <a:gd name="T35" fmla="*/ 33 h 45"/>
                <a:gd name="T36" fmla="*/ 94 w 97"/>
                <a:gd name="T37" fmla="*/ 28 h 45"/>
                <a:gd name="T38" fmla="*/ 92 w 97"/>
                <a:gd name="T39" fmla="*/ 25 h 45"/>
                <a:gd name="T40" fmla="*/ 88 w 97"/>
                <a:gd name="T41" fmla="*/ 21 h 45"/>
                <a:gd name="T42" fmla="*/ 70 w 97"/>
                <a:gd name="T43" fmla="*/ 7 h 45"/>
                <a:gd name="T44" fmla="*/ 61 w 97"/>
                <a:gd name="T45" fmla="*/ 0 h 45"/>
                <a:gd name="T46" fmla="*/ 0 w 97"/>
                <a:gd name="T47" fmla="*/ 0 h 45"/>
                <a:gd name="T48" fmla="*/ 1 w 97"/>
                <a:gd name="T49" fmla="*/ 3 h 45"/>
                <a:gd name="T50" fmla="*/ 1 w 97"/>
                <a:gd name="T51" fmla="*/ 7 h 45"/>
                <a:gd name="T52" fmla="*/ 3 w 97"/>
                <a:gd name="T53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45">
                  <a:moveTo>
                    <a:pt x="3" y="24"/>
                  </a:moveTo>
                  <a:lnTo>
                    <a:pt x="10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4" y="25"/>
                  </a:lnTo>
                  <a:lnTo>
                    <a:pt x="36" y="33"/>
                  </a:lnTo>
                  <a:lnTo>
                    <a:pt x="49" y="39"/>
                  </a:lnTo>
                  <a:lnTo>
                    <a:pt x="56" y="41"/>
                  </a:lnTo>
                  <a:lnTo>
                    <a:pt x="64" y="44"/>
                  </a:lnTo>
                  <a:lnTo>
                    <a:pt x="72" y="45"/>
                  </a:lnTo>
                  <a:lnTo>
                    <a:pt x="82" y="44"/>
                  </a:lnTo>
                  <a:lnTo>
                    <a:pt x="89" y="42"/>
                  </a:lnTo>
                  <a:lnTo>
                    <a:pt x="94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6" y="33"/>
                  </a:lnTo>
                  <a:lnTo>
                    <a:pt x="94" y="28"/>
                  </a:lnTo>
                  <a:lnTo>
                    <a:pt x="92" y="25"/>
                  </a:lnTo>
                  <a:lnTo>
                    <a:pt x="88" y="21"/>
                  </a:lnTo>
                  <a:lnTo>
                    <a:pt x="70" y="7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7"/>
                  </a:lnTo>
                  <a:lnTo>
                    <a:pt x="3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42C7C3E-40D8-4799-A8A7-D3E79C9BE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288" y="2913063"/>
              <a:ext cx="38100" cy="17463"/>
            </a:xfrm>
            <a:custGeom>
              <a:avLst/>
              <a:gdLst>
                <a:gd name="T0" fmla="*/ 3 w 97"/>
                <a:gd name="T1" fmla="*/ 23 h 44"/>
                <a:gd name="T2" fmla="*/ 10 w 97"/>
                <a:gd name="T3" fmla="*/ 24 h 44"/>
                <a:gd name="T4" fmla="*/ 16 w 97"/>
                <a:gd name="T5" fmla="*/ 24 h 44"/>
                <a:gd name="T6" fmla="*/ 17 w 97"/>
                <a:gd name="T7" fmla="*/ 23 h 44"/>
                <a:gd name="T8" fmla="*/ 18 w 97"/>
                <a:gd name="T9" fmla="*/ 22 h 44"/>
                <a:gd name="T10" fmla="*/ 20 w 97"/>
                <a:gd name="T11" fmla="*/ 22 h 44"/>
                <a:gd name="T12" fmla="*/ 24 w 97"/>
                <a:gd name="T13" fmla="*/ 24 h 44"/>
                <a:gd name="T14" fmla="*/ 36 w 97"/>
                <a:gd name="T15" fmla="*/ 32 h 44"/>
                <a:gd name="T16" fmla="*/ 49 w 97"/>
                <a:gd name="T17" fmla="*/ 38 h 44"/>
                <a:gd name="T18" fmla="*/ 56 w 97"/>
                <a:gd name="T19" fmla="*/ 41 h 44"/>
                <a:gd name="T20" fmla="*/ 64 w 97"/>
                <a:gd name="T21" fmla="*/ 43 h 44"/>
                <a:gd name="T22" fmla="*/ 72 w 97"/>
                <a:gd name="T23" fmla="*/ 44 h 44"/>
                <a:gd name="T24" fmla="*/ 82 w 97"/>
                <a:gd name="T25" fmla="*/ 44 h 44"/>
                <a:gd name="T26" fmla="*/ 89 w 97"/>
                <a:gd name="T27" fmla="*/ 43 h 44"/>
                <a:gd name="T28" fmla="*/ 94 w 97"/>
                <a:gd name="T29" fmla="*/ 41 h 44"/>
                <a:gd name="T30" fmla="*/ 96 w 97"/>
                <a:gd name="T31" fmla="*/ 38 h 44"/>
                <a:gd name="T32" fmla="*/ 97 w 97"/>
                <a:gd name="T33" fmla="*/ 35 h 44"/>
                <a:gd name="T34" fmla="*/ 96 w 97"/>
                <a:gd name="T35" fmla="*/ 32 h 44"/>
                <a:gd name="T36" fmla="*/ 94 w 97"/>
                <a:gd name="T37" fmla="*/ 28 h 44"/>
                <a:gd name="T38" fmla="*/ 92 w 97"/>
                <a:gd name="T39" fmla="*/ 24 h 44"/>
                <a:gd name="T40" fmla="*/ 88 w 97"/>
                <a:gd name="T41" fmla="*/ 20 h 44"/>
                <a:gd name="T42" fmla="*/ 70 w 97"/>
                <a:gd name="T43" fmla="*/ 6 h 44"/>
                <a:gd name="T44" fmla="*/ 61 w 97"/>
                <a:gd name="T45" fmla="*/ 0 h 44"/>
                <a:gd name="T46" fmla="*/ 0 w 97"/>
                <a:gd name="T47" fmla="*/ 0 h 44"/>
                <a:gd name="T48" fmla="*/ 1 w 97"/>
                <a:gd name="T49" fmla="*/ 2 h 44"/>
                <a:gd name="T50" fmla="*/ 1 w 97"/>
                <a:gd name="T51" fmla="*/ 6 h 44"/>
                <a:gd name="T52" fmla="*/ 3 w 97"/>
                <a:gd name="T53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44">
                  <a:moveTo>
                    <a:pt x="3" y="23"/>
                  </a:moveTo>
                  <a:lnTo>
                    <a:pt x="10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36" y="32"/>
                  </a:lnTo>
                  <a:lnTo>
                    <a:pt x="49" y="38"/>
                  </a:lnTo>
                  <a:lnTo>
                    <a:pt x="56" y="41"/>
                  </a:lnTo>
                  <a:lnTo>
                    <a:pt x="64" y="43"/>
                  </a:lnTo>
                  <a:lnTo>
                    <a:pt x="72" y="44"/>
                  </a:lnTo>
                  <a:lnTo>
                    <a:pt x="82" y="44"/>
                  </a:lnTo>
                  <a:lnTo>
                    <a:pt x="89" y="43"/>
                  </a:lnTo>
                  <a:lnTo>
                    <a:pt x="94" y="41"/>
                  </a:lnTo>
                  <a:lnTo>
                    <a:pt x="96" y="38"/>
                  </a:lnTo>
                  <a:lnTo>
                    <a:pt x="97" y="35"/>
                  </a:lnTo>
                  <a:lnTo>
                    <a:pt x="96" y="32"/>
                  </a:lnTo>
                  <a:lnTo>
                    <a:pt x="94" y="28"/>
                  </a:lnTo>
                  <a:lnTo>
                    <a:pt x="92" y="24"/>
                  </a:lnTo>
                  <a:lnTo>
                    <a:pt x="88" y="20"/>
                  </a:lnTo>
                  <a:lnTo>
                    <a:pt x="70" y="6"/>
                  </a:lnTo>
                  <a:lnTo>
                    <a:pt x="6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6"/>
                  </a:lnTo>
                  <a:lnTo>
                    <a:pt x="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3EF6FB9-AFE3-4F5F-B482-5F8A4C063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2779713"/>
              <a:ext cx="28575" cy="25400"/>
            </a:xfrm>
            <a:custGeom>
              <a:avLst/>
              <a:gdLst>
                <a:gd name="T0" fmla="*/ 0 w 71"/>
                <a:gd name="T1" fmla="*/ 53 h 64"/>
                <a:gd name="T2" fmla="*/ 0 w 71"/>
                <a:gd name="T3" fmla="*/ 58 h 64"/>
                <a:gd name="T4" fmla="*/ 1 w 71"/>
                <a:gd name="T5" fmla="*/ 60 h 64"/>
                <a:gd name="T6" fmla="*/ 3 w 71"/>
                <a:gd name="T7" fmla="*/ 59 h 64"/>
                <a:gd name="T8" fmla="*/ 6 w 71"/>
                <a:gd name="T9" fmla="*/ 57 h 64"/>
                <a:gd name="T10" fmla="*/ 10 w 71"/>
                <a:gd name="T11" fmla="*/ 53 h 64"/>
                <a:gd name="T12" fmla="*/ 12 w 71"/>
                <a:gd name="T13" fmla="*/ 48 h 64"/>
                <a:gd name="T14" fmla="*/ 14 w 71"/>
                <a:gd name="T15" fmla="*/ 44 h 64"/>
                <a:gd name="T16" fmla="*/ 15 w 71"/>
                <a:gd name="T17" fmla="*/ 40 h 64"/>
                <a:gd name="T18" fmla="*/ 15 w 71"/>
                <a:gd name="T19" fmla="*/ 37 h 64"/>
                <a:gd name="T20" fmla="*/ 16 w 71"/>
                <a:gd name="T21" fmla="*/ 34 h 64"/>
                <a:gd name="T22" fmla="*/ 17 w 71"/>
                <a:gd name="T23" fmla="*/ 33 h 64"/>
                <a:gd name="T24" fmla="*/ 18 w 71"/>
                <a:gd name="T25" fmla="*/ 33 h 64"/>
                <a:gd name="T26" fmla="*/ 19 w 71"/>
                <a:gd name="T27" fmla="*/ 34 h 64"/>
                <a:gd name="T28" fmla="*/ 20 w 71"/>
                <a:gd name="T29" fmla="*/ 37 h 64"/>
                <a:gd name="T30" fmla="*/ 22 w 71"/>
                <a:gd name="T31" fmla="*/ 39 h 64"/>
                <a:gd name="T32" fmla="*/ 22 w 71"/>
                <a:gd name="T33" fmla="*/ 43 h 64"/>
                <a:gd name="T34" fmla="*/ 22 w 71"/>
                <a:gd name="T35" fmla="*/ 48 h 64"/>
                <a:gd name="T36" fmla="*/ 23 w 71"/>
                <a:gd name="T37" fmla="*/ 52 h 64"/>
                <a:gd name="T38" fmla="*/ 24 w 71"/>
                <a:gd name="T39" fmla="*/ 56 h 64"/>
                <a:gd name="T40" fmla="*/ 25 w 71"/>
                <a:gd name="T41" fmla="*/ 58 h 64"/>
                <a:gd name="T42" fmla="*/ 28 w 71"/>
                <a:gd name="T43" fmla="*/ 60 h 64"/>
                <a:gd name="T44" fmla="*/ 31 w 71"/>
                <a:gd name="T45" fmla="*/ 62 h 64"/>
                <a:gd name="T46" fmla="*/ 36 w 71"/>
                <a:gd name="T47" fmla="*/ 64 h 64"/>
                <a:gd name="T48" fmla="*/ 40 w 71"/>
                <a:gd name="T49" fmla="*/ 64 h 64"/>
                <a:gd name="T50" fmla="*/ 44 w 71"/>
                <a:gd name="T51" fmla="*/ 62 h 64"/>
                <a:gd name="T52" fmla="*/ 49 w 71"/>
                <a:gd name="T53" fmla="*/ 60 h 64"/>
                <a:gd name="T54" fmla="*/ 52 w 71"/>
                <a:gd name="T55" fmla="*/ 57 h 64"/>
                <a:gd name="T56" fmla="*/ 55 w 71"/>
                <a:gd name="T57" fmla="*/ 53 h 64"/>
                <a:gd name="T58" fmla="*/ 60 w 71"/>
                <a:gd name="T59" fmla="*/ 43 h 64"/>
                <a:gd name="T60" fmla="*/ 65 w 71"/>
                <a:gd name="T61" fmla="*/ 31 h 64"/>
                <a:gd name="T62" fmla="*/ 70 w 71"/>
                <a:gd name="T63" fmla="*/ 10 h 64"/>
                <a:gd name="T64" fmla="*/ 71 w 71"/>
                <a:gd name="T65" fmla="*/ 0 h 64"/>
                <a:gd name="T66" fmla="*/ 10 w 71"/>
                <a:gd name="T67" fmla="*/ 4 h 64"/>
                <a:gd name="T68" fmla="*/ 9 w 71"/>
                <a:gd name="T69" fmla="*/ 5 h 64"/>
                <a:gd name="T70" fmla="*/ 6 w 71"/>
                <a:gd name="T71" fmla="*/ 6 h 64"/>
                <a:gd name="T72" fmla="*/ 5 w 71"/>
                <a:gd name="T73" fmla="*/ 7 h 64"/>
                <a:gd name="T74" fmla="*/ 4 w 71"/>
                <a:gd name="T75" fmla="*/ 10 h 64"/>
                <a:gd name="T76" fmla="*/ 3 w 71"/>
                <a:gd name="T77" fmla="*/ 15 h 64"/>
                <a:gd name="T78" fmla="*/ 2 w 71"/>
                <a:gd name="T79" fmla="*/ 22 h 64"/>
                <a:gd name="T80" fmla="*/ 1 w 71"/>
                <a:gd name="T81" fmla="*/ 38 h 64"/>
                <a:gd name="T82" fmla="*/ 0 w 71"/>
                <a:gd name="T83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64">
                  <a:moveTo>
                    <a:pt x="0" y="53"/>
                  </a:moveTo>
                  <a:lnTo>
                    <a:pt x="0" y="58"/>
                  </a:lnTo>
                  <a:lnTo>
                    <a:pt x="1" y="60"/>
                  </a:lnTo>
                  <a:lnTo>
                    <a:pt x="3" y="59"/>
                  </a:lnTo>
                  <a:lnTo>
                    <a:pt x="6" y="57"/>
                  </a:lnTo>
                  <a:lnTo>
                    <a:pt x="10" y="53"/>
                  </a:lnTo>
                  <a:lnTo>
                    <a:pt x="12" y="48"/>
                  </a:lnTo>
                  <a:lnTo>
                    <a:pt x="14" y="44"/>
                  </a:lnTo>
                  <a:lnTo>
                    <a:pt x="15" y="40"/>
                  </a:lnTo>
                  <a:lnTo>
                    <a:pt x="15" y="37"/>
                  </a:lnTo>
                  <a:lnTo>
                    <a:pt x="16" y="34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20" y="37"/>
                  </a:lnTo>
                  <a:lnTo>
                    <a:pt x="22" y="39"/>
                  </a:lnTo>
                  <a:lnTo>
                    <a:pt x="22" y="43"/>
                  </a:lnTo>
                  <a:lnTo>
                    <a:pt x="22" y="48"/>
                  </a:lnTo>
                  <a:lnTo>
                    <a:pt x="23" y="52"/>
                  </a:lnTo>
                  <a:lnTo>
                    <a:pt x="24" y="56"/>
                  </a:lnTo>
                  <a:lnTo>
                    <a:pt x="25" y="58"/>
                  </a:lnTo>
                  <a:lnTo>
                    <a:pt x="28" y="60"/>
                  </a:lnTo>
                  <a:lnTo>
                    <a:pt x="31" y="62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4" y="62"/>
                  </a:lnTo>
                  <a:lnTo>
                    <a:pt x="49" y="60"/>
                  </a:lnTo>
                  <a:lnTo>
                    <a:pt x="52" y="57"/>
                  </a:lnTo>
                  <a:lnTo>
                    <a:pt x="55" y="53"/>
                  </a:lnTo>
                  <a:lnTo>
                    <a:pt x="60" y="43"/>
                  </a:lnTo>
                  <a:lnTo>
                    <a:pt x="65" y="31"/>
                  </a:lnTo>
                  <a:lnTo>
                    <a:pt x="70" y="10"/>
                  </a:lnTo>
                  <a:lnTo>
                    <a:pt x="71" y="0"/>
                  </a:lnTo>
                  <a:lnTo>
                    <a:pt x="10" y="4"/>
                  </a:lnTo>
                  <a:lnTo>
                    <a:pt x="9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4" y="10"/>
                  </a:lnTo>
                  <a:lnTo>
                    <a:pt x="3" y="15"/>
                  </a:lnTo>
                  <a:lnTo>
                    <a:pt x="2" y="22"/>
                  </a:lnTo>
                  <a:lnTo>
                    <a:pt x="1" y="38"/>
                  </a:lnTo>
                  <a:lnTo>
                    <a:pt x="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C5CD9E0-0EA3-4720-B51A-35CBE789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138" y="2774950"/>
              <a:ext cx="0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5BD19B1-2203-45B8-B13A-9D00231CF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2587625"/>
              <a:ext cx="200025" cy="325438"/>
            </a:xfrm>
            <a:custGeom>
              <a:avLst/>
              <a:gdLst>
                <a:gd name="T0" fmla="*/ 431 w 504"/>
                <a:gd name="T1" fmla="*/ 29 h 820"/>
                <a:gd name="T2" fmla="*/ 391 w 504"/>
                <a:gd name="T3" fmla="*/ 13 h 820"/>
                <a:gd name="T4" fmla="*/ 342 w 504"/>
                <a:gd name="T5" fmla="*/ 0 h 820"/>
                <a:gd name="T6" fmla="*/ 307 w 504"/>
                <a:gd name="T7" fmla="*/ 2 h 820"/>
                <a:gd name="T8" fmla="*/ 234 w 504"/>
                <a:gd name="T9" fmla="*/ 166 h 820"/>
                <a:gd name="T10" fmla="*/ 233 w 504"/>
                <a:gd name="T11" fmla="*/ 14 h 820"/>
                <a:gd name="T12" fmla="*/ 207 w 504"/>
                <a:gd name="T13" fmla="*/ 43 h 820"/>
                <a:gd name="T14" fmla="*/ 178 w 504"/>
                <a:gd name="T15" fmla="*/ 2 h 820"/>
                <a:gd name="T16" fmla="*/ 166 w 504"/>
                <a:gd name="T17" fmla="*/ 0 h 820"/>
                <a:gd name="T18" fmla="*/ 152 w 504"/>
                <a:gd name="T19" fmla="*/ 7 h 820"/>
                <a:gd name="T20" fmla="*/ 139 w 504"/>
                <a:gd name="T21" fmla="*/ 18 h 820"/>
                <a:gd name="T22" fmla="*/ 116 w 504"/>
                <a:gd name="T23" fmla="*/ 56 h 820"/>
                <a:gd name="T24" fmla="*/ 97 w 504"/>
                <a:gd name="T25" fmla="*/ 109 h 820"/>
                <a:gd name="T26" fmla="*/ 81 w 504"/>
                <a:gd name="T27" fmla="*/ 167 h 820"/>
                <a:gd name="T28" fmla="*/ 73 w 504"/>
                <a:gd name="T29" fmla="*/ 226 h 820"/>
                <a:gd name="T30" fmla="*/ 70 w 504"/>
                <a:gd name="T31" fmla="*/ 262 h 820"/>
                <a:gd name="T32" fmla="*/ 28 w 504"/>
                <a:gd name="T33" fmla="*/ 368 h 820"/>
                <a:gd name="T34" fmla="*/ 85 w 504"/>
                <a:gd name="T35" fmla="*/ 331 h 820"/>
                <a:gd name="T36" fmla="*/ 90 w 504"/>
                <a:gd name="T37" fmla="*/ 294 h 820"/>
                <a:gd name="T38" fmla="*/ 105 w 504"/>
                <a:gd name="T39" fmla="*/ 351 h 820"/>
                <a:gd name="T40" fmla="*/ 114 w 504"/>
                <a:gd name="T41" fmla="*/ 445 h 820"/>
                <a:gd name="T42" fmla="*/ 118 w 504"/>
                <a:gd name="T43" fmla="*/ 464 h 820"/>
                <a:gd name="T44" fmla="*/ 132 w 504"/>
                <a:gd name="T45" fmla="*/ 490 h 820"/>
                <a:gd name="T46" fmla="*/ 241 w 504"/>
                <a:gd name="T47" fmla="*/ 555 h 820"/>
                <a:gd name="T48" fmla="*/ 263 w 504"/>
                <a:gd name="T49" fmla="*/ 558 h 820"/>
                <a:gd name="T50" fmla="*/ 342 w 504"/>
                <a:gd name="T51" fmla="*/ 818 h 820"/>
                <a:gd name="T52" fmla="*/ 377 w 504"/>
                <a:gd name="T53" fmla="*/ 510 h 820"/>
                <a:gd name="T54" fmla="*/ 387 w 504"/>
                <a:gd name="T55" fmla="*/ 493 h 820"/>
                <a:gd name="T56" fmla="*/ 392 w 504"/>
                <a:gd name="T57" fmla="*/ 450 h 820"/>
                <a:gd name="T58" fmla="*/ 396 w 504"/>
                <a:gd name="T59" fmla="*/ 389 h 820"/>
                <a:gd name="T60" fmla="*/ 402 w 504"/>
                <a:gd name="T61" fmla="*/ 261 h 820"/>
                <a:gd name="T62" fmla="*/ 408 w 504"/>
                <a:gd name="T63" fmla="*/ 178 h 820"/>
                <a:gd name="T64" fmla="*/ 410 w 504"/>
                <a:gd name="T65" fmla="*/ 164 h 820"/>
                <a:gd name="T66" fmla="*/ 415 w 504"/>
                <a:gd name="T67" fmla="*/ 185 h 820"/>
                <a:gd name="T68" fmla="*/ 431 w 504"/>
                <a:gd name="T69" fmla="*/ 315 h 820"/>
                <a:gd name="T70" fmla="*/ 446 w 504"/>
                <a:gd name="T71" fmla="*/ 453 h 820"/>
                <a:gd name="T72" fmla="*/ 471 w 504"/>
                <a:gd name="T73" fmla="*/ 474 h 820"/>
                <a:gd name="T74" fmla="*/ 503 w 504"/>
                <a:gd name="T75" fmla="*/ 476 h 820"/>
                <a:gd name="T76" fmla="*/ 503 w 504"/>
                <a:gd name="T77" fmla="*/ 471 h 820"/>
                <a:gd name="T78" fmla="*/ 498 w 504"/>
                <a:gd name="T79" fmla="*/ 458 h 820"/>
                <a:gd name="T80" fmla="*/ 499 w 504"/>
                <a:gd name="T81" fmla="*/ 367 h 820"/>
                <a:gd name="T82" fmla="*/ 489 w 504"/>
                <a:gd name="T83" fmla="*/ 204 h 820"/>
                <a:gd name="T84" fmla="*/ 474 w 504"/>
                <a:gd name="T85" fmla="*/ 112 h 820"/>
                <a:gd name="T86" fmla="*/ 459 w 504"/>
                <a:gd name="T87" fmla="*/ 58 h 820"/>
                <a:gd name="T88" fmla="*/ 447 w 504"/>
                <a:gd name="T89" fmla="*/ 4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820">
                  <a:moveTo>
                    <a:pt x="447" y="40"/>
                  </a:moveTo>
                  <a:lnTo>
                    <a:pt x="441" y="35"/>
                  </a:lnTo>
                  <a:lnTo>
                    <a:pt x="431" y="29"/>
                  </a:lnTo>
                  <a:lnTo>
                    <a:pt x="419" y="24"/>
                  </a:lnTo>
                  <a:lnTo>
                    <a:pt x="406" y="18"/>
                  </a:lnTo>
                  <a:lnTo>
                    <a:pt x="391" y="13"/>
                  </a:lnTo>
                  <a:lnTo>
                    <a:pt x="376" y="9"/>
                  </a:lnTo>
                  <a:lnTo>
                    <a:pt x="359" y="4"/>
                  </a:lnTo>
                  <a:lnTo>
                    <a:pt x="342" y="0"/>
                  </a:lnTo>
                  <a:lnTo>
                    <a:pt x="335" y="1"/>
                  </a:lnTo>
                  <a:lnTo>
                    <a:pt x="321" y="1"/>
                  </a:lnTo>
                  <a:lnTo>
                    <a:pt x="307" y="2"/>
                  </a:lnTo>
                  <a:lnTo>
                    <a:pt x="300" y="3"/>
                  </a:lnTo>
                  <a:lnTo>
                    <a:pt x="226" y="237"/>
                  </a:lnTo>
                  <a:lnTo>
                    <a:pt x="234" y="166"/>
                  </a:lnTo>
                  <a:lnTo>
                    <a:pt x="237" y="41"/>
                  </a:lnTo>
                  <a:lnTo>
                    <a:pt x="241" y="29"/>
                  </a:lnTo>
                  <a:lnTo>
                    <a:pt x="233" y="14"/>
                  </a:lnTo>
                  <a:lnTo>
                    <a:pt x="211" y="13"/>
                  </a:lnTo>
                  <a:lnTo>
                    <a:pt x="202" y="29"/>
                  </a:lnTo>
                  <a:lnTo>
                    <a:pt x="207" y="43"/>
                  </a:lnTo>
                  <a:lnTo>
                    <a:pt x="181" y="226"/>
                  </a:lnTo>
                  <a:lnTo>
                    <a:pt x="185" y="7"/>
                  </a:lnTo>
                  <a:lnTo>
                    <a:pt x="178" y="2"/>
                  </a:lnTo>
                  <a:lnTo>
                    <a:pt x="175" y="0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1" y="1"/>
                  </a:lnTo>
                  <a:lnTo>
                    <a:pt x="156" y="3"/>
                  </a:lnTo>
                  <a:lnTo>
                    <a:pt x="152" y="7"/>
                  </a:lnTo>
                  <a:lnTo>
                    <a:pt x="147" y="10"/>
                  </a:lnTo>
                  <a:lnTo>
                    <a:pt x="143" y="13"/>
                  </a:lnTo>
                  <a:lnTo>
                    <a:pt x="139" y="18"/>
                  </a:lnTo>
                  <a:lnTo>
                    <a:pt x="131" y="29"/>
                  </a:lnTo>
                  <a:lnTo>
                    <a:pt x="124" y="42"/>
                  </a:lnTo>
                  <a:lnTo>
                    <a:pt x="116" y="56"/>
                  </a:lnTo>
                  <a:lnTo>
                    <a:pt x="108" y="72"/>
                  </a:lnTo>
                  <a:lnTo>
                    <a:pt x="102" y="90"/>
                  </a:lnTo>
                  <a:lnTo>
                    <a:pt x="97" y="109"/>
                  </a:lnTo>
                  <a:lnTo>
                    <a:pt x="91" y="127"/>
                  </a:lnTo>
                  <a:lnTo>
                    <a:pt x="86" y="148"/>
                  </a:lnTo>
                  <a:lnTo>
                    <a:pt x="81" y="167"/>
                  </a:lnTo>
                  <a:lnTo>
                    <a:pt x="78" y="187"/>
                  </a:lnTo>
                  <a:lnTo>
                    <a:pt x="75" y="206"/>
                  </a:lnTo>
                  <a:lnTo>
                    <a:pt x="73" y="226"/>
                  </a:lnTo>
                  <a:lnTo>
                    <a:pt x="71" y="239"/>
                  </a:lnTo>
                  <a:lnTo>
                    <a:pt x="71" y="251"/>
                  </a:lnTo>
                  <a:lnTo>
                    <a:pt x="70" y="262"/>
                  </a:lnTo>
                  <a:lnTo>
                    <a:pt x="70" y="273"/>
                  </a:lnTo>
                  <a:lnTo>
                    <a:pt x="0" y="302"/>
                  </a:lnTo>
                  <a:lnTo>
                    <a:pt x="28" y="368"/>
                  </a:lnTo>
                  <a:lnTo>
                    <a:pt x="85" y="334"/>
                  </a:lnTo>
                  <a:lnTo>
                    <a:pt x="84" y="331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87" y="320"/>
                  </a:lnTo>
                  <a:lnTo>
                    <a:pt x="90" y="294"/>
                  </a:lnTo>
                  <a:lnTo>
                    <a:pt x="94" y="264"/>
                  </a:lnTo>
                  <a:lnTo>
                    <a:pt x="98" y="238"/>
                  </a:lnTo>
                  <a:lnTo>
                    <a:pt x="105" y="351"/>
                  </a:lnTo>
                  <a:lnTo>
                    <a:pt x="108" y="392"/>
                  </a:lnTo>
                  <a:lnTo>
                    <a:pt x="112" y="424"/>
                  </a:lnTo>
                  <a:lnTo>
                    <a:pt x="114" y="445"/>
                  </a:lnTo>
                  <a:lnTo>
                    <a:pt x="115" y="453"/>
                  </a:lnTo>
                  <a:lnTo>
                    <a:pt x="115" y="456"/>
                  </a:lnTo>
                  <a:lnTo>
                    <a:pt x="118" y="464"/>
                  </a:lnTo>
                  <a:lnTo>
                    <a:pt x="121" y="473"/>
                  </a:lnTo>
                  <a:lnTo>
                    <a:pt x="127" y="482"/>
                  </a:lnTo>
                  <a:lnTo>
                    <a:pt x="132" y="490"/>
                  </a:lnTo>
                  <a:lnTo>
                    <a:pt x="157" y="819"/>
                  </a:lnTo>
                  <a:lnTo>
                    <a:pt x="223" y="819"/>
                  </a:lnTo>
                  <a:lnTo>
                    <a:pt x="241" y="555"/>
                  </a:lnTo>
                  <a:lnTo>
                    <a:pt x="250" y="556"/>
                  </a:lnTo>
                  <a:lnTo>
                    <a:pt x="265" y="558"/>
                  </a:lnTo>
                  <a:lnTo>
                    <a:pt x="263" y="558"/>
                  </a:lnTo>
                  <a:lnTo>
                    <a:pt x="261" y="557"/>
                  </a:lnTo>
                  <a:lnTo>
                    <a:pt x="266" y="820"/>
                  </a:lnTo>
                  <a:lnTo>
                    <a:pt x="342" y="818"/>
                  </a:lnTo>
                  <a:lnTo>
                    <a:pt x="370" y="513"/>
                  </a:lnTo>
                  <a:lnTo>
                    <a:pt x="374" y="512"/>
                  </a:lnTo>
                  <a:lnTo>
                    <a:pt x="377" y="510"/>
                  </a:lnTo>
                  <a:lnTo>
                    <a:pt x="381" y="507"/>
                  </a:lnTo>
                  <a:lnTo>
                    <a:pt x="383" y="502"/>
                  </a:lnTo>
                  <a:lnTo>
                    <a:pt x="387" y="493"/>
                  </a:lnTo>
                  <a:lnTo>
                    <a:pt x="389" y="482"/>
                  </a:lnTo>
                  <a:lnTo>
                    <a:pt x="392" y="460"/>
                  </a:lnTo>
                  <a:lnTo>
                    <a:pt x="392" y="450"/>
                  </a:lnTo>
                  <a:lnTo>
                    <a:pt x="392" y="443"/>
                  </a:lnTo>
                  <a:lnTo>
                    <a:pt x="393" y="420"/>
                  </a:lnTo>
                  <a:lnTo>
                    <a:pt x="396" y="389"/>
                  </a:lnTo>
                  <a:lnTo>
                    <a:pt x="397" y="349"/>
                  </a:lnTo>
                  <a:lnTo>
                    <a:pt x="400" y="306"/>
                  </a:lnTo>
                  <a:lnTo>
                    <a:pt x="402" y="261"/>
                  </a:lnTo>
                  <a:lnTo>
                    <a:pt x="404" y="219"/>
                  </a:lnTo>
                  <a:lnTo>
                    <a:pt x="408" y="184"/>
                  </a:lnTo>
                  <a:lnTo>
                    <a:pt x="408" y="178"/>
                  </a:lnTo>
                  <a:lnTo>
                    <a:pt x="408" y="170"/>
                  </a:lnTo>
                  <a:lnTo>
                    <a:pt x="409" y="166"/>
                  </a:lnTo>
                  <a:lnTo>
                    <a:pt x="410" y="164"/>
                  </a:lnTo>
                  <a:lnTo>
                    <a:pt x="411" y="165"/>
                  </a:lnTo>
                  <a:lnTo>
                    <a:pt x="413" y="171"/>
                  </a:lnTo>
                  <a:lnTo>
                    <a:pt x="415" y="185"/>
                  </a:lnTo>
                  <a:lnTo>
                    <a:pt x="418" y="217"/>
                  </a:lnTo>
                  <a:lnTo>
                    <a:pt x="425" y="264"/>
                  </a:lnTo>
                  <a:lnTo>
                    <a:pt x="431" y="315"/>
                  </a:lnTo>
                  <a:lnTo>
                    <a:pt x="437" y="368"/>
                  </a:lnTo>
                  <a:lnTo>
                    <a:pt x="442" y="416"/>
                  </a:lnTo>
                  <a:lnTo>
                    <a:pt x="446" y="453"/>
                  </a:lnTo>
                  <a:lnTo>
                    <a:pt x="449" y="471"/>
                  </a:lnTo>
                  <a:lnTo>
                    <a:pt x="457" y="472"/>
                  </a:lnTo>
                  <a:lnTo>
                    <a:pt x="471" y="474"/>
                  </a:lnTo>
                  <a:lnTo>
                    <a:pt x="487" y="476"/>
                  </a:lnTo>
                  <a:lnTo>
                    <a:pt x="500" y="477"/>
                  </a:lnTo>
                  <a:lnTo>
                    <a:pt x="503" y="476"/>
                  </a:lnTo>
                  <a:lnTo>
                    <a:pt x="504" y="475"/>
                  </a:lnTo>
                  <a:lnTo>
                    <a:pt x="504" y="474"/>
                  </a:lnTo>
                  <a:lnTo>
                    <a:pt x="503" y="471"/>
                  </a:lnTo>
                  <a:lnTo>
                    <a:pt x="500" y="468"/>
                  </a:lnTo>
                  <a:lnTo>
                    <a:pt x="499" y="463"/>
                  </a:lnTo>
                  <a:lnTo>
                    <a:pt x="498" y="458"/>
                  </a:lnTo>
                  <a:lnTo>
                    <a:pt x="498" y="450"/>
                  </a:lnTo>
                  <a:lnTo>
                    <a:pt x="500" y="418"/>
                  </a:lnTo>
                  <a:lnTo>
                    <a:pt x="499" y="367"/>
                  </a:lnTo>
                  <a:lnTo>
                    <a:pt x="496" y="306"/>
                  </a:lnTo>
                  <a:lnTo>
                    <a:pt x="492" y="238"/>
                  </a:lnTo>
                  <a:lnTo>
                    <a:pt x="489" y="204"/>
                  </a:lnTo>
                  <a:lnTo>
                    <a:pt x="484" y="172"/>
                  </a:lnTo>
                  <a:lnTo>
                    <a:pt x="480" y="142"/>
                  </a:lnTo>
                  <a:lnTo>
                    <a:pt x="474" y="112"/>
                  </a:lnTo>
                  <a:lnTo>
                    <a:pt x="469" y="88"/>
                  </a:lnTo>
                  <a:lnTo>
                    <a:pt x="463" y="67"/>
                  </a:lnTo>
                  <a:lnTo>
                    <a:pt x="459" y="58"/>
                  </a:lnTo>
                  <a:lnTo>
                    <a:pt x="455" y="51"/>
                  </a:lnTo>
                  <a:lnTo>
                    <a:pt x="452" y="44"/>
                  </a:lnTo>
                  <a:lnTo>
                    <a:pt x="44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95A2BA1-E34E-4B76-8FCD-4E16F2FE0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7488" y="2470150"/>
              <a:ext cx="92075" cy="119063"/>
            </a:xfrm>
            <a:custGeom>
              <a:avLst/>
              <a:gdLst>
                <a:gd name="T0" fmla="*/ 197 w 233"/>
                <a:gd name="T1" fmla="*/ 17 h 299"/>
                <a:gd name="T2" fmla="*/ 176 w 233"/>
                <a:gd name="T3" fmla="*/ 9 h 299"/>
                <a:gd name="T4" fmla="*/ 156 w 233"/>
                <a:gd name="T5" fmla="*/ 3 h 299"/>
                <a:gd name="T6" fmla="*/ 136 w 233"/>
                <a:gd name="T7" fmla="*/ 1 h 299"/>
                <a:gd name="T8" fmla="*/ 108 w 233"/>
                <a:gd name="T9" fmla="*/ 1 h 299"/>
                <a:gd name="T10" fmla="*/ 76 w 233"/>
                <a:gd name="T11" fmla="*/ 7 h 299"/>
                <a:gd name="T12" fmla="*/ 48 w 233"/>
                <a:gd name="T13" fmla="*/ 16 h 299"/>
                <a:gd name="T14" fmla="*/ 25 w 233"/>
                <a:gd name="T15" fmla="*/ 28 h 299"/>
                <a:gd name="T16" fmla="*/ 4 w 233"/>
                <a:gd name="T17" fmla="*/ 42 h 299"/>
                <a:gd name="T18" fmla="*/ 1 w 233"/>
                <a:gd name="T19" fmla="*/ 49 h 299"/>
                <a:gd name="T20" fmla="*/ 11 w 233"/>
                <a:gd name="T21" fmla="*/ 63 h 299"/>
                <a:gd name="T22" fmla="*/ 25 w 233"/>
                <a:gd name="T23" fmla="*/ 76 h 299"/>
                <a:gd name="T24" fmla="*/ 38 w 233"/>
                <a:gd name="T25" fmla="*/ 81 h 299"/>
                <a:gd name="T26" fmla="*/ 53 w 233"/>
                <a:gd name="T27" fmla="*/ 83 h 299"/>
                <a:gd name="T28" fmla="*/ 72 w 233"/>
                <a:gd name="T29" fmla="*/ 79 h 299"/>
                <a:gd name="T30" fmla="*/ 90 w 233"/>
                <a:gd name="T31" fmla="*/ 71 h 299"/>
                <a:gd name="T32" fmla="*/ 70 w 233"/>
                <a:gd name="T33" fmla="*/ 81 h 299"/>
                <a:gd name="T34" fmla="*/ 36 w 233"/>
                <a:gd name="T35" fmla="*/ 94 h 299"/>
                <a:gd name="T36" fmla="*/ 22 w 233"/>
                <a:gd name="T37" fmla="*/ 95 h 299"/>
                <a:gd name="T38" fmla="*/ 13 w 233"/>
                <a:gd name="T39" fmla="*/ 92 h 299"/>
                <a:gd name="T40" fmla="*/ 9 w 233"/>
                <a:gd name="T41" fmla="*/ 107 h 299"/>
                <a:gd name="T42" fmla="*/ 8 w 233"/>
                <a:gd name="T43" fmla="*/ 121 h 299"/>
                <a:gd name="T44" fmla="*/ 5 w 233"/>
                <a:gd name="T45" fmla="*/ 123 h 299"/>
                <a:gd name="T46" fmla="*/ 5 w 233"/>
                <a:gd name="T47" fmla="*/ 143 h 299"/>
                <a:gd name="T48" fmla="*/ 11 w 233"/>
                <a:gd name="T49" fmla="*/ 177 h 299"/>
                <a:gd name="T50" fmla="*/ 15 w 233"/>
                <a:gd name="T51" fmla="*/ 197 h 299"/>
                <a:gd name="T52" fmla="*/ 22 w 233"/>
                <a:gd name="T53" fmla="*/ 220 h 299"/>
                <a:gd name="T54" fmla="*/ 31 w 233"/>
                <a:gd name="T55" fmla="*/ 242 h 299"/>
                <a:gd name="T56" fmla="*/ 44 w 233"/>
                <a:gd name="T57" fmla="*/ 260 h 299"/>
                <a:gd name="T58" fmla="*/ 58 w 233"/>
                <a:gd name="T59" fmla="*/ 276 h 299"/>
                <a:gd name="T60" fmla="*/ 73 w 233"/>
                <a:gd name="T61" fmla="*/ 286 h 299"/>
                <a:gd name="T62" fmla="*/ 90 w 233"/>
                <a:gd name="T63" fmla="*/ 295 h 299"/>
                <a:gd name="T64" fmla="*/ 105 w 233"/>
                <a:gd name="T65" fmla="*/ 298 h 299"/>
                <a:gd name="T66" fmla="*/ 118 w 233"/>
                <a:gd name="T67" fmla="*/ 298 h 299"/>
                <a:gd name="T68" fmla="*/ 132 w 233"/>
                <a:gd name="T69" fmla="*/ 294 h 299"/>
                <a:gd name="T70" fmla="*/ 146 w 233"/>
                <a:gd name="T71" fmla="*/ 286 h 299"/>
                <a:gd name="T72" fmla="*/ 161 w 233"/>
                <a:gd name="T73" fmla="*/ 274 h 299"/>
                <a:gd name="T74" fmla="*/ 176 w 233"/>
                <a:gd name="T75" fmla="*/ 259 h 299"/>
                <a:gd name="T76" fmla="*/ 190 w 233"/>
                <a:gd name="T77" fmla="*/ 242 h 299"/>
                <a:gd name="T78" fmla="*/ 202 w 233"/>
                <a:gd name="T79" fmla="*/ 222 h 299"/>
                <a:gd name="T80" fmla="*/ 211 w 233"/>
                <a:gd name="T81" fmla="*/ 200 h 299"/>
                <a:gd name="T82" fmla="*/ 216 w 233"/>
                <a:gd name="T83" fmla="*/ 192 h 299"/>
                <a:gd name="T84" fmla="*/ 219 w 233"/>
                <a:gd name="T85" fmla="*/ 197 h 299"/>
                <a:gd name="T86" fmla="*/ 222 w 233"/>
                <a:gd name="T87" fmla="*/ 197 h 299"/>
                <a:gd name="T88" fmla="*/ 226 w 233"/>
                <a:gd name="T89" fmla="*/ 191 h 299"/>
                <a:gd name="T90" fmla="*/ 229 w 233"/>
                <a:gd name="T91" fmla="*/ 175 h 299"/>
                <a:gd name="T92" fmla="*/ 229 w 233"/>
                <a:gd name="T93" fmla="*/ 146 h 299"/>
                <a:gd name="T94" fmla="*/ 227 w 233"/>
                <a:gd name="T95" fmla="*/ 131 h 299"/>
                <a:gd name="T96" fmla="*/ 224 w 233"/>
                <a:gd name="T97" fmla="*/ 124 h 299"/>
                <a:gd name="T98" fmla="*/ 227 w 233"/>
                <a:gd name="T99" fmla="*/ 117 h 299"/>
                <a:gd name="T100" fmla="*/ 232 w 233"/>
                <a:gd name="T101" fmla="*/ 103 h 299"/>
                <a:gd name="T102" fmla="*/ 233 w 233"/>
                <a:gd name="T103" fmla="*/ 88 h 299"/>
                <a:gd name="T104" fmla="*/ 231 w 233"/>
                <a:gd name="T105" fmla="*/ 71 h 299"/>
                <a:gd name="T106" fmla="*/ 225 w 233"/>
                <a:gd name="T107" fmla="*/ 49 h 299"/>
                <a:gd name="T108" fmla="*/ 213 w 233"/>
                <a:gd name="T109" fmla="*/ 27 h 299"/>
                <a:gd name="T110" fmla="*/ 201 w 233"/>
                <a:gd name="T111" fmla="*/ 51 h 299"/>
                <a:gd name="T112" fmla="*/ 205 w 233"/>
                <a:gd name="T113" fmla="*/ 52 h 299"/>
                <a:gd name="T114" fmla="*/ 208 w 233"/>
                <a:gd name="T115" fmla="*/ 57 h 299"/>
                <a:gd name="T116" fmla="*/ 201 w 233"/>
                <a:gd name="T117" fmla="*/ 51 h 299"/>
                <a:gd name="T118" fmla="*/ 219 w 233"/>
                <a:gd name="T119" fmla="*/ 112 h 299"/>
                <a:gd name="T120" fmla="*/ 218 w 233"/>
                <a:gd name="T121" fmla="*/ 103 h 299"/>
                <a:gd name="T122" fmla="*/ 219 w 233"/>
                <a:gd name="T123" fmla="*/ 114 h 299"/>
                <a:gd name="T124" fmla="*/ 219 w 233"/>
                <a:gd name="T125" fmla="*/ 122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3" h="299">
                  <a:moveTo>
                    <a:pt x="207" y="22"/>
                  </a:moveTo>
                  <a:lnTo>
                    <a:pt x="197" y="17"/>
                  </a:lnTo>
                  <a:lnTo>
                    <a:pt x="186" y="13"/>
                  </a:lnTo>
                  <a:lnTo>
                    <a:pt x="176" y="9"/>
                  </a:lnTo>
                  <a:lnTo>
                    <a:pt x="165" y="6"/>
                  </a:lnTo>
                  <a:lnTo>
                    <a:pt x="156" y="3"/>
                  </a:lnTo>
                  <a:lnTo>
                    <a:pt x="146" y="2"/>
                  </a:lnTo>
                  <a:lnTo>
                    <a:pt x="136" y="1"/>
                  </a:lnTo>
                  <a:lnTo>
                    <a:pt x="126" y="0"/>
                  </a:lnTo>
                  <a:lnTo>
                    <a:pt x="108" y="1"/>
                  </a:lnTo>
                  <a:lnTo>
                    <a:pt x="91" y="3"/>
                  </a:lnTo>
                  <a:lnTo>
                    <a:pt x="76" y="7"/>
                  </a:lnTo>
                  <a:lnTo>
                    <a:pt x="61" y="11"/>
                  </a:lnTo>
                  <a:lnTo>
                    <a:pt x="48" y="16"/>
                  </a:lnTo>
                  <a:lnTo>
                    <a:pt x="36" y="23"/>
                  </a:lnTo>
                  <a:lnTo>
                    <a:pt x="25" y="28"/>
                  </a:lnTo>
                  <a:lnTo>
                    <a:pt x="16" y="34"/>
                  </a:lnTo>
                  <a:lnTo>
                    <a:pt x="4" y="42"/>
                  </a:lnTo>
                  <a:lnTo>
                    <a:pt x="0" y="45"/>
                  </a:lnTo>
                  <a:lnTo>
                    <a:pt x="1" y="49"/>
                  </a:lnTo>
                  <a:lnTo>
                    <a:pt x="5" y="54"/>
                  </a:lnTo>
                  <a:lnTo>
                    <a:pt x="11" y="63"/>
                  </a:lnTo>
                  <a:lnTo>
                    <a:pt x="19" y="71"/>
                  </a:lnTo>
                  <a:lnTo>
                    <a:pt x="25" y="76"/>
                  </a:lnTo>
                  <a:lnTo>
                    <a:pt x="31" y="79"/>
                  </a:lnTo>
                  <a:lnTo>
                    <a:pt x="38" y="81"/>
                  </a:lnTo>
                  <a:lnTo>
                    <a:pt x="45" y="82"/>
                  </a:lnTo>
                  <a:lnTo>
                    <a:pt x="53" y="83"/>
                  </a:lnTo>
                  <a:lnTo>
                    <a:pt x="63" y="82"/>
                  </a:lnTo>
                  <a:lnTo>
                    <a:pt x="72" y="79"/>
                  </a:lnTo>
                  <a:lnTo>
                    <a:pt x="83" y="75"/>
                  </a:lnTo>
                  <a:lnTo>
                    <a:pt x="90" y="71"/>
                  </a:lnTo>
                  <a:lnTo>
                    <a:pt x="96" y="68"/>
                  </a:lnTo>
                  <a:lnTo>
                    <a:pt x="70" y="81"/>
                  </a:lnTo>
                  <a:lnTo>
                    <a:pt x="46" y="91"/>
                  </a:lnTo>
                  <a:lnTo>
                    <a:pt x="36" y="94"/>
                  </a:lnTo>
                  <a:lnTo>
                    <a:pt x="26" y="95"/>
                  </a:lnTo>
                  <a:lnTo>
                    <a:pt x="22" y="95"/>
                  </a:lnTo>
                  <a:lnTo>
                    <a:pt x="17" y="94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9" y="107"/>
                  </a:lnTo>
                  <a:lnTo>
                    <a:pt x="10" y="122"/>
                  </a:lnTo>
                  <a:lnTo>
                    <a:pt x="8" y="121"/>
                  </a:lnTo>
                  <a:lnTo>
                    <a:pt x="7" y="120"/>
                  </a:lnTo>
                  <a:lnTo>
                    <a:pt x="5" y="123"/>
                  </a:lnTo>
                  <a:lnTo>
                    <a:pt x="5" y="131"/>
                  </a:lnTo>
                  <a:lnTo>
                    <a:pt x="5" y="143"/>
                  </a:lnTo>
                  <a:lnTo>
                    <a:pt x="8" y="155"/>
                  </a:lnTo>
                  <a:lnTo>
                    <a:pt x="11" y="177"/>
                  </a:lnTo>
                  <a:lnTo>
                    <a:pt x="13" y="184"/>
                  </a:lnTo>
                  <a:lnTo>
                    <a:pt x="15" y="197"/>
                  </a:lnTo>
                  <a:lnTo>
                    <a:pt x="18" y="210"/>
                  </a:lnTo>
                  <a:lnTo>
                    <a:pt x="22" y="220"/>
                  </a:lnTo>
                  <a:lnTo>
                    <a:pt x="27" y="232"/>
                  </a:lnTo>
                  <a:lnTo>
                    <a:pt x="31" y="242"/>
                  </a:lnTo>
                  <a:lnTo>
                    <a:pt x="38" y="252"/>
                  </a:lnTo>
                  <a:lnTo>
                    <a:pt x="44" y="260"/>
                  </a:lnTo>
                  <a:lnTo>
                    <a:pt x="51" y="268"/>
                  </a:lnTo>
                  <a:lnTo>
                    <a:pt x="58" y="276"/>
                  </a:lnTo>
                  <a:lnTo>
                    <a:pt x="66" y="281"/>
                  </a:lnTo>
                  <a:lnTo>
                    <a:pt x="73" y="286"/>
                  </a:lnTo>
                  <a:lnTo>
                    <a:pt x="82" y="291"/>
                  </a:lnTo>
                  <a:lnTo>
                    <a:pt x="90" y="295"/>
                  </a:lnTo>
                  <a:lnTo>
                    <a:pt x="97" y="297"/>
                  </a:lnTo>
                  <a:lnTo>
                    <a:pt x="105" y="298"/>
                  </a:lnTo>
                  <a:lnTo>
                    <a:pt x="112" y="299"/>
                  </a:lnTo>
                  <a:lnTo>
                    <a:pt x="118" y="298"/>
                  </a:lnTo>
                  <a:lnTo>
                    <a:pt x="125" y="297"/>
                  </a:lnTo>
                  <a:lnTo>
                    <a:pt x="132" y="294"/>
                  </a:lnTo>
                  <a:lnTo>
                    <a:pt x="139" y="291"/>
                  </a:lnTo>
                  <a:lnTo>
                    <a:pt x="146" y="286"/>
                  </a:lnTo>
                  <a:lnTo>
                    <a:pt x="153" y="281"/>
                  </a:lnTo>
                  <a:lnTo>
                    <a:pt x="161" y="274"/>
                  </a:lnTo>
                  <a:lnTo>
                    <a:pt x="169" y="268"/>
                  </a:lnTo>
                  <a:lnTo>
                    <a:pt x="176" y="259"/>
                  </a:lnTo>
                  <a:lnTo>
                    <a:pt x="184" y="251"/>
                  </a:lnTo>
                  <a:lnTo>
                    <a:pt x="190" y="242"/>
                  </a:lnTo>
                  <a:lnTo>
                    <a:pt x="197" y="232"/>
                  </a:lnTo>
                  <a:lnTo>
                    <a:pt x="202" y="222"/>
                  </a:lnTo>
                  <a:lnTo>
                    <a:pt x="206" y="211"/>
                  </a:lnTo>
                  <a:lnTo>
                    <a:pt x="211" y="200"/>
                  </a:lnTo>
                  <a:lnTo>
                    <a:pt x="215" y="188"/>
                  </a:lnTo>
                  <a:lnTo>
                    <a:pt x="216" y="192"/>
                  </a:lnTo>
                  <a:lnTo>
                    <a:pt x="217" y="195"/>
                  </a:lnTo>
                  <a:lnTo>
                    <a:pt x="219" y="197"/>
                  </a:lnTo>
                  <a:lnTo>
                    <a:pt x="220" y="198"/>
                  </a:lnTo>
                  <a:lnTo>
                    <a:pt x="222" y="197"/>
                  </a:lnTo>
                  <a:lnTo>
                    <a:pt x="225" y="195"/>
                  </a:lnTo>
                  <a:lnTo>
                    <a:pt x="226" y="191"/>
                  </a:lnTo>
                  <a:lnTo>
                    <a:pt x="227" y="187"/>
                  </a:lnTo>
                  <a:lnTo>
                    <a:pt x="229" y="175"/>
                  </a:lnTo>
                  <a:lnTo>
                    <a:pt x="230" y="160"/>
                  </a:lnTo>
                  <a:lnTo>
                    <a:pt x="229" y="146"/>
                  </a:lnTo>
                  <a:lnTo>
                    <a:pt x="228" y="135"/>
                  </a:lnTo>
                  <a:lnTo>
                    <a:pt x="227" y="131"/>
                  </a:lnTo>
                  <a:lnTo>
                    <a:pt x="225" y="126"/>
                  </a:lnTo>
                  <a:lnTo>
                    <a:pt x="224" y="124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0" y="110"/>
                  </a:lnTo>
                  <a:lnTo>
                    <a:pt x="232" y="103"/>
                  </a:lnTo>
                  <a:lnTo>
                    <a:pt x="233" y="95"/>
                  </a:lnTo>
                  <a:lnTo>
                    <a:pt x="233" y="88"/>
                  </a:lnTo>
                  <a:lnTo>
                    <a:pt x="233" y="79"/>
                  </a:lnTo>
                  <a:lnTo>
                    <a:pt x="231" y="71"/>
                  </a:lnTo>
                  <a:lnTo>
                    <a:pt x="229" y="64"/>
                  </a:lnTo>
                  <a:lnTo>
                    <a:pt x="225" y="49"/>
                  </a:lnTo>
                  <a:lnTo>
                    <a:pt x="218" y="36"/>
                  </a:lnTo>
                  <a:lnTo>
                    <a:pt x="213" y="27"/>
                  </a:lnTo>
                  <a:lnTo>
                    <a:pt x="207" y="22"/>
                  </a:lnTo>
                  <a:close/>
                  <a:moveTo>
                    <a:pt x="201" y="51"/>
                  </a:moveTo>
                  <a:lnTo>
                    <a:pt x="203" y="51"/>
                  </a:lnTo>
                  <a:lnTo>
                    <a:pt x="205" y="52"/>
                  </a:lnTo>
                  <a:lnTo>
                    <a:pt x="206" y="54"/>
                  </a:lnTo>
                  <a:lnTo>
                    <a:pt x="208" y="57"/>
                  </a:lnTo>
                  <a:lnTo>
                    <a:pt x="205" y="53"/>
                  </a:lnTo>
                  <a:lnTo>
                    <a:pt x="201" y="51"/>
                  </a:lnTo>
                  <a:close/>
                  <a:moveTo>
                    <a:pt x="219" y="122"/>
                  </a:moveTo>
                  <a:lnTo>
                    <a:pt x="219" y="112"/>
                  </a:lnTo>
                  <a:lnTo>
                    <a:pt x="218" y="104"/>
                  </a:lnTo>
                  <a:lnTo>
                    <a:pt x="218" y="103"/>
                  </a:lnTo>
                  <a:lnTo>
                    <a:pt x="218" y="101"/>
                  </a:lnTo>
                  <a:lnTo>
                    <a:pt x="219" y="114"/>
                  </a:lnTo>
                  <a:lnTo>
                    <a:pt x="219" y="122"/>
                  </a:lnTo>
                  <a:lnTo>
                    <a:pt x="219" y="122"/>
                  </a:lnTo>
                  <a:lnTo>
                    <a:pt x="219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DBC4356-B50D-42EF-8E43-F47C72E55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2917825"/>
              <a:ext cx="38100" cy="17463"/>
            </a:xfrm>
            <a:custGeom>
              <a:avLst/>
              <a:gdLst>
                <a:gd name="T0" fmla="*/ 37 w 96"/>
                <a:gd name="T1" fmla="*/ 0 h 45"/>
                <a:gd name="T2" fmla="*/ 27 w 96"/>
                <a:gd name="T3" fmla="*/ 7 h 45"/>
                <a:gd name="T4" fmla="*/ 10 w 96"/>
                <a:gd name="T5" fmla="*/ 21 h 45"/>
                <a:gd name="T6" fmla="*/ 6 w 96"/>
                <a:gd name="T7" fmla="*/ 25 h 45"/>
                <a:gd name="T8" fmla="*/ 2 w 96"/>
                <a:gd name="T9" fmla="*/ 30 h 45"/>
                <a:gd name="T10" fmla="*/ 1 w 96"/>
                <a:gd name="T11" fmla="*/ 33 h 45"/>
                <a:gd name="T12" fmla="*/ 0 w 96"/>
                <a:gd name="T13" fmla="*/ 36 h 45"/>
                <a:gd name="T14" fmla="*/ 1 w 96"/>
                <a:gd name="T15" fmla="*/ 39 h 45"/>
                <a:gd name="T16" fmla="*/ 4 w 96"/>
                <a:gd name="T17" fmla="*/ 42 h 45"/>
                <a:gd name="T18" fmla="*/ 9 w 96"/>
                <a:gd name="T19" fmla="*/ 44 h 45"/>
                <a:gd name="T20" fmla="*/ 15 w 96"/>
                <a:gd name="T21" fmla="*/ 45 h 45"/>
                <a:gd name="T22" fmla="*/ 25 w 96"/>
                <a:gd name="T23" fmla="*/ 45 h 45"/>
                <a:gd name="T24" fmla="*/ 34 w 96"/>
                <a:gd name="T25" fmla="*/ 44 h 45"/>
                <a:gd name="T26" fmla="*/ 41 w 96"/>
                <a:gd name="T27" fmla="*/ 43 h 45"/>
                <a:gd name="T28" fmla="*/ 49 w 96"/>
                <a:gd name="T29" fmla="*/ 39 h 45"/>
                <a:gd name="T30" fmla="*/ 62 w 96"/>
                <a:gd name="T31" fmla="*/ 33 h 45"/>
                <a:gd name="T32" fmla="*/ 73 w 96"/>
                <a:gd name="T33" fmla="*/ 25 h 45"/>
                <a:gd name="T34" fmla="*/ 77 w 96"/>
                <a:gd name="T35" fmla="*/ 23 h 45"/>
                <a:gd name="T36" fmla="*/ 79 w 96"/>
                <a:gd name="T37" fmla="*/ 23 h 45"/>
                <a:gd name="T38" fmla="*/ 80 w 96"/>
                <a:gd name="T39" fmla="*/ 25 h 45"/>
                <a:gd name="T40" fmla="*/ 81 w 96"/>
                <a:gd name="T41" fmla="*/ 25 h 45"/>
                <a:gd name="T42" fmla="*/ 88 w 96"/>
                <a:gd name="T43" fmla="*/ 25 h 45"/>
                <a:gd name="T44" fmla="*/ 94 w 96"/>
                <a:gd name="T45" fmla="*/ 24 h 45"/>
                <a:gd name="T46" fmla="*/ 96 w 96"/>
                <a:gd name="T47" fmla="*/ 7 h 45"/>
                <a:gd name="T48" fmla="*/ 96 w 96"/>
                <a:gd name="T49" fmla="*/ 3 h 45"/>
                <a:gd name="T50" fmla="*/ 96 w 96"/>
                <a:gd name="T51" fmla="*/ 0 h 45"/>
                <a:gd name="T52" fmla="*/ 37 w 96"/>
                <a:gd name="T5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6" h="45">
                  <a:moveTo>
                    <a:pt x="37" y="0"/>
                  </a:moveTo>
                  <a:lnTo>
                    <a:pt x="27" y="7"/>
                  </a:lnTo>
                  <a:lnTo>
                    <a:pt x="10" y="21"/>
                  </a:lnTo>
                  <a:lnTo>
                    <a:pt x="6" y="25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9" y="44"/>
                  </a:lnTo>
                  <a:lnTo>
                    <a:pt x="15" y="45"/>
                  </a:lnTo>
                  <a:lnTo>
                    <a:pt x="25" y="45"/>
                  </a:lnTo>
                  <a:lnTo>
                    <a:pt x="34" y="44"/>
                  </a:lnTo>
                  <a:lnTo>
                    <a:pt x="41" y="43"/>
                  </a:lnTo>
                  <a:lnTo>
                    <a:pt x="49" y="39"/>
                  </a:lnTo>
                  <a:lnTo>
                    <a:pt x="62" y="33"/>
                  </a:lnTo>
                  <a:lnTo>
                    <a:pt x="73" y="25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8" y="25"/>
                  </a:lnTo>
                  <a:lnTo>
                    <a:pt x="94" y="24"/>
                  </a:lnTo>
                  <a:lnTo>
                    <a:pt x="96" y="7"/>
                  </a:lnTo>
                  <a:lnTo>
                    <a:pt x="96" y="3"/>
                  </a:lnTo>
                  <a:lnTo>
                    <a:pt x="96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BA5D0126-A7A2-4900-AFB4-053CA367F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176" y="2919413"/>
              <a:ext cx="38100" cy="17463"/>
            </a:xfrm>
            <a:custGeom>
              <a:avLst/>
              <a:gdLst>
                <a:gd name="T0" fmla="*/ 37 w 97"/>
                <a:gd name="T1" fmla="*/ 0 h 43"/>
                <a:gd name="T2" fmla="*/ 27 w 97"/>
                <a:gd name="T3" fmla="*/ 5 h 43"/>
                <a:gd name="T4" fmla="*/ 10 w 97"/>
                <a:gd name="T5" fmla="*/ 20 h 43"/>
                <a:gd name="T6" fmla="*/ 6 w 97"/>
                <a:gd name="T7" fmla="*/ 24 h 43"/>
                <a:gd name="T8" fmla="*/ 4 w 97"/>
                <a:gd name="T9" fmla="*/ 28 h 43"/>
                <a:gd name="T10" fmla="*/ 1 w 97"/>
                <a:gd name="T11" fmla="*/ 31 h 43"/>
                <a:gd name="T12" fmla="*/ 0 w 97"/>
                <a:gd name="T13" fmla="*/ 34 h 43"/>
                <a:gd name="T14" fmla="*/ 1 w 97"/>
                <a:gd name="T15" fmla="*/ 38 h 43"/>
                <a:gd name="T16" fmla="*/ 4 w 97"/>
                <a:gd name="T17" fmla="*/ 40 h 43"/>
                <a:gd name="T18" fmla="*/ 9 w 97"/>
                <a:gd name="T19" fmla="*/ 42 h 43"/>
                <a:gd name="T20" fmla="*/ 15 w 97"/>
                <a:gd name="T21" fmla="*/ 43 h 43"/>
                <a:gd name="T22" fmla="*/ 25 w 97"/>
                <a:gd name="T23" fmla="*/ 43 h 43"/>
                <a:gd name="T24" fmla="*/ 34 w 97"/>
                <a:gd name="T25" fmla="*/ 42 h 43"/>
                <a:gd name="T26" fmla="*/ 41 w 97"/>
                <a:gd name="T27" fmla="*/ 41 h 43"/>
                <a:gd name="T28" fmla="*/ 49 w 97"/>
                <a:gd name="T29" fmla="*/ 39 h 43"/>
                <a:gd name="T30" fmla="*/ 62 w 97"/>
                <a:gd name="T31" fmla="*/ 32 h 43"/>
                <a:gd name="T32" fmla="*/ 74 w 97"/>
                <a:gd name="T33" fmla="*/ 24 h 43"/>
                <a:gd name="T34" fmla="*/ 78 w 97"/>
                <a:gd name="T35" fmla="*/ 21 h 43"/>
                <a:gd name="T36" fmla="*/ 79 w 97"/>
                <a:gd name="T37" fmla="*/ 21 h 43"/>
                <a:gd name="T38" fmla="*/ 80 w 97"/>
                <a:gd name="T39" fmla="*/ 24 h 43"/>
                <a:gd name="T40" fmla="*/ 81 w 97"/>
                <a:gd name="T41" fmla="*/ 25 h 43"/>
                <a:gd name="T42" fmla="*/ 88 w 97"/>
                <a:gd name="T43" fmla="*/ 24 h 43"/>
                <a:gd name="T44" fmla="*/ 94 w 97"/>
                <a:gd name="T45" fmla="*/ 22 h 43"/>
                <a:gd name="T46" fmla="*/ 96 w 97"/>
                <a:gd name="T47" fmla="*/ 6 h 43"/>
                <a:gd name="T48" fmla="*/ 96 w 97"/>
                <a:gd name="T49" fmla="*/ 1 h 43"/>
                <a:gd name="T50" fmla="*/ 97 w 97"/>
                <a:gd name="T51" fmla="*/ 0 h 43"/>
                <a:gd name="T52" fmla="*/ 37 w 97"/>
                <a:gd name="T5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43">
                  <a:moveTo>
                    <a:pt x="37" y="0"/>
                  </a:moveTo>
                  <a:lnTo>
                    <a:pt x="27" y="5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4" y="28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4" y="40"/>
                  </a:lnTo>
                  <a:lnTo>
                    <a:pt x="9" y="42"/>
                  </a:lnTo>
                  <a:lnTo>
                    <a:pt x="15" y="43"/>
                  </a:lnTo>
                  <a:lnTo>
                    <a:pt x="25" y="43"/>
                  </a:lnTo>
                  <a:lnTo>
                    <a:pt x="34" y="42"/>
                  </a:lnTo>
                  <a:lnTo>
                    <a:pt x="41" y="41"/>
                  </a:lnTo>
                  <a:lnTo>
                    <a:pt x="49" y="39"/>
                  </a:lnTo>
                  <a:lnTo>
                    <a:pt x="62" y="32"/>
                  </a:lnTo>
                  <a:lnTo>
                    <a:pt x="74" y="24"/>
                  </a:lnTo>
                  <a:lnTo>
                    <a:pt x="78" y="21"/>
                  </a:lnTo>
                  <a:lnTo>
                    <a:pt x="79" y="21"/>
                  </a:lnTo>
                  <a:lnTo>
                    <a:pt x="80" y="24"/>
                  </a:lnTo>
                  <a:lnTo>
                    <a:pt x="81" y="25"/>
                  </a:lnTo>
                  <a:lnTo>
                    <a:pt x="88" y="24"/>
                  </a:lnTo>
                  <a:lnTo>
                    <a:pt x="94" y="22"/>
                  </a:lnTo>
                  <a:lnTo>
                    <a:pt x="96" y="6"/>
                  </a:lnTo>
                  <a:lnTo>
                    <a:pt x="96" y="1"/>
                  </a:lnTo>
                  <a:lnTo>
                    <a:pt x="9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768FF38-E95A-4831-9DAD-BB78149D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6" y="2809875"/>
              <a:ext cx="76200" cy="15875"/>
            </a:xfrm>
            <a:custGeom>
              <a:avLst/>
              <a:gdLst>
                <a:gd name="T0" fmla="*/ 170 w 189"/>
                <a:gd name="T1" fmla="*/ 0 h 41"/>
                <a:gd name="T2" fmla="*/ 20 w 189"/>
                <a:gd name="T3" fmla="*/ 0 h 41"/>
                <a:gd name="T4" fmla="*/ 15 w 189"/>
                <a:gd name="T5" fmla="*/ 0 h 41"/>
                <a:gd name="T6" fmla="*/ 12 w 189"/>
                <a:gd name="T7" fmla="*/ 1 h 41"/>
                <a:gd name="T8" fmla="*/ 9 w 189"/>
                <a:gd name="T9" fmla="*/ 4 h 41"/>
                <a:gd name="T10" fmla="*/ 6 w 189"/>
                <a:gd name="T11" fmla="*/ 6 h 41"/>
                <a:gd name="T12" fmla="*/ 3 w 189"/>
                <a:gd name="T13" fmla="*/ 9 h 41"/>
                <a:gd name="T14" fmla="*/ 2 w 189"/>
                <a:gd name="T15" fmla="*/ 12 h 41"/>
                <a:gd name="T16" fmla="*/ 1 w 189"/>
                <a:gd name="T17" fmla="*/ 16 h 41"/>
                <a:gd name="T18" fmla="*/ 0 w 189"/>
                <a:gd name="T19" fmla="*/ 19 h 41"/>
                <a:gd name="T20" fmla="*/ 0 w 189"/>
                <a:gd name="T21" fmla="*/ 41 h 41"/>
                <a:gd name="T22" fmla="*/ 189 w 189"/>
                <a:gd name="T23" fmla="*/ 41 h 41"/>
                <a:gd name="T24" fmla="*/ 189 w 189"/>
                <a:gd name="T25" fmla="*/ 19 h 41"/>
                <a:gd name="T26" fmla="*/ 188 w 189"/>
                <a:gd name="T27" fmla="*/ 16 h 41"/>
                <a:gd name="T28" fmla="*/ 187 w 189"/>
                <a:gd name="T29" fmla="*/ 12 h 41"/>
                <a:gd name="T30" fmla="*/ 186 w 189"/>
                <a:gd name="T31" fmla="*/ 9 h 41"/>
                <a:gd name="T32" fmla="*/ 183 w 189"/>
                <a:gd name="T33" fmla="*/ 6 h 41"/>
                <a:gd name="T34" fmla="*/ 181 w 189"/>
                <a:gd name="T35" fmla="*/ 4 h 41"/>
                <a:gd name="T36" fmla="*/ 177 w 189"/>
                <a:gd name="T37" fmla="*/ 1 h 41"/>
                <a:gd name="T38" fmla="*/ 174 w 189"/>
                <a:gd name="T39" fmla="*/ 0 h 41"/>
                <a:gd name="T40" fmla="*/ 170 w 189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41">
                  <a:moveTo>
                    <a:pt x="170" y="0"/>
                  </a:move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4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41"/>
                  </a:lnTo>
                  <a:lnTo>
                    <a:pt x="189" y="41"/>
                  </a:lnTo>
                  <a:lnTo>
                    <a:pt x="189" y="19"/>
                  </a:lnTo>
                  <a:lnTo>
                    <a:pt x="188" y="16"/>
                  </a:lnTo>
                  <a:lnTo>
                    <a:pt x="187" y="12"/>
                  </a:lnTo>
                  <a:lnTo>
                    <a:pt x="186" y="9"/>
                  </a:lnTo>
                  <a:lnTo>
                    <a:pt x="183" y="6"/>
                  </a:lnTo>
                  <a:lnTo>
                    <a:pt x="181" y="4"/>
                  </a:lnTo>
                  <a:lnTo>
                    <a:pt x="177" y="1"/>
                  </a:lnTo>
                  <a:lnTo>
                    <a:pt x="174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306C19A0-5428-47B0-9764-5EEECAEB5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6" y="2828925"/>
              <a:ext cx="76200" cy="42863"/>
            </a:xfrm>
            <a:custGeom>
              <a:avLst/>
              <a:gdLst>
                <a:gd name="T0" fmla="*/ 107 w 189"/>
                <a:gd name="T1" fmla="*/ 18 h 107"/>
                <a:gd name="T2" fmla="*/ 106 w 189"/>
                <a:gd name="T3" fmla="*/ 21 h 107"/>
                <a:gd name="T4" fmla="*/ 96 w 189"/>
                <a:gd name="T5" fmla="*/ 22 h 107"/>
                <a:gd name="T6" fmla="*/ 88 w 189"/>
                <a:gd name="T7" fmla="*/ 21 h 107"/>
                <a:gd name="T8" fmla="*/ 87 w 189"/>
                <a:gd name="T9" fmla="*/ 18 h 107"/>
                <a:gd name="T10" fmla="*/ 87 w 189"/>
                <a:gd name="T11" fmla="*/ 0 h 107"/>
                <a:gd name="T12" fmla="*/ 0 w 189"/>
                <a:gd name="T13" fmla="*/ 0 h 107"/>
                <a:gd name="T14" fmla="*/ 0 w 189"/>
                <a:gd name="T15" fmla="*/ 89 h 107"/>
                <a:gd name="T16" fmla="*/ 1 w 189"/>
                <a:gd name="T17" fmla="*/ 92 h 107"/>
                <a:gd name="T18" fmla="*/ 2 w 189"/>
                <a:gd name="T19" fmla="*/ 95 h 107"/>
                <a:gd name="T20" fmla="*/ 3 w 189"/>
                <a:gd name="T21" fmla="*/ 98 h 107"/>
                <a:gd name="T22" fmla="*/ 6 w 189"/>
                <a:gd name="T23" fmla="*/ 102 h 107"/>
                <a:gd name="T24" fmla="*/ 9 w 189"/>
                <a:gd name="T25" fmla="*/ 104 h 107"/>
                <a:gd name="T26" fmla="*/ 12 w 189"/>
                <a:gd name="T27" fmla="*/ 106 h 107"/>
                <a:gd name="T28" fmla="*/ 15 w 189"/>
                <a:gd name="T29" fmla="*/ 107 h 107"/>
                <a:gd name="T30" fmla="*/ 20 w 189"/>
                <a:gd name="T31" fmla="*/ 107 h 107"/>
                <a:gd name="T32" fmla="*/ 170 w 189"/>
                <a:gd name="T33" fmla="*/ 107 h 107"/>
                <a:gd name="T34" fmla="*/ 174 w 189"/>
                <a:gd name="T35" fmla="*/ 107 h 107"/>
                <a:gd name="T36" fmla="*/ 177 w 189"/>
                <a:gd name="T37" fmla="*/ 106 h 107"/>
                <a:gd name="T38" fmla="*/ 181 w 189"/>
                <a:gd name="T39" fmla="*/ 104 h 107"/>
                <a:gd name="T40" fmla="*/ 183 w 189"/>
                <a:gd name="T41" fmla="*/ 102 h 107"/>
                <a:gd name="T42" fmla="*/ 186 w 189"/>
                <a:gd name="T43" fmla="*/ 98 h 107"/>
                <a:gd name="T44" fmla="*/ 187 w 189"/>
                <a:gd name="T45" fmla="*/ 95 h 107"/>
                <a:gd name="T46" fmla="*/ 188 w 189"/>
                <a:gd name="T47" fmla="*/ 92 h 107"/>
                <a:gd name="T48" fmla="*/ 189 w 189"/>
                <a:gd name="T49" fmla="*/ 89 h 107"/>
                <a:gd name="T50" fmla="*/ 189 w 189"/>
                <a:gd name="T51" fmla="*/ 0 h 107"/>
                <a:gd name="T52" fmla="*/ 107 w 189"/>
                <a:gd name="T53" fmla="*/ 0 h 107"/>
                <a:gd name="T54" fmla="*/ 107 w 189"/>
                <a:gd name="T55" fmla="*/ 1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9" h="107">
                  <a:moveTo>
                    <a:pt x="107" y="18"/>
                  </a:moveTo>
                  <a:lnTo>
                    <a:pt x="106" y="21"/>
                  </a:lnTo>
                  <a:lnTo>
                    <a:pt x="96" y="22"/>
                  </a:lnTo>
                  <a:lnTo>
                    <a:pt x="88" y="21"/>
                  </a:lnTo>
                  <a:lnTo>
                    <a:pt x="87" y="18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89"/>
                  </a:lnTo>
                  <a:lnTo>
                    <a:pt x="1" y="92"/>
                  </a:lnTo>
                  <a:lnTo>
                    <a:pt x="2" y="95"/>
                  </a:lnTo>
                  <a:lnTo>
                    <a:pt x="3" y="98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2" y="106"/>
                  </a:lnTo>
                  <a:lnTo>
                    <a:pt x="15" y="107"/>
                  </a:lnTo>
                  <a:lnTo>
                    <a:pt x="20" y="107"/>
                  </a:lnTo>
                  <a:lnTo>
                    <a:pt x="170" y="107"/>
                  </a:lnTo>
                  <a:lnTo>
                    <a:pt x="174" y="107"/>
                  </a:lnTo>
                  <a:lnTo>
                    <a:pt x="177" y="106"/>
                  </a:lnTo>
                  <a:lnTo>
                    <a:pt x="181" y="104"/>
                  </a:lnTo>
                  <a:lnTo>
                    <a:pt x="183" y="102"/>
                  </a:lnTo>
                  <a:lnTo>
                    <a:pt x="186" y="98"/>
                  </a:lnTo>
                  <a:lnTo>
                    <a:pt x="187" y="95"/>
                  </a:lnTo>
                  <a:lnTo>
                    <a:pt x="188" y="92"/>
                  </a:lnTo>
                  <a:lnTo>
                    <a:pt x="189" y="89"/>
                  </a:lnTo>
                  <a:lnTo>
                    <a:pt x="189" y="0"/>
                  </a:lnTo>
                  <a:lnTo>
                    <a:pt x="107" y="0"/>
                  </a:lnTo>
                  <a:lnTo>
                    <a:pt x="10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8032A16-77D1-47B0-9F4E-7C279FE7B996}"/>
              </a:ext>
            </a:extLst>
          </p:cNvPr>
          <p:cNvGrpSpPr/>
          <p:nvPr/>
        </p:nvGrpSpPr>
        <p:grpSpPr>
          <a:xfrm>
            <a:off x="11015605" y="2181184"/>
            <a:ext cx="692971" cy="328942"/>
            <a:chOff x="10322488" y="3850518"/>
            <a:chExt cx="501650" cy="238125"/>
          </a:xfrm>
          <a:solidFill>
            <a:schemeClr val="bg1"/>
          </a:solidFill>
        </p:grpSpPr>
        <p:sp>
          <p:nvSpPr>
            <p:cNvPr id="49" name="Freeform 10733">
              <a:extLst>
                <a:ext uri="{FF2B5EF4-FFF2-40B4-BE49-F238E27FC236}">
                  <a16:creationId xmlns:a16="http://schemas.microsoft.com/office/drawing/2014/main" id="{39321353-3F05-4F29-8365-35E1C88B0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1388" y="3850518"/>
              <a:ext cx="325438" cy="238125"/>
            </a:xfrm>
            <a:custGeom>
              <a:avLst/>
              <a:gdLst>
                <a:gd name="T0" fmla="*/ 528 w 820"/>
                <a:gd name="T1" fmla="*/ 17 h 602"/>
                <a:gd name="T2" fmla="*/ 0 w 820"/>
                <a:gd name="T3" fmla="*/ 98 h 602"/>
                <a:gd name="T4" fmla="*/ 51 w 820"/>
                <a:gd name="T5" fmla="*/ 438 h 602"/>
                <a:gd name="T6" fmla="*/ 59 w 820"/>
                <a:gd name="T7" fmla="*/ 470 h 602"/>
                <a:gd name="T8" fmla="*/ 81 w 820"/>
                <a:gd name="T9" fmla="*/ 488 h 602"/>
                <a:gd name="T10" fmla="*/ 104 w 820"/>
                <a:gd name="T11" fmla="*/ 488 h 602"/>
                <a:gd name="T12" fmla="*/ 139 w 820"/>
                <a:gd name="T13" fmla="*/ 468 h 602"/>
                <a:gd name="T14" fmla="*/ 142 w 820"/>
                <a:gd name="T15" fmla="*/ 510 h 602"/>
                <a:gd name="T16" fmla="*/ 151 w 820"/>
                <a:gd name="T17" fmla="*/ 530 h 602"/>
                <a:gd name="T18" fmla="*/ 172 w 820"/>
                <a:gd name="T19" fmla="*/ 543 h 602"/>
                <a:gd name="T20" fmla="*/ 214 w 820"/>
                <a:gd name="T21" fmla="*/ 540 h 602"/>
                <a:gd name="T22" fmla="*/ 226 w 820"/>
                <a:gd name="T23" fmla="*/ 566 h 602"/>
                <a:gd name="T24" fmla="*/ 243 w 820"/>
                <a:gd name="T25" fmla="*/ 580 h 602"/>
                <a:gd name="T26" fmla="*/ 269 w 820"/>
                <a:gd name="T27" fmla="*/ 587 h 602"/>
                <a:gd name="T28" fmla="*/ 297 w 820"/>
                <a:gd name="T29" fmla="*/ 577 h 602"/>
                <a:gd name="T30" fmla="*/ 347 w 820"/>
                <a:gd name="T31" fmla="*/ 581 h 602"/>
                <a:gd name="T32" fmla="*/ 378 w 820"/>
                <a:gd name="T33" fmla="*/ 596 h 602"/>
                <a:gd name="T34" fmla="*/ 411 w 820"/>
                <a:gd name="T35" fmla="*/ 602 h 602"/>
                <a:gd name="T36" fmla="*/ 435 w 820"/>
                <a:gd name="T37" fmla="*/ 596 h 602"/>
                <a:gd name="T38" fmla="*/ 448 w 820"/>
                <a:gd name="T39" fmla="*/ 581 h 602"/>
                <a:gd name="T40" fmla="*/ 476 w 820"/>
                <a:gd name="T41" fmla="*/ 586 h 602"/>
                <a:gd name="T42" fmla="*/ 504 w 820"/>
                <a:gd name="T43" fmla="*/ 588 h 602"/>
                <a:gd name="T44" fmla="*/ 533 w 820"/>
                <a:gd name="T45" fmla="*/ 574 h 602"/>
                <a:gd name="T46" fmla="*/ 550 w 820"/>
                <a:gd name="T47" fmla="*/ 557 h 602"/>
                <a:gd name="T48" fmla="*/ 559 w 820"/>
                <a:gd name="T49" fmla="*/ 553 h 602"/>
                <a:gd name="T50" fmla="*/ 588 w 820"/>
                <a:gd name="T51" fmla="*/ 559 h 602"/>
                <a:gd name="T52" fmla="*/ 620 w 820"/>
                <a:gd name="T53" fmla="*/ 550 h 602"/>
                <a:gd name="T54" fmla="*/ 641 w 820"/>
                <a:gd name="T55" fmla="*/ 534 h 602"/>
                <a:gd name="T56" fmla="*/ 654 w 820"/>
                <a:gd name="T57" fmla="*/ 521 h 602"/>
                <a:gd name="T58" fmla="*/ 682 w 820"/>
                <a:gd name="T59" fmla="*/ 527 h 602"/>
                <a:gd name="T60" fmla="*/ 708 w 820"/>
                <a:gd name="T61" fmla="*/ 525 h 602"/>
                <a:gd name="T62" fmla="*/ 732 w 820"/>
                <a:gd name="T63" fmla="*/ 506 h 602"/>
                <a:gd name="T64" fmla="*/ 741 w 820"/>
                <a:gd name="T65" fmla="*/ 471 h 602"/>
                <a:gd name="T66" fmla="*/ 715 w 820"/>
                <a:gd name="T67" fmla="*/ 492 h 602"/>
                <a:gd name="T68" fmla="*/ 694 w 820"/>
                <a:gd name="T69" fmla="*/ 505 h 602"/>
                <a:gd name="T70" fmla="*/ 643 w 820"/>
                <a:gd name="T71" fmla="*/ 487 h 602"/>
                <a:gd name="T72" fmla="*/ 625 w 820"/>
                <a:gd name="T73" fmla="*/ 499 h 602"/>
                <a:gd name="T74" fmla="*/ 617 w 820"/>
                <a:gd name="T75" fmla="*/ 526 h 602"/>
                <a:gd name="T76" fmla="*/ 587 w 820"/>
                <a:gd name="T77" fmla="*/ 537 h 602"/>
                <a:gd name="T78" fmla="*/ 563 w 820"/>
                <a:gd name="T79" fmla="*/ 530 h 602"/>
                <a:gd name="T80" fmla="*/ 441 w 820"/>
                <a:gd name="T81" fmla="*/ 397 h 602"/>
                <a:gd name="T82" fmla="*/ 533 w 820"/>
                <a:gd name="T83" fmla="*/ 538 h 602"/>
                <a:gd name="T84" fmla="*/ 524 w 820"/>
                <a:gd name="T85" fmla="*/ 553 h 602"/>
                <a:gd name="T86" fmla="*/ 509 w 820"/>
                <a:gd name="T87" fmla="*/ 562 h 602"/>
                <a:gd name="T88" fmla="*/ 486 w 820"/>
                <a:gd name="T89" fmla="*/ 565 h 602"/>
                <a:gd name="T90" fmla="*/ 450 w 820"/>
                <a:gd name="T91" fmla="*/ 545 h 602"/>
                <a:gd name="T92" fmla="*/ 339 w 820"/>
                <a:gd name="T93" fmla="*/ 427 h 602"/>
                <a:gd name="T94" fmla="*/ 428 w 820"/>
                <a:gd name="T95" fmla="*/ 572 h 602"/>
                <a:gd name="T96" fmla="*/ 415 w 820"/>
                <a:gd name="T97" fmla="*/ 579 h 602"/>
                <a:gd name="T98" fmla="*/ 385 w 820"/>
                <a:gd name="T99" fmla="*/ 575 h 602"/>
                <a:gd name="T100" fmla="*/ 341 w 820"/>
                <a:gd name="T101" fmla="*/ 549 h 602"/>
                <a:gd name="T102" fmla="*/ 206 w 820"/>
                <a:gd name="T103" fmla="*/ 452 h 602"/>
                <a:gd name="T104" fmla="*/ 27 w 820"/>
                <a:gd name="T105" fmla="*/ 388 h 602"/>
                <a:gd name="T106" fmla="*/ 326 w 820"/>
                <a:gd name="T107" fmla="*/ 32 h 602"/>
                <a:gd name="T108" fmla="*/ 188 w 820"/>
                <a:gd name="T109" fmla="*/ 161 h 602"/>
                <a:gd name="T110" fmla="*/ 204 w 820"/>
                <a:gd name="T111" fmla="*/ 178 h 602"/>
                <a:gd name="T112" fmla="*/ 236 w 820"/>
                <a:gd name="T113" fmla="*/ 186 h 602"/>
                <a:gd name="T114" fmla="*/ 361 w 820"/>
                <a:gd name="T115" fmla="*/ 145 h 602"/>
                <a:gd name="T116" fmla="*/ 718 w 820"/>
                <a:gd name="T117" fmla="*/ 450 h 602"/>
                <a:gd name="T118" fmla="*/ 718 w 820"/>
                <a:gd name="T119" fmla="*/ 48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20" h="602">
                  <a:moveTo>
                    <a:pt x="820" y="410"/>
                  </a:moveTo>
                  <a:lnTo>
                    <a:pt x="819" y="112"/>
                  </a:lnTo>
                  <a:lnTo>
                    <a:pt x="722" y="112"/>
                  </a:lnTo>
                  <a:lnTo>
                    <a:pt x="528" y="17"/>
                  </a:lnTo>
                  <a:lnTo>
                    <a:pt x="368" y="17"/>
                  </a:lnTo>
                  <a:lnTo>
                    <a:pt x="267" y="0"/>
                  </a:lnTo>
                  <a:lnTo>
                    <a:pt x="101" y="100"/>
                  </a:lnTo>
                  <a:lnTo>
                    <a:pt x="0" y="98"/>
                  </a:lnTo>
                  <a:lnTo>
                    <a:pt x="5" y="409"/>
                  </a:lnTo>
                  <a:lnTo>
                    <a:pt x="52" y="413"/>
                  </a:lnTo>
                  <a:lnTo>
                    <a:pt x="51" y="425"/>
                  </a:lnTo>
                  <a:lnTo>
                    <a:pt x="51" y="438"/>
                  </a:lnTo>
                  <a:lnTo>
                    <a:pt x="51" y="450"/>
                  </a:lnTo>
                  <a:lnTo>
                    <a:pt x="52" y="460"/>
                  </a:lnTo>
                  <a:lnTo>
                    <a:pt x="55" y="464"/>
                  </a:lnTo>
                  <a:lnTo>
                    <a:pt x="59" y="470"/>
                  </a:lnTo>
                  <a:lnTo>
                    <a:pt x="63" y="475"/>
                  </a:lnTo>
                  <a:lnTo>
                    <a:pt x="69" y="480"/>
                  </a:lnTo>
                  <a:lnTo>
                    <a:pt x="75" y="484"/>
                  </a:lnTo>
                  <a:lnTo>
                    <a:pt x="81" y="488"/>
                  </a:lnTo>
                  <a:lnTo>
                    <a:pt x="87" y="491"/>
                  </a:lnTo>
                  <a:lnTo>
                    <a:pt x="92" y="491"/>
                  </a:lnTo>
                  <a:lnTo>
                    <a:pt x="97" y="490"/>
                  </a:lnTo>
                  <a:lnTo>
                    <a:pt x="104" y="488"/>
                  </a:lnTo>
                  <a:lnTo>
                    <a:pt x="111" y="484"/>
                  </a:lnTo>
                  <a:lnTo>
                    <a:pt x="120" y="480"/>
                  </a:lnTo>
                  <a:lnTo>
                    <a:pt x="132" y="473"/>
                  </a:lnTo>
                  <a:lnTo>
                    <a:pt x="139" y="468"/>
                  </a:lnTo>
                  <a:lnTo>
                    <a:pt x="139" y="474"/>
                  </a:lnTo>
                  <a:lnTo>
                    <a:pt x="140" y="485"/>
                  </a:lnTo>
                  <a:lnTo>
                    <a:pt x="142" y="499"/>
                  </a:lnTo>
                  <a:lnTo>
                    <a:pt x="142" y="510"/>
                  </a:lnTo>
                  <a:lnTo>
                    <a:pt x="142" y="514"/>
                  </a:lnTo>
                  <a:lnTo>
                    <a:pt x="144" y="520"/>
                  </a:lnTo>
                  <a:lnTo>
                    <a:pt x="147" y="525"/>
                  </a:lnTo>
                  <a:lnTo>
                    <a:pt x="151" y="530"/>
                  </a:lnTo>
                  <a:lnTo>
                    <a:pt x="156" y="536"/>
                  </a:lnTo>
                  <a:lnTo>
                    <a:pt x="161" y="540"/>
                  </a:lnTo>
                  <a:lnTo>
                    <a:pt x="166" y="542"/>
                  </a:lnTo>
                  <a:lnTo>
                    <a:pt x="172" y="543"/>
                  </a:lnTo>
                  <a:lnTo>
                    <a:pt x="184" y="543"/>
                  </a:lnTo>
                  <a:lnTo>
                    <a:pt x="198" y="542"/>
                  </a:lnTo>
                  <a:lnTo>
                    <a:pt x="210" y="540"/>
                  </a:lnTo>
                  <a:lnTo>
                    <a:pt x="214" y="540"/>
                  </a:lnTo>
                  <a:lnTo>
                    <a:pt x="216" y="544"/>
                  </a:lnTo>
                  <a:lnTo>
                    <a:pt x="220" y="555"/>
                  </a:lnTo>
                  <a:lnTo>
                    <a:pt x="223" y="560"/>
                  </a:lnTo>
                  <a:lnTo>
                    <a:pt x="226" y="566"/>
                  </a:lnTo>
                  <a:lnTo>
                    <a:pt x="229" y="571"/>
                  </a:lnTo>
                  <a:lnTo>
                    <a:pt x="233" y="575"/>
                  </a:lnTo>
                  <a:lnTo>
                    <a:pt x="238" y="578"/>
                  </a:lnTo>
                  <a:lnTo>
                    <a:pt x="243" y="580"/>
                  </a:lnTo>
                  <a:lnTo>
                    <a:pt x="249" y="582"/>
                  </a:lnTo>
                  <a:lnTo>
                    <a:pt x="256" y="585"/>
                  </a:lnTo>
                  <a:lnTo>
                    <a:pt x="263" y="586"/>
                  </a:lnTo>
                  <a:lnTo>
                    <a:pt x="269" y="587"/>
                  </a:lnTo>
                  <a:lnTo>
                    <a:pt x="274" y="587"/>
                  </a:lnTo>
                  <a:lnTo>
                    <a:pt x="277" y="586"/>
                  </a:lnTo>
                  <a:lnTo>
                    <a:pt x="285" y="582"/>
                  </a:lnTo>
                  <a:lnTo>
                    <a:pt x="297" y="577"/>
                  </a:lnTo>
                  <a:lnTo>
                    <a:pt x="311" y="571"/>
                  </a:lnTo>
                  <a:lnTo>
                    <a:pt x="324" y="565"/>
                  </a:lnTo>
                  <a:lnTo>
                    <a:pt x="337" y="574"/>
                  </a:lnTo>
                  <a:lnTo>
                    <a:pt x="347" y="581"/>
                  </a:lnTo>
                  <a:lnTo>
                    <a:pt x="354" y="587"/>
                  </a:lnTo>
                  <a:lnTo>
                    <a:pt x="358" y="589"/>
                  </a:lnTo>
                  <a:lnTo>
                    <a:pt x="365" y="592"/>
                  </a:lnTo>
                  <a:lnTo>
                    <a:pt x="378" y="596"/>
                  </a:lnTo>
                  <a:lnTo>
                    <a:pt x="386" y="598"/>
                  </a:lnTo>
                  <a:lnTo>
                    <a:pt x="394" y="600"/>
                  </a:lnTo>
                  <a:lnTo>
                    <a:pt x="403" y="602"/>
                  </a:lnTo>
                  <a:lnTo>
                    <a:pt x="411" y="602"/>
                  </a:lnTo>
                  <a:lnTo>
                    <a:pt x="411" y="602"/>
                  </a:lnTo>
                  <a:lnTo>
                    <a:pt x="422" y="600"/>
                  </a:lnTo>
                  <a:lnTo>
                    <a:pt x="431" y="598"/>
                  </a:lnTo>
                  <a:lnTo>
                    <a:pt x="435" y="596"/>
                  </a:lnTo>
                  <a:lnTo>
                    <a:pt x="439" y="594"/>
                  </a:lnTo>
                  <a:lnTo>
                    <a:pt x="442" y="591"/>
                  </a:lnTo>
                  <a:lnTo>
                    <a:pt x="444" y="588"/>
                  </a:lnTo>
                  <a:lnTo>
                    <a:pt x="448" y="581"/>
                  </a:lnTo>
                  <a:lnTo>
                    <a:pt x="451" y="574"/>
                  </a:lnTo>
                  <a:lnTo>
                    <a:pt x="460" y="579"/>
                  </a:lnTo>
                  <a:lnTo>
                    <a:pt x="471" y="583"/>
                  </a:lnTo>
                  <a:lnTo>
                    <a:pt x="476" y="586"/>
                  </a:lnTo>
                  <a:lnTo>
                    <a:pt x="483" y="587"/>
                  </a:lnTo>
                  <a:lnTo>
                    <a:pt x="489" y="588"/>
                  </a:lnTo>
                  <a:lnTo>
                    <a:pt x="494" y="589"/>
                  </a:lnTo>
                  <a:lnTo>
                    <a:pt x="504" y="588"/>
                  </a:lnTo>
                  <a:lnTo>
                    <a:pt x="511" y="586"/>
                  </a:lnTo>
                  <a:lnTo>
                    <a:pt x="520" y="582"/>
                  </a:lnTo>
                  <a:lnTo>
                    <a:pt x="527" y="577"/>
                  </a:lnTo>
                  <a:lnTo>
                    <a:pt x="533" y="574"/>
                  </a:lnTo>
                  <a:lnTo>
                    <a:pt x="539" y="570"/>
                  </a:lnTo>
                  <a:lnTo>
                    <a:pt x="543" y="566"/>
                  </a:lnTo>
                  <a:lnTo>
                    <a:pt x="546" y="562"/>
                  </a:lnTo>
                  <a:lnTo>
                    <a:pt x="550" y="557"/>
                  </a:lnTo>
                  <a:lnTo>
                    <a:pt x="552" y="553"/>
                  </a:lnTo>
                  <a:lnTo>
                    <a:pt x="553" y="550"/>
                  </a:lnTo>
                  <a:lnTo>
                    <a:pt x="553" y="549"/>
                  </a:lnTo>
                  <a:lnTo>
                    <a:pt x="559" y="553"/>
                  </a:lnTo>
                  <a:lnTo>
                    <a:pt x="566" y="555"/>
                  </a:lnTo>
                  <a:lnTo>
                    <a:pt x="572" y="557"/>
                  </a:lnTo>
                  <a:lnTo>
                    <a:pt x="579" y="558"/>
                  </a:lnTo>
                  <a:lnTo>
                    <a:pt x="588" y="559"/>
                  </a:lnTo>
                  <a:lnTo>
                    <a:pt x="596" y="558"/>
                  </a:lnTo>
                  <a:lnTo>
                    <a:pt x="605" y="556"/>
                  </a:lnTo>
                  <a:lnTo>
                    <a:pt x="613" y="554"/>
                  </a:lnTo>
                  <a:lnTo>
                    <a:pt x="620" y="550"/>
                  </a:lnTo>
                  <a:lnTo>
                    <a:pt x="628" y="545"/>
                  </a:lnTo>
                  <a:lnTo>
                    <a:pt x="633" y="542"/>
                  </a:lnTo>
                  <a:lnTo>
                    <a:pt x="637" y="538"/>
                  </a:lnTo>
                  <a:lnTo>
                    <a:pt x="641" y="534"/>
                  </a:lnTo>
                  <a:lnTo>
                    <a:pt x="644" y="530"/>
                  </a:lnTo>
                  <a:lnTo>
                    <a:pt x="646" y="524"/>
                  </a:lnTo>
                  <a:lnTo>
                    <a:pt x="648" y="516"/>
                  </a:lnTo>
                  <a:lnTo>
                    <a:pt x="654" y="521"/>
                  </a:lnTo>
                  <a:lnTo>
                    <a:pt x="657" y="523"/>
                  </a:lnTo>
                  <a:lnTo>
                    <a:pt x="662" y="524"/>
                  </a:lnTo>
                  <a:lnTo>
                    <a:pt x="675" y="526"/>
                  </a:lnTo>
                  <a:lnTo>
                    <a:pt x="682" y="527"/>
                  </a:lnTo>
                  <a:lnTo>
                    <a:pt x="689" y="527"/>
                  </a:lnTo>
                  <a:lnTo>
                    <a:pt x="696" y="527"/>
                  </a:lnTo>
                  <a:lnTo>
                    <a:pt x="702" y="526"/>
                  </a:lnTo>
                  <a:lnTo>
                    <a:pt x="708" y="525"/>
                  </a:lnTo>
                  <a:lnTo>
                    <a:pt x="714" y="522"/>
                  </a:lnTo>
                  <a:lnTo>
                    <a:pt x="719" y="519"/>
                  </a:lnTo>
                  <a:lnTo>
                    <a:pt x="724" y="514"/>
                  </a:lnTo>
                  <a:lnTo>
                    <a:pt x="732" y="506"/>
                  </a:lnTo>
                  <a:lnTo>
                    <a:pt x="737" y="498"/>
                  </a:lnTo>
                  <a:lnTo>
                    <a:pt x="739" y="493"/>
                  </a:lnTo>
                  <a:lnTo>
                    <a:pt x="740" y="483"/>
                  </a:lnTo>
                  <a:lnTo>
                    <a:pt x="741" y="471"/>
                  </a:lnTo>
                  <a:lnTo>
                    <a:pt x="740" y="454"/>
                  </a:lnTo>
                  <a:lnTo>
                    <a:pt x="820" y="410"/>
                  </a:lnTo>
                  <a:close/>
                  <a:moveTo>
                    <a:pt x="718" y="488"/>
                  </a:moveTo>
                  <a:lnTo>
                    <a:pt x="715" y="492"/>
                  </a:lnTo>
                  <a:lnTo>
                    <a:pt x="709" y="497"/>
                  </a:lnTo>
                  <a:lnTo>
                    <a:pt x="704" y="501"/>
                  </a:lnTo>
                  <a:lnTo>
                    <a:pt x="696" y="505"/>
                  </a:lnTo>
                  <a:lnTo>
                    <a:pt x="694" y="505"/>
                  </a:lnTo>
                  <a:lnTo>
                    <a:pt x="691" y="505"/>
                  </a:lnTo>
                  <a:lnTo>
                    <a:pt x="676" y="504"/>
                  </a:lnTo>
                  <a:lnTo>
                    <a:pt x="665" y="501"/>
                  </a:lnTo>
                  <a:lnTo>
                    <a:pt x="643" y="487"/>
                  </a:lnTo>
                  <a:lnTo>
                    <a:pt x="553" y="351"/>
                  </a:lnTo>
                  <a:lnTo>
                    <a:pt x="534" y="363"/>
                  </a:lnTo>
                  <a:lnTo>
                    <a:pt x="625" y="499"/>
                  </a:lnTo>
                  <a:lnTo>
                    <a:pt x="625" y="499"/>
                  </a:lnTo>
                  <a:lnTo>
                    <a:pt x="626" y="511"/>
                  </a:lnTo>
                  <a:lnTo>
                    <a:pt x="625" y="520"/>
                  </a:lnTo>
                  <a:lnTo>
                    <a:pt x="622" y="522"/>
                  </a:lnTo>
                  <a:lnTo>
                    <a:pt x="617" y="526"/>
                  </a:lnTo>
                  <a:lnTo>
                    <a:pt x="611" y="529"/>
                  </a:lnTo>
                  <a:lnTo>
                    <a:pt x="604" y="533"/>
                  </a:lnTo>
                  <a:lnTo>
                    <a:pt x="595" y="536"/>
                  </a:lnTo>
                  <a:lnTo>
                    <a:pt x="587" y="537"/>
                  </a:lnTo>
                  <a:lnTo>
                    <a:pt x="580" y="537"/>
                  </a:lnTo>
                  <a:lnTo>
                    <a:pt x="574" y="534"/>
                  </a:lnTo>
                  <a:lnTo>
                    <a:pt x="569" y="532"/>
                  </a:lnTo>
                  <a:lnTo>
                    <a:pt x="563" y="530"/>
                  </a:lnTo>
                  <a:lnTo>
                    <a:pt x="556" y="525"/>
                  </a:lnTo>
                  <a:lnTo>
                    <a:pt x="551" y="521"/>
                  </a:lnTo>
                  <a:lnTo>
                    <a:pt x="460" y="384"/>
                  </a:lnTo>
                  <a:lnTo>
                    <a:pt x="441" y="397"/>
                  </a:lnTo>
                  <a:lnTo>
                    <a:pt x="530" y="529"/>
                  </a:lnTo>
                  <a:lnTo>
                    <a:pt x="529" y="530"/>
                  </a:lnTo>
                  <a:lnTo>
                    <a:pt x="531" y="533"/>
                  </a:lnTo>
                  <a:lnTo>
                    <a:pt x="533" y="538"/>
                  </a:lnTo>
                  <a:lnTo>
                    <a:pt x="533" y="541"/>
                  </a:lnTo>
                  <a:lnTo>
                    <a:pt x="531" y="544"/>
                  </a:lnTo>
                  <a:lnTo>
                    <a:pt x="528" y="548"/>
                  </a:lnTo>
                  <a:lnTo>
                    <a:pt x="524" y="553"/>
                  </a:lnTo>
                  <a:lnTo>
                    <a:pt x="520" y="556"/>
                  </a:lnTo>
                  <a:lnTo>
                    <a:pt x="517" y="557"/>
                  </a:lnTo>
                  <a:lnTo>
                    <a:pt x="513" y="559"/>
                  </a:lnTo>
                  <a:lnTo>
                    <a:pt x="509" y="562"/>
                  </a:lnTo>
                  <a:lnTo>
                    <a:pt x="505" y="564"/>
                  </a:lnTo>
                  <a:lnTo>
                    <a:pt x="500" y="565"/>
                  </a:lnTo>
                  <a:lnTo>
                    <a:pt x="494" y="566"/>
                  </a:lnTo>
                  <a:lnTo>
                    <a:pt x="486" y="565"/>
                  </a:lnTo>
                  <a:lnTo>
                    <a:pt x="477" y="562"/>
                  </a:lnTo>
                  <a:lnTo>
                    <a:pt x="469" y="558"/>
                  </a:lnTo>
                  <a:lnTo>
                    <a:pt x="461" y="554"/>
                  </a:lnTo>
                  <a:lnTo>
                    <a:pt x="450" y="545"/>
                  </a:lnTo>
                  <a:lnTo>
                    <a:pt x="445" y="541"/>
                  </a:lnTo>
                  <a:lnTo>
                    <a:pt x="437" y="532"/>
                  </a:lnTo>
                  <a:lnTo>
                    <a:pt x="357" y="414"/>
                  </a:lnTo>
                  <a:lnTo>
                    <a:pt x="339" y="427"/>
                  </a:lnTo>
                  <a:lnTo>
                    <a:pt x="428" y="560"/>
                  </a:lnTo>
                  <a:lnTo>
                    <a:pt x="429" y="564"/>
                  </a:lnTo>
                  <a:lnTo>
                    <a:pt x="428" y="569"/>
                  </a:lnTo>
                  <a:lnTo>
                    <a:pt x="428" y="572"/>
                  </a:lnTo>
                  <a:lnTo>
                    <a:pt x="426" y="575"/>
                  </a:lnTo>
                  <a:lnTo>
                    <a:pt x="424" y="577"/>
                  </a:lnTo>
                  <a:lnTo>
                    <a:pt x="420" y="578"/>
                  </a:lnTo>
                  <a:lnTo>
                    <a:pt x="415" y="579"/>
                  </a:lnTo>
                  <a:lnTo>
                    <a:pt x="411" y="579"/>
                  </a:lnTo>
                  <a:lnTo>
                    <a:pt x="411" y="579"/>
                  </a:lnTo>
                  <a:lnTo>
                    <a:pt x="397" y="578"/>
                  </a:lnTo>
                  <a:lnTo>
                    <a:pt x="385" y="575"/>
                  </a:lnTo>
                  <a:lnTo>
                    <a:pt x="374" y="572"/>
                  </a:lnTo>
                  <a:lnTo>
                    <a:pt x="369" y="569"/>
                  </a:lnTo>
                  <a:lnTo>
                    <a:pt x="360" y="563"/>
                  </a:lnTo>
                  <a:lnTo>
                    <a:pt x="341" y="549"/>
                  </a:lnTo>
                  <a:lnTo>
                    <a:pt x="314" y="530"/>
                  </a:lnTo>
                  <a:lnTo>
                    <a:pt x="281" y="507"/>
                  </a:lnTo>
                  <a:lnTo>
                    <a:pt x="244" y="480"/>
                  </a:lnTo>
                  <a:lnTo>
                    <a:pt x="206" y="452"/>
                  </a:lnTo>
                  <a:lnTo>
                    <a:pt x="167" y="425"/>
                  </a:lnTo>
                  <a:lnTo>
                    <a:pt x="131" y="398"/>
                  </a:lnTo>
                  <a:lnTo>
                    <a:pt x="129" y="397"/>
                  </a:lnTo>
                  <a:lnTo>
                    <a:pt x="27" y="388"/>
                  </a:lnTo>
                  <a:lnTo>
                    <a:pt x="23" y="121"/>
                  </a:lnTo>
                  <a:lnTo>
                    <a:pt x="108" y="122"/>
                  </a:lnTo>
                  <a:lnTo>
                    <a:pt x="273" y="23"/>
                  </a:lnTo>
                  <a:lnTo>
                    <a:pt x="326" y="32"/>
                  </a:lnTo>
                  <a:lnTo>
                    <a:pt x="182" y="149"/>
                  </a:lnTo>
                  <a:lnTo>
                    <a:pt x="183" y="151"/>
                  </a:lnTo>
                  <a:lnTo>
                    <a:pt x="186" y="158"/>
                  </a:lnTo>
                  <a:lnTo>
                    <a:pt x="188" y="161"/>
                  </a:lnTo>
                  <a:lnTo>
                    <a:pt x="190" y="165"/>
                  </a:lnTo>
                  <a:lnTo>
                    <a:pt x="194" y="169"/>
                  </a:lnTo>
                  <a:lnTo>
                    <a:pt x="198" y="174"/>
                  </a:lnTo>
                  <a:lnTo>
                    <a:pt x="204" y="178"/>
                  </a:lnTo>
                  <a:lnTo>
                    <a:pt x="210" y="181"/>
                  </a:lnTo>
                  <a:lnTo>
                    <a:pt x="217" y="184"/>
                  </a:lnTo>
                  <a:lnTo>
                    <a:pt x="226" y="186"/>
                  </a:lnTo>
                  <a:lnTo>
                    <a:pt x="236" y="186"/>
                  </a:lnTo>
                  <a:lnTo>
                    <a:pt x="247" y="186"/>
                  </a:lnTo>
                  <a:lnTo>
                    <a:pt x="261" y="184"/>
                  </a:lnTo>
                  <a:lnTo>
                    <a:pt x="276" y="181"/>
                  </a:lnTo>
                  <a:lnTo>
                    <a:pt x="361" y="145"/>
                  </a:lnTo>
                  <a:lnTo>
                    <a:pt x="463" y="144"/>
                  </a:lnTo>
                  <a:lnTo>
                    <a:pt x="516" y="174"/>
                  </a:lnTo>
                  <a:lnTo>
                    <a:pt x="710" y="424"/>
                  </a:lnTo>
                  <a:lnTo>
                    <a:pt x="718" y="450"/>
                  </a:lnTo>
                  <a:lnTo>
                    <a:pt x="719" y="462"/>
                  </a:lnTo>
                  <a:lnTo>
                    <a:pt x="719" y="474"/>
                  </a:lnTo>
                  <a:lnTo>
                    <a:pt x="718" y="482"/>
                  </a:lnTo>
                  <a:lnTo>
                    <a:pt x="718" y="4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10734">
              <a:extLst>
                <a:ext uri="{FF2B5EF4-FFF2-40B4-BE49-F238E27FC236}">
                  <a16:creationId xmlns:a16="http://schemas.microsoft.com/office/drawing/2014/main" id="{8EBEC137-95D4-446A-BF43-F3743F77E1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2488" y="3880681"/>
              <a:ext cx="69850" cy="141288"/>
            </a:xfrm>
            <a:custGeom>
              <a:avLst/>
              <a:gdLst>
                <a:gd name="T0" fmla="*/ 0 w 176"/>
                <a:gd name="T1" fmla="*/ 354 h 354"/>
                <a:gd name="T2" fmla="*/ 176 w 176"/>
                <a:gd name="T3" fmla="*/ 354 h 354"/>
                <a:gd name="T4" fmla="*/ 176 w 176"/>
                <a:gd name="T5" fmla="*/ 0 h 354"/>
                <a:gd name="T6" fmla="*/ 0 w 176"/>
                <a:gd name="T7" fmla="*/ 0 h 354"/>
                <a:gd name="T8" fmla="*/ 0 w 176"/>
                <a:gd name="T9" fmla="*/ 354 h 354"/>
                <a:gd name="T10" fmla="*/ 89 w 176"/>
                <a:gd name="T11" fmla="*/ 238 h 354"/>
                <a:gd name="T12" fmla="*/ 95 w 176"/>
                <a:gd name="T13" fmla="*/ 239 h 354"/>
                <a:gd name="T14" fmla="*/ 102 w 176"/>
                <a:gd name="T15" fmla="*/ 240 h 354"/>
                <a:gd name="T16" fmla="*/ 107 w 176"/>
                <a:gd name="T17" fmla="*/ 244 h 354"/>
                <a:gd name="T18" fmla="*/ 113 w 176"/>
                <a:gd name="T19" fmla="*/ 247 h 354"/>
                <a:gd name="T20" fmla="*/ 117 w 176"/>
                <a:gd name="T21" fmla="*/ 251 h 354"/>
                <a:gd name="T22" fmla="*/ 120 w 176"/>
                <a:gd name="T23" fmla="*/ 255 h 354"/>
                <a:gd name="T24" fmla="*/ 122 w 176"/>
                <a:gd name="T25" fmla="*/ 261 h 354"/>
                <a:gd name="T26" fmla="*/ 122 w 176"/>
                <a:gd name="T27" fmla="*/ 267 h 354"/>
                <a:gd name="T28" fmla="*/ 122 w 176"/>
                <a:gd name="T29" fmla="*/ 272 h 354"/>
                <a:gd name="T30" fmla="*/ 120 w 176"/>
                <a:gd name="T31" fmla="*/ 278 h 354"/>
                <a:gd name="T32" fmla="*/ 117 w 176"/>
                <a:gd name="T33" fmla="*/ 282 h 354"/>
                <a:gd name="T34" fmla="*/ 113 w 176"/>
                <a:gd name="T35" fmla="*/ 286 h 354"/>
                <a:gd name="T36" fmla="*/ 107 w 176"/>
                <a:gd name="T37" fmla="*/ 289 h 354"/>
                <a:gd name="T38" fmla="*/ 102 w 176"/>
                <a:gd name="T39" fmla="*/ 293 h 354"/>
                <a:gd name="T40" fmla="*/ 95 w 176"/>
                <a:gd name="T41" fmla="*/ 294 h 354"/>
                <a:gd name="T42" fmla="*/ 89 w 176"/>
                <a:gd name="T43" fmla="*/ 295 h 354"/>
                <a:gd name="T44" fmla="*/ 83 w 176"/>
                <a:gd name="T45" fmla="*/ 294 h 354"/>
                <a:gd name="T46" fmla="*/ 76 w 176"/>
                <a:gd name="T47" fmla="*/ 293 h 354"/>
                <a:gd name="T48" fmla="*/ 70 w 176"/>
                <a:gd name="T49" fmla="*/ 289 h 354"/>
                <a:gd name="T50" fmla="*/ 66 w 176"/>
                <a:gd name="T51" fmla="*/ 286 h 354"/>
                <a:gd name="T52" fmla="*/ 61 w 176"/>
                <a:gd name="T53" fmla="*/ 282 h 354"/>
                <a:gd name="T54" fmla="*/ 58 w 176"/>
                <a:gd name="T55" fmla="*/ 278 h 354"/>
                <a:gd name="T56" fmla="*/ 56 w 176"/>
                <a:gd name="T57" fmla="*/ 272 h 354"/>
                <a:gd name="T58" fmla="*/ 55 w 176"/>
                <a:gd name="T59" fmla="*/ 267 h 354"/>
                <a:gd name="T60" fmla="*/ 56 w 176"/>
                <a:gd name="T61" fmla="*/ 261 h 354"/>
                <a:gd name="T62" fmla="*/ 58 w 176"/>
                <a:gd name="T63" fmla="*/ 255 h 354"/>
                <a:gd name="T64" fmla="*/ 61 w 176"/>
                <a:gd name="T65" fmla="*/ 251 h 354"/>
                <a:gd name="T66" fmla="*/ 66 w 176"/>
                <a:gd name="T67" fmla="*/ 247 h 354"/>
                <a:gd name="T68" fmla="*/ 70 w 176"/>
                <a:gd name="T69" fmla="*/ 244 h 354"/>
                <a:gd name="T70" fmla="*/ 76 w 176"/>
                <a:gd name="T71" fmla="*/ 240 h 354"/>
                <a:gd name="T72" fmla="*/ 83 w 176"/>
                <a:gd name="T73" fmla="*/ 239 h 354"/>
                <a:gd name="T74" fmla="*/ 89 w 176"/>
                <a:gd name="T75" fmla="*/ 23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354">
                  <a:moveTo>
                    <a:pt x="0" y="354"/>
                  </a:moveTo>
                  <a:lnTo>
                    <a:pt x="176" y="354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354"/>
                  </a:lnTo>
                  <a:close/>
                  <a:moveTo>
                    <a:pt x="89" y="238"/>
                  </a:moveTo>
                  <a:lnTo>
                    <a:pt x="95" y="239"/>
                  </a:lnTo>
                  <a:lnTo>
                    <a:pt x="102" y="240"/>
                  </a:lnTo>
                  <a:lnTo>
                    <a:pt x="107" y="244"/>
                  </a:lnTo>
                  <a:lnTo>
                    <a:pt x="113" y="247"/>
                  </a:lnTo>
                  <a:lnTo>
                    <a:pt x="117" y="251"/>
                  </a:lnTo>
                  <a:lnTo>
                    <a:pt x="120" y="255"/>
                  </a:lnTo>
                  <a:lnTo>
                    <a:pt x="122" y="261"/>
                  </a:lnTo>
                  <a:lnTo>
                    <a:pt x="122" y="267"/>
                  </a:lnTo>
                  <a:lnTo>
                    <a:pt x="122" y="272"/>
                  </a:lnTo>
                  <a:lnTo>
                    <a:pt x="120" y="278"/>
                  </a:lnTo>
                  <a:lnTo>
                    <a:pt x="117" y="282"/>
                  </a:lnTo>
                  <a:lnTo>
                    <a:pt x="113" y="286"/>
                  </a:lnTo>
                  <a:lnTo>
                    <a:pt x="107" y="289"/>
                  </a:lnTo>
                  <a:lnTo>
                    <a:pt x="102" y="293"/>
                  </a:lnTo>
                  <a:lnTo>
                    <a:pt x="95" y="294"/>
                  </a:lnTo>
                  <a:lnTo>
                    <a:pt x="89" y="295"/>
                  </a:lnTo>
                  <a:lnTo>
                    <a:pt x="83" y="294"/>
                  </a:lnTo>
                  <a:lnTo>
                    <a:pt x="76" y="293"/>
                  </a:lnTo>
                  <a:lnTo>
                    <a:pt x="70" y="289"/>
                  </a:lnTo>
                  <a:lnTo>
                    <a:pt x="66" y="286"/>
                  </a:lnTo>
                  <a:lnTo>
                    <a:pt x="61" y="282"/>
                  </a:lnTo>
                  <a:lnTo>
                    <a:pt x="58" y="278"/>
                  </a:lnTo>
                  <a:lnTo>
                    <a:pt x="56" y="272"/>
                  </a:lnTo>
                  <a:lnTo>
                    <a:pt x="55" y="267"/>
                  </a:lnTo>
                  <a:lnTo>
                    <a:pt x="56" y="261"/>
                  </a:lnTo>
                  <a:lnTo>
                    <a:pt x="58" y="255"/>
                  </a:lnTo>
                  <a:lnTo>
                    <a:pt x="61" y="251"/>
                  </a:lnTo>
                  <a:lnTo>
                    <a:pt x="66" y="247"/>
                  </a:lnTo>
                  <a:lnTo>
                    <a:pt x="70" y="244"/>
                  </a:lnTo>
                  <a:lnTo>
                    <a:pt x="76" y="240"/>
                  </a:lnTo>
                  <a:lnTo>
                    <a:pt x="83" y="239"/>
                  </a:lnTo>
                  <a:lnTo>
                    <a:pt x="89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10735">
              <a:extLst>
                <a:ext uri="{FF2B5EF4-FFF2-40B4-BE49-F238E27FC236}">
                  <a16:creationId xmlns:a16="http://schemas.microsoft.com/office/drawing/2014/main" id="{D72E2A7F-72CB-47A2-BE37-2AFBAAE903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4288" y="3880681"/>
              <a:ext cx="69850" cy="141288"/>
            </a:xfrm>
            <a:custGeom>
              <a:avLst/>
              <a:gdLst>
                <a:gd name="T0" fmla="*/ 0 w 176"/>
                <a:gd name="T1" fmla="*/ 335 h 354"/>
                <a:gd name="T2" fmla="*/ 0 w 176"/>
                <a:gd name="T3" fmla="*/ 314 h 354"/>
                <a:gd name="T4" fmla="*/ 0 w 176"/>
                <a:gd name="T5" fmla="*/ 294 h 354"/>
                <a:gd name="T6" fmla="*/ 0 w 176"/>
                <a:gd name="T7" fmla="*/ 272 h 354"/>
                <a:gd name="T8" fmla="*/ 0 w 176"/>
                <a:gd name="T9" fmla="*/ 251 h 354"/>
                <a:gd name="T10" fmla="*/ 0 w 176"/>
                <a:gd name="T11" fmla="*/ 230 h 354"/>
                <a:gd name="T12" fmla="*/ 0 w 176"/>
                <a:gd name="T13" fmla="*/ 208 h 354"/>
                <a:gd name="T14" fmla="*/ 0 w 176"/>
                <a:gd name="T15" fmla="*/ 187 h 354"/>
                <a:gd name="T16" fmla="*/ 0 w 176"/>
                <a:gd name="T17" fmla="*/ 166 h 354"/>
                <a:gd name="T18" fmla="*/ 0 w 176"/>
                <a:gd name="T19" fmla="*/ 146 h 354"/>
                <a:gd name="T20" fmla="*/ 0 w 176"/>
                <a:gd name="T21" fmla="*/ 124 h 354"/>
                <a:gd name="T22" fmla="*/ 0 w 176"/>
                <a:gd name="T23" fmla="*/ 103 h 354"/>
                <a:gd name="T24" fmla="*/ 0 w 176"/>
                <a:gd name="T25" fmla="*/ 82 h 354"/>
                <a:gd name="T26" fmla="*/ 0 w 176"/>
                <a:gd name="T27" fmla="*/ 61 h 354"/>
                <a:gd name="T28" fmla="*/ 0 w 176"/>
                <a:gd name="T29" fmla="*/ 41 h 354"/>
                <a:gd name="T30" fmla="*/ 0 w 176"/>
                <a:gd name="T31" fmla="*/ 21 h 354"/>
                <a:gd name="T32" fmla="*/ 0 w 176"/>
                <a:gd name="T33" fmla="*/ 1 h 354"/>
                <a:gd name="T34" fmla="*/ 19 w 176"/>
                <a:gd name="T35" fmla="*/ 0 h 354"/>
                <a:gd name="T36" fmla="*/ 39 w 176"/>
                <a:gd name="T37" fmla="*/ 0 h 354"/>
                <a:gd name="T38" fmla="*/ 59 w 176"/>
                <a:gd name="T39" fmla="*/ 0 h 354"/>
                <a:gd name="T40" fmla="*/ 79 w 176"/>
                <a:gd name="T41" fmla="*/ 0 h 354"/>
                <a:gd name="T42" fmla="*/ 100 w 176"/>
                <a:gd name="T43" fmla="*/ 0 h 354"/>
                <a:gd name="T44" fmla="*/ 120 w 176"/>
                <a:gd name="T45" fmla="*/ 0 h 354"/>
                <a:gd name="T46" fmla="*/ 141 w 176"/>
                <a:gd name="T47" fmla="*/ 0 h 354"/>
                <a:gd name="T48" fmla="*/ 161 w 176"/>
                <a:gd name="T49" fmla="*/ 0 h 354"/>
                <a:gd name="T50" fmla="*/ 176 w 176"/>
                <a:gd name="T51" fmla="*/ 4 h 354"/>
                <a:gd name="T52" fmla="*/ 176 w 176"/>
                <a:gd name="T53" fmla="*/ 24 h 354"/>
                <a:gd name="T54" fmla="*/ 176 w 176"/>
                <a:gd name="T55" fmla="*/ 44 h 354"/>
                <a:gd name="T56" fmla="*/ 176 w 176"/>
                <a:gd name="T57" fmla="*/ 65 h 354"/>
                <a:gd name="T58" fmla="*/ 176 w 176"/>
                <a:gd name="T59" fmla="*/ 85 h 354"/>
                <a:gd name="T60" fmla="*/ 176 w 176"/>
                <a:gd name="T61" fmla="*/ 105 h 354"/>
                <a:gd name="T62" fmla="*/ 176 w 176"/>
                <a:gd name="T63" fmla="*/ 125 h 354"/>
                <a:gd name="T64" fmla="*/ 176 w 176"/>
                <a:gd name="T65" fmla="*/ 147 h 354"/>
                <a:gd name="T66" fmla="*/ 176 w 176"/>
                <a:gd name="T67" fmla="*/ 167 h 354"/>
                <a:gd name="T68" fmla="*/ 176 w 176"/>
                <a:gd name="T69" fmla="*/ 187 h 354"/>
                <a:gd name="T70" fmla="*/ 176 w 176"/>
                <a:gd name="T71" fmla="*/ 207 h 354"/>
                <a:gd name="T72" fmla="*/ 176 w 176"/>
                <a:gd name="T73" fmla="*/ 228 h 354"/>
                <a:gd name="T74" fmla="*/ 176 w 176"/>
                <a:gd name="T75" fmla="*/ 248 h 354"/>
                <a:gd name="T76" fmla="*/ 176 w 176"/>
                <a:gd name="T77" fmla="*/ 269 h 354"/>
                <a:gd name="T78" fmla="*/ 176 w 176"/>
                <a:gd name="T79" fmla="*/ 290 h 354"/>
                <a:gd name="T80" fmla="*/ 176 w 176"/>
                <a:gd name="T81" fmla="*/ 311 h 354"/>
                <a:gd name="T82" fmla="*/ 176 w 176"/>
                <a:gd name="T83" fmla="*/ 332 h 354"/>
                <a:gd name="T84" fmla="*/ 176 w 176"/>
                <a:gd name="T85" fmla="*/ 353 h 354"/>
                <a:gd name="T86" fmla="*/ 157 w 176"/>
                <a:gd name="T87" fmla="*/ 354 h 354"/>
                <a:gd name="T88" fmla="*/ 136 w 176"/>
                <a:gd name="T89" fmla="*/ 354 h 354"/>
                <a:gd name="T90" fmla="*/ 115 w 176"/>
                <a:gd name="T91" fmla="*/ 354 h 354"/>
                <a:gd name="T92" fmla="*/ 94 w 176"/>
                <a:gd name="T93" fmla="*/ 354 h 354"/>
                <a:gd name="T94" fmla="*/ 73 w 176"/>
                <a:gd name="T95" fmla="*/ 354 h 354"/>
                <a:gd name="T96" fmla="*/ 52 w 176"/>
                <a:gd name="T97" fmla="*/ 354 h 354"/>
                <a:gd name="T98" fmla="*/ 31 w 176"/>
                <a:gd name="T99" fmla="*/ 354 h 354"/>
                <a:gd name="T100" fmla="*/ 9 w 176"/>
                <a:gd name="T101" fmla="*/ 354 h 354"/>
                <a:gd name="T102" fmla="*/ 98 w 176"/>
                <a:gd name="T103" fmla="*/ 240 h 354"/>
                <a:gd name="T104" fmla="*/ 77 w 176"/>
                <a:gd name="T105" fmla="*/ 239 h 354"/>
                <a:gd name="T106" fmla="*/ 64 w 176"/>
                <a:gd name="T107" fmla="*/ 247 h 354"/>
                <a:gd name="T108" fmla="*/ 55 w 176"/>
                <a:gd name="T109" fmla="*/ 260 h 354"/>
                <a:gd name="T110" fmla="*/ 56 w 176"/>
                <a:gd name="T111" fmla="*/ 278 h 354"/>
                <a:gd name="T112" fmla="*/ 84 w 176"/>
                <a:gd name="T113" fmla="*/ 295 h 354"/>
                <a:gd name="T114" fmla="*/ 101 w 176"/>
                <a:gd name="T115" fmla="*/ 291 h 354"/>
                <a:gd name="T116" fmla="*/ 114 w 176"/>
                <a:gd name="T117" fmla="*/ 283 h 354"/>
                <a:gd name="T118" fmla="*/ 121 w 176"/>
                <a:gd name="T119" fmla="*/ 269 h 354"/>
                <a:gd name="T120" fmla="*/ 111 w 176"/>
                <a:gd name="T121" fmla="*/ 24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354">
                  <a:moveTo>
                    <a:pt x="1" y="354"/>
                  </a:moveTo>
                  <a:lnTo>
                    <a:pt x="0" y="354"/>
                  </a:lnTo>
                  <a:lnTo>
                    <a:pt x="0" y="353"/>
                  </a:lnTo>
                  <a:lnTo>
                    <a:pt x="0" y="352"/>
                  </a:lnTo>
                  <a:lnTo>
                    <a:pt x="0" y="351"/>
                  </a:lnTo>
                  <a:lnTo>
                    <a:pt x="0" y="350"/>
                  </a:lnTo>
                  <a:lnTo>
                    <a:pt x="0" y="349"/>
                  </a:lnTo>
                  <a:lnTo>
                    <a:pt x="0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0" y="345"/>
                  </a:lnTo>
                  <a:lnTo>
                    <a:pt x="0" y="344"/>
                  </a:lnTo>
                  <a:lnTo>
                    <a:pt x="0" y="343"/>
                  </a:lnTo>
                  <a:lnTo>
                    <a:pt x="0" y="341"/>
                  </a:lnTo>
                  <a:lnTo>
                    <a:pt x="0" y="340"/>
                  </a:lnTo>
                  <a:lnTo>
                    <a:pt x="0" y="339"/>
                  </a:lnTo>
                  <a:lnTo>
                    <a:pt x="0" y="338"/>
                  </a:lnTo>
                  <a:lnTo>
                    <a:pt x="0" y="337"/>
                  </a:lnTo>
                  <a:lnTo>
                    <a:pt x="0" y="336"/>
                  </a:lnTo>
                  <a:lnTo>
                    <a:pt x="0" y="335"/>
                  </a:lnTo>
                  <a:lnTo>
                    <a:pt x="0" y="334"/>
                  </a:lnTo>
                  <a:lnTo>
                    <a:pt x="0" y="333"/>
                  </a:lnTo>
                  <a:lnTo>
                    <a:pt x="0" y="332"/>
                  </a:lnTo>
                  <a:lnTo>
                    <a:pt x="0" y="331"/>
                  </a:lnTo>
                  <a:lnTo>
                    <a:pt x="0" y="330"/>
                  </a:lnTo>
                  <a:lnTo>
                    <a:pt x="0" y="329"/>
                  </a:lnTo>
                  <a:lnTo>
                    <a:pt x="0" y="328"/>
                  </a:lnTo>
                  <a:lnTo>
                    <a:pt x="0" y="327"/>
                  </a:lnTo>
                  <a:lnTo>
                    <a:pt x="0" y="326"/>
                  </a:lnTo>
                  <a:lnTo>
                    <a:pt x="0" y="324"/>
                  </a:lnTo>
                  <a:lnTo>
                    <a:pt x="0" y="323"/>
                  </a:lnTo>
                  <a:lnTo>
                    <a:pt x="0" y="322"/>
                  </a:lnTo>
                  <a:lnTo>
                    <a:pt x="0" y="321"/>
                  </a:lnTo>
                  <a:lnTo>
                    <a:pt x="0" y="320"/>
                  </a:lnTo>
                  <a:lnTo>
                    <a:pt x="0" y="319"/>
                  </a:lnTo>
                  <a:lnTo>
                    <a:pt x="0" y="318"/>
                  </a:lnTo>
                  <a:lnTo>
                    <a:pt x="0" y="317"/>
                  </a:lnTo>
                  <a:lnTo>
                    <a:pt x="0" y="316"/>
                  </a:lnTo>
                  <a:lnTo>
                    <a:pt x="0" y="315"/>
                  </a:lnTo>
                  <a:lnTo>
                    <a:pt x="0" y="314"/>
                  </a:lnTo>
                  <a:lnTo>
                    <a:pt x="0" y="313"/>
                  </a:lnTo>
                  <a:lnTo>
                    <a:pt x="0" y="312"/>
                  </a:lnTo>
                  <a:lnTo>
                    <a:pt x="0" y="311"/>
                  </a:lnTo>
                  <a:lnTo>
                    <a:pt x="0" y="310"/>
                  </a:lnTo>
                  <a:lnTo>
                    <a:pt x="0" y="308"/>
                  </a:lnTo>
                  <a:lnTo>
                    <a:pt x="0" y="307"/>
                  </a:lnTo>
                  <a:lnTo>
                    <a:pt x="0" y="306"/>
                  </a:lnTo>
                  <a:lnTo>
                    <a:pt x="0" y="305"/>
                  </a:lnTo>
                  <a:lnTo>
                    <a:pt x="0" y="304"/>
                  </a:lnTo>
                  <a:lnTo>
                    <a:pt x="0" y="303"/>
                  </a:lnTo>
                  <a:lnTo>
                    <a:pt x="0" y="302"/>
                  </a:lnTo>
                  <a:lnTo>
                    <a:pt x="0" y="301"/>
                  </a:lnTo>
                  <a:lnTo>
                    <a:pt x="0" y="300"/>
                  </a:lnTo>
                  <a:lnTo>
                    <a:pt x="0" y="299"/>
                  </a:lnTo>
                  <a:lnTo>
                    <a:pt x="0" y="298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296"/>
                  </a:lnTo>
                  <a:lnTo>
                    <a:pt x="0" y="295"/>
                  </a:lnTo>
                  <a:lnTo>
                    <a:pt x="0" y="294"/>
                  </a:lnTo>
                  <a:lnTo>
                    <a:pt x="0" y="293"/>
                  </a:lnTo>
                  <a:lnTo>
                    <a:pt x="0" y="291"/>
                  </a:lnTo>
                  <a:lnTo>
                    <a:pt x="0" y="290"/>
                  </a:lnTo>
                  <a:lnTo>
                    <a:pt x="0" y="289"/>
                  </a:lnTo>
                  <a:lnTo>
                    <a:pt x="0" y="288"/>
                  </a:lnTo>
                  <a:lnTo>
                    <a:pt x="0" y="287"/>
                  </a:lnTo>
                  <a:lnTo>
                    <a:pt x="0" y="286"/>
                  </a:lnTo>
                  <a:lnTo>
                    <a:pt x="0" y="285"/>
                  </a:lnTo>
                  <a:lnTo>
                    <a:pt x="0" y="284"/>
                  </a:lnTo>
                  <a:lnTo>
                    <a:pt x="0" y="283"/>
                  </a:lnTo>
                  <a:lnTo>
                    <a:pt x="0" y="282"/>
                  </a:lnTo>
                  <a:lnTo>
                    <a:pt x="0" y="281"/>
                  </a:lnTo>
                  <a:lnTo>
                    <a:pt x="0" y="280"/>
                  </a:lnTo>
                  <a:lnTo>
                    <a:pt x="0" y="279"/>
                  </a:lnTo>
                  <a:lnTo>
                    <a:pt x="0" y="278"/>
                  </a:lnTo>
                  <a:lnTo>
                    <a:pt x="0" y="277"/>
                  </a:lnTo>
                  <a:lnTo>
                    <a:pt x="0" y="275"/>
                  </a:lnTo>
                  <a:lnTo>
                    <a:pt x="0" y="274"/>
                  </a:lnTo>
                  <a:lnTo>
                    <a:pt x="0" y="273"/>
                  </a:lnTo>
                  <a:lnTo>
                    <a:pt x="0" y="272"/>
                  </a:lnTo>
                  <a:lnTo>
                    <a:pt x="0" y="271"/>
                  </a:lnTo>
                  <a:lnTo>
                    <a:pt x="0" y="270"/>
                  </a:lnTo>
                  <a:lnTo>
                    <a:pt x="0" y="269"/>
                  </a:lnTo>
                  <a:lnTo>
                    <a:pt x="0" y="268"/>
                  </a:lnTo>
                  <a:lnTo>
                    <a:pt x="0" y="267"/>
                  </a:lnTo>
                  <a:lnTo>
                    <a:pt x="0" y="266"/>
                  </a:lnTo>
                  <a:lnTo>
                    <a:pt x="0" y="265"/>
                  </a:lnTo>
                  <a:lnTo>
                    <a:pt x="0" y="264"/>
                  </a:lnTo>
                  <a:lnTo>
                    <a:pt x="0" y="263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0" y="257"/>
                  </a:lnTo>
                  <a:lnTo>
                    <a:pt x="0" y="256"/>
                  </a:lnTo>
                  <a:lnTo>
                    <a:pt x="0" y="255"/>
                  </a:lnTo>
                  <a:lnTo>
                    <a:pt x="0" y="254"/>
                  </a:lnTo>
                  <a:lnTo>
                    <a:pt x="0" y="253"/>
                  </a:lnTo>
                  <a:lnTo>
                    <a:pt x="0" y="252"/>
                  </a:lnTo>
                  <a:lnTo>
                    <a:pt x="0" y="251"/>
                  </a:lnTo>
                  <a:lnTo>
                    <a:pt x="0" y="250"/>
                  </a:lnTo>
                  <a:lnTo>
                    <a:pt x="0" y="249"/>
                  </a:lnTo>
                  <a:lnTo>
                    <a:pt x="0" y="248"/>
                  </a:lnTo>
                  <a:lnTo>
                    <a:pt x="0" y="247"/>
                  </a:lnTo>
                  <a:lnTo>
                    <a:pt x="0" y="246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0" y="242"/>
                  </a:lnTo>
                  <a:lnTo>
                    <a:pt x="0" y="241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6"/>
                  </a:lnTo>
                  <a:lnTo>
                    <a:pt x="0" y="235"/>
                  </a:lnTo>
                  <a:lnTo>
                    <a:pt x="0" y="234"/>
                  </a:lnTo>
                  <a:lnTo>
                    <a:pt x="0" y="233"/>
                  </a:lnTo>
                  <a:lnTo>
                    <a:pt x="0" y="232"/>
                  </a:lnTo>
                  <a:lnTo>
                    <a:pt x="0" y="231"/>
                  </a:lnTo>
                  <a:lnTo>
                    <a:pt x="0" y="230"/>
                  </a:lnTo>
                  <a:lnTo>
                    <a:pt x="0" y="229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4"/>
                  </a:lnTo>
                  <a:lnTo>
                    <a:pt x="0" y="223"/>
                  </a:lnTo>
                  <a:lnTo>
                    <a:pt x="0" y="222"/>
                  </a:lnTo>
                  <a:lnTo>
                    <a:pt x="0" y="221"/>
                  </a:lnTo>
                  <a:lnTo>
                    <a:pt x="0" y="220"/>
                  </a:lnTo>
                  <a:lnTo>
                    <a:pt x="0" y="219"/>
                  </a:lnTo>
                  <a:lnTo>
                    <a:pt x="0" y="218"/>
                  </a:lnTo>
                  <a:lnTo>
                    <a:pt x="0" y="217"/>
                  </a:lnTo>
                  <a:lnTo>
                    <a:pt x="0" y="216"/>
                  </a:lnTo>
                  <a:lnTo>
                    <a:pt x="0" y="215"/>
                  </a:lnTo>
                  <a:lnTo>
                    <a:pt x="0" y="214"/>
                  </a:lnTo>
                  <a:lnTo>
                    <a:pt x="0" y="213"/>
                  </a:lnTo>
                  <a:lnTo>
                    <a:pt x="0" y="212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8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0" y="205"/>
                  </a:lnTo>
                  <a:lnTo>
                    <a:pt x="0" y="204"/>
                  </a:lnTo>
                  <a:lnTo>
                    <a:pt x="0" y="203"/>
                  </a:lnTo>
                  <a:lnTo>
                    <a:pt x="0" y="202"/>
                  </a:lnTo>
                  <a:lnTo>
                    <a:pt x="0" y="201"/>
                  </a:lnTo>
                  <a:lnTo>
                    <a:pt x="0" y="200"/>
                  </a:lnTo>
                  <a:lnTo>
                    <a:pt x="0" y="199"/>
                  </a:lnTo>
                  <a:lnTo>
                    <a:pt x="0" y="198"/>
                  </a:lnTo>
                  <a:lnTo>
                    <a:pt x="0" y="197"/>
                  </a:lnTo>
                  <a:lnTo>
                    <a:pt x="0" y="196"/>
                  </a:lnTo>
                  <a:lnTo>
                    <a:pt x="0" y="195"/>
                  </a:lnTo>
                  <a:lnTo>
                    <a:pt x="0" y="193"/>
                  </a:lnTo>
                  <a:lnTo>
                    <a:pt x="0" y="192"/>
                  </a:lnTo>
                  <a:lnTo>
                    <a:pt x="0" y="191"/>
                  </a:lnTo>
                  <a:lnTo>
                    <a:pt x="0" y="190"/>
                  </a:lnTo>
                  <a:lnTo>
                    <a:pt x="0" y="189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0" y="186"/>
                  </a:lnTo>
                  <a:lnTo>
                    <a:pt x="0" y="185"/>
                  </a:lnTo>
                  <a:lnTo>
                    <a:pt x="0" y="184"/>
                  </a:lnTo>
                  <a:lnTo>
                    <a:pt x="0" y="183"/>
                  </a:lnTo>
                  <a:lnTo>
                    <a:pt x="0" y="182"/>
                  </a:lnTo>
                  <a:lnTo>
                    <a:pt x="0" y="181"/>
                  </a:lnTo>
                  <a:lnTo>
                    <a:pt x="0" y="180"/>
                  </a:lnTo>
                  <a:lnTo>
                    <a:pt x="0" y="179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0" y="175"/>
                  </a:lnTo>
                  <a:lnTo>
                    <a:pt x="0" y="174"/>
                  </a:lnTo>
                  <a:lnTo>
                    <a:pt x="0" y="173"/>
                  </a:lnTo>
                  <a:lnTo>
                    <a:pt x="0" y="172"/>
                  </a:lnTo>
                  <a:lnTo>
                    <a:pt x="0" y="171"/>
                  </a:lnTo>
                  <a:lnTo>
                    <a:pt x="0" y="170"/>
                  </a:lnTo>
                  <a:lnTo>
                    <a:pt x="0" y="169"/>
                  </a:lnTo>
                  <a:lnTo>
                    <a:pt x="0" y="168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0" y="156"/>
                  </a:lnTo>
                  <a:lnTo>
                    <a:pt x="0" y="155"/>
                  </a:lnTo>
                  <a:lnTo>
                    <a:pt x="0" y="154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2"/>
                  </a:lnTo>
                  <a:lnTo>
                    <a:pt x="0" y="151"/>
                  </a:lnTo>
                  <a:lnTo>
                    <a:pt x="0" y="150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0" y="139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5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0" y="132"/>
                  </a:lnTo>
                  <a:lnTo>
                    <a:pt x="0" y="131"/>
                  </a:lnTo>
                  <a:lnTo>
                    <a:pt x="0" y="130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6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0" y="73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7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6" y="1"/>
                  </a:lnTo>
                  <a:lnTo>
                    <a:pt x="176" y="2"/>
                  </a:lnTo>
                  <a:lnTo>
                    <a:pt x="176" y="3"/>
                  </a:lnTo>
                  <a:lnTo>
                    <a:pt x="176" y="4"/>
                  </a:lnTo>
                  <a:lnTo>
                    <a:pt x="176" y="5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76" y="9"/>
                  </a:lnTo>
                  <a:lnTo>
                    <a:pt x="176" y="10"/>
                  </a:lnTo>
                  <a:lnTo>
                    <a:pt x="176" y="11"/>
                  </a:lnTo>
                  <a:lnTo>
                    <a:pt x="176" y="12"/>
                  </a:lnTo>
                  <a:lnTo>
                    <a:pt x="176" y="14"/>
                  </a:lnTo>
                  <a:lnTo>
                    <a:pt x="176" y="15"/>
                  </a:lnTo>
                  <a:lnTo>
                    <a:pt x="176" y="16"/>
                  </a:lnTo>
                  <a:lnTo>
                    <a:pt x="176" y="17"/>
                  </a:lnTo>
                  <a:lnTo>
                    <a:pt x="176" y="18"/>
                  </a:lnTo>
                  <a:lnTo>
                    <a:pt x="176" y="19"/>
                  </a:lnTo>
                  <a:lnTo>
                    <a:pt x="176" y="20"/>
                  </a:lnTo>
                  <a:lnTo>
                    <a:pt x="176" y="21"/>
                  </a:lnTo>
                  <a:lnTo>
                    <a:pt x="176" y="22"/>
                  </a:lnTo>
                  <a:lnTo>
                    <a:pt x="176" y="23"/>
                  </a:lnTo>
                  <a:lnTo>
                    <a:pt x="176" y="24"/>
                  </a:lnTo>
                  <a:lnTo>
                    <a:pt x="176" y="25"/>
                  </a:lnTo>
                  <a:lnTo>
                    <a:pt x="176" y="26"/>
                  </a:lnTo>
                  <a:lnTo>
                    <a:pt x="176" y="27"/>
                  </a:lnTo>
                  <a:lnTo>
                    <a:pt x="176" y="28"/>
                  </a:lnTo>
                  <a:lnTo>
                    <a:pt x="176" y="30"/>
                  </a:lnTo>
                  <a:lnTo>
                    <a:pt x="176" y="31"/>
                  </a:lnTo>
                  <a:lnTo>
                    <a:pt x="176" y="32"/>
                  </a:lnTo>
                  <a:lnTo>
                    <a:pt x="176" y="32"/>
                  </a:lnTo>
                  <a:lnTo>
                    <a:pt x="176" y="33"/>
                  </a:lnTo>
                  <a:lnTo>
                    <a:pt x="176" y="34"/>
                  </a:lnTo>
                  <a:lnTo>
                    <a:pt x="176" y="35"/>
                  </a:lnTo>
                  <a:lnTo>
                    <a:pt x="176" y="36"/>
                  </a:lnTo>
                  <a:lnTo>
                    <a:pt x="176" y="37"/>
                  </a:lnTo>
                  <a:lnTo>
                    <a:pt x="176" y="38"/>
                  </a:lnTo>
                  <a:lnTo>
                    <a:pt x="176" y="39"/>
                  </a:lnTo>
                  <a:lnTo>
                    <a:pt x="176" y="40"/>
                  </a:lnTo>
                  <a:lnTo>
                    <a:pt x="176" y="41"/>
                  </a:lnTo>
                  <a:lnTo>
                    <a:pt x="176" y="42"/>
                  </a:lnTo>
                  <a:lnTo>
                    <a:pt x="176" y="43"/>
                  </a:lnTo>
                  <a:lnTo>
                    <a:pt x="176" y="44"/>
                  </a:lnTo>
                  <a:lnTo>
                    <a:pt x="176" y="46"/>
                  </a:lnTo>
                  <a:lnTo>
                    <a:pt x="176" y="47"/>
                  </a:lnTo>
                  <a:lnTo>
                    <a:pt x="176" y="48"/>
                  </a:lnTo>
                  <a:lnTo>
                    <a:pt x="176" y="49"/>
                  </a:lnTo>
                  <a:lnTo>
                    <a:pt x="176" y="50"/>
                  </a:lnTo>
                  <a:lnTo>
                    <a:pt x="176" y="51"/>
                  </a:lnTo>
                  <a:lnTo>
                    <a:pt x="176" y="52"/>
                  </a:lnTo>
                  <a:lnTo>
                    <a:pt x="176" y="53"/>
                  </a:lnTo>
                  <a:lnTo>
                    <a:pt x="176" y="54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76" y="56"/>
                  </a:lnTo>
                  <a:lnTo>
                    <a:pt x="176" y="57"/>
                  </a:lnTo>
                  <a:lnTo>
                    <a:pt x="176" y="58"/>
                  </a:lnTo>
                  <a:lnTo>
                    <a:pt x="176" y="59"/>
                  </a:lnTo>
                  <a:lnTo>
                    <a:pt x="176" y="60"/>
                  </a:lnTo>
                  <a:lnTo>
                    <a:pt x="176" y="61"/>
                  </a:lnTo>
                  <a:lnTo>
                    <a:pt x="176" y="63"/>
                  </a:lnTo>
                  <a:lnTo>
                    <a:pt x="176" y="64"/>
                  </a:lnTo>
                  <a:lnTo>
                    <a:pt x="176" y="65"/>
                  </a:lnTo>
                  <a:lnTo>
                    <a:pt x="176" y="66"/>
                  </a:lnTo>
                  <a:lnTo>
                    <a:pt x="176" y="67"/>
                  </a:lnTo>
                  <a:lnTo>
                    <a:pt x="176" y="68"/>
                  </a:lnTo>
                  <a:lnTo>
                    <a:pt x="176" y="69"/>
                  </a:lnTo>
                  <a:lnTo>
                    <a:pt x="176" y="70"/>
                  </a:lnTo>
                  <a:lnTo>
                    <a:pt x="176" y="71"/>
                  </a:lnTo>
                  <a:lnTo>
                    <a:pt x="176" y="72"/>
                  </a:lnTo>
                  <a:lnTo>
                    <a:pt x="176" y="73"/>
                  </a:lnTo>
                  <a:lnTo>
                    <a:pt x="176" y="74"/>
                  </a:lnTo>
                  <a:lnTo>
                    <a:pt x="176" y="75"/>
                  </a:lnTo>
                  <a:lnTo>
                    <a:pt x="176" y="76"/>
                  </a:lnTo>
                  <a:lnTo>
                    <a:pt x="176" y="77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176" y="80"/>
                  </a:lnTo>
                  <a:lnTo>
                    <a:pt x="176" y="81"/>
                  </a:lnTo>
                  <a:lnTo>
                    <a:pt x="176" y="82"/>
                  </a:lnTo>
                  <a:lnTo>
                    <a:pt x="176" y="83"/>
                  </a:lnTo>
                  <a:lnTo>
                    <a:pt x="176" y="84"/>
                  </a:lnTo>
                  <a:lnTo>
                    <a:pt x="176" y="85"/>
                  </a:lnTo>
                  <a:lnTo>
                    <a:pt x="176" y="86"/>
                  </a:lnTo>
                  <a:lnTo>
                    <a:pt x="176" y="87"/>
                  </a:lnTo>
                  <a:lnTo>
                    <a:pt x="176" y="88"/>
                  </a:lnTo>
                  <a:lnTo>
                    <a:pt x="176" y="89"/>
                  </a:lnTo>
                  <a:lnTo>
                    <a:pt x="176" y="90"/>
                  </a:lnTo>
                  <a:lnTo>
                    <a:pt x="176" y="91"/>
                  </a:lnTo>
                  <a:lnTo>
                    <a:pt x="176" y="92"/>
                  </a:lnTo>
                  <a:lnTo>
                    <a:pt x="176" y="93"/>
                  </a:lnTo>
                  <a:lnTo>
                    <a:pt x="176" y="94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6" y="98"/>
                  </a:lnTo>
                  <a:lnTo>
                    <a:pt x="176" y="99"/>
                  </a:lnTo>
                  <a:lnTo>
                    <a:pt x="176" y="100"/>
                  </a:lnTo>
                  <a:lnTo>
                    <a:pt x="176" y="101"/>
                  </a:lnTo>
                  <a:lnTo>
                    <a:pt x="176" y="102"/>
                  </a:lnTo>
                  <a:lnTo>
                    <a:pt x="176" y="102"/>
                  </a:lnTo>
                  <a:lnTo>
                    <a:pt x="176" y="103"/>
                  </a:lnTo>
                  <a:lnTo>
                    <a:pt x="176" y="104"/>
                  </a:lnTo>
                  <a:lnTo>
                    <a:pt x="176" y="105"/>
                  </a:lnTo>
                  <a:lnTo>
                    <a:pt x="176" y="106"/>
                  </a:lnTo>
                  <a:lnTo>
                    <a:pt x="176" y="107"/>
                  </a:lnTo>
                  <a:lnTo>
                    <a:pt x="176" y="108"/>
                  </a:lnTo>
                  <a:lnTo>
                    <a:pt x="176" y="109"/>
                  </a:lnTo>
                  <a:lnTo>
                    <a:pt x="176" y="110"/>
                  </a:lnTo>
                  <a:lnTo>
                    <a:pt x="176" y="112"/>
                  </a:lnTo>
                  <a:lnTo>
                    <a:pt x="176" y="113"/>
                  </a:lnTo>
                  <a:lnTo>
                    <a:pt x="176" y="114"/>
                  </a:lnTo>
                  <a:lnTo>
                    <a:pt x="176" y="115"/>
                  </a:lnTo>
                  <a:lnTo>
                    <a:pt x="176" y="116"/>
                  </a:lnTo>
                  <a:lnTo>
                    <a:pt x="176" y="117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6" y="120"/>
                  </a:lnTo>
                  <a:lnTo>
                    <a:pt x="176" y="121"/>
                  </a:lnTo>
                  <a:lnTo>
                    <a:pt x="176" y="122"/>
                  </a:lnTo>
                  <a:lnTo>
                    <a:pt x="176" y="123"/>
                  </a:lnTo>
                  <a:lnTo>
                    <a:pt x="176" y="124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6" y="126"/>
                  </a:lnTo>
                  <a:lnTo>
                    <a:pt x="176" y="127"/>
                  </a:lnTo>
                  <a:lnTo>
                    <a:pt x="176" y="129"/>
                  </a:lnTo>
                  <a:lnTo>
                    <a:pt x="176" y="130"/>
                  </a:lnTo>
                  <a:lnTo>
                    <a:pt x="176" y="131"/>
                  </a:lnTo>
                  <a:lnTo>
                    <a:pt x="176" y="132"/>
                  </a:lnTo>
                  <a:lnTo>
                    <a:pt x="176" y="133"/>
                  </a:lnTo>
                  <a:lnTo>
                    <a:pt x="176" y="134"/>
                  </a:lnTo>
                  <a:lnTo>
                    <a:pt x="176" y="135"/>
                  </a:lnTo>
                  <a:lnTo>
                    <a:pt x="176" y="136"/>
                  </a:lnTo>
                  <a:lnTo>
                    <a:pt x="176" y="137"/>
                  </a:lnTo>
                  <a:lnTo>
                    <a:pt x="176" y="138"/>
                  </a:lnTo>
                  <a:lnTo>
                    <a:pt x="176" y="139"/>
                  </a:lnTo>
                  <a:lnTo>
                    <a:pt x="176" y="140"/>
                  </a:lnTo>
                  <a:lnTo>
                    <a:pt x="176" y="141"/>
                  </a:lnTo>
                  <a:lnTo>
                    <a:pt x="176" y="142"/>
                  </a:lnTo>
                  <a:lnTo>
                    <a:pt x="176" y="143"/>
                  </a:lnTo>
                  <a:lnTo>
                    <a:pt x="176" y="145"/>
                  </a:lnTo>
                  <a:lnTo>
                    <a:pt x="176" y="146"/>
                  </a:lnTo>
                  <a:lnTo>
                    <a:pt x="176" y="147"/>
                  </a:lnTo>
                  <a:lnTo>
                    <a:pt x="176" y="148"/>
                  </a:lnTo>
                  <a:lnTo>
                    <a:pt x="176" y="149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6" y="151"/>
                  </a:lnTo>
                  <a:lnTo>
                    <a:pt x="176" y="152"/>
                  </a:lnTo>
                  <a:lnTo>
                    <a:pt x="176" y="153"/>
                  </a:lnTo>
                  <a:lnTo>
                    <a:pt x="176" y="154"/>
                  </a:lnTo>
                  <a:lnTo>
                    <a:pt x="176" y="155"/>
                  </a:lnTo>
                  <a:lnTo>
                    <a:pt x="176" y="156"/>
                  </a:lnTo>
                  <a:lnTo>
                    <a:pt x="176" y="157"/>
                  </a:lnTo>
                  <a:lnTo>
                    <a:pt x="176" y="158"/>
                  </a:lnTo>
                  <a:lnTo>
                    <a:pt x="176" y="159"/>
                  </a:lnTo>
                  <a:lnTo>
                    <a:pt x="176" y="160"/>
                  </a:lnTo>
                  <a:lnTo>
                    <a:pt x="176" y="162"/>
                  </a:lnTo>
                  <a:lnTo>
                    <a:pt x="176" y="163"/>
                  </a:lnTo>
                  <a:lnTo>
                    <a:pt x="176" y="164"/>
                  </a:lnTo>
                  <a:lnTo>
                    <a:pt x="176" y="165"/>
                  </a:lnTo>
                  <a:lnTo>
                    <a:pt x="176" y="166"/>
                  </a:lnTo>
                  <a:lnTo>
                    <a:pt x="176" y="167"/>
                  </a:lnTo>
                  <a:lnTo>
                    <a:pt x="176" y="168"/>
                  </a:lnTo>
                  <a:lnTo>
                    <a:pt x="176" y="169"/>
                  </a:lnTo>
                  <a:lnTo>
                    <a:pt x="176" y="170"/>
                  </a:lnTo>
                  <a:lnTo>
                    <a:pt x="176" y="171"/>
                  </a:lnTo>
                  <a:lnTo>
                    <a:pt x="176" y="172"/>
                  </a:lnTo>
                  <a:lnTo>
                    <a:pt x="176" y="173"/>
                  </a:lnTo>
                  <a:lnTo>
                    <a:pt x="176" y="173"/>
                  </a:lnTo>
                  <a:lnTo>
                    <a:pt x="176" y="174"/>
                  </a:lnTo>
                  <a:lnTo>
                    <a:pt x="176" y="175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6" y="179"/>
                  </a:lnTo>
                  <a:lnTo>
                    <a:pt x="176" y="180"/>
                  </a:lnTo>
                  <a:lnTo>
                    <a:pt x="176" y="181"/>
                  </a:lnTo>
                  <a:lnTo>
                    <a:pt x="176" y="182"/>
                  </a:lnTo>
                  <a:lnTo>
                    <a:pt x="176" y="183"/>
                  </a:lnTo>
                  <a:lnTo>
                    <a:pt x="176" y="184"/>
                  </a:lnTo>
                  <a:lnTo>
                    <a:pt x="176" y="185"/>
                  </a:lnTo>
                  <a:lnTo>
                    <a:pt x="176" y="186"/>
                  </a:lnTo>
                  <a:lnTo>
                    <a:pt x="176" y="187"/>
                  </a:lnTo>
                  <a:lnTo>
                    <a:pt x="176" y="188"/>
                  </a:lnTo>
                  <a:lnTo>
                    <a:pt x="176" y="189"/>
                  </a:lnTo>
                  <a:lnTo>
                    <a:pt x="176" y="190"/>
                  </a:lnTo>
                  <a:lnTo>
                    <a:pt x="176" y="191"/>
                  </a:lnTo>
                  <a:lnTo>
                    <a:pt x="176" y="192"/>
                  </a:lnTo>
                  <a:lnTo>
                    <a:pt x="176" y="193"/>
                  </a:lnTo>
                  <a:lnTo>
                    <a:pt x="176" y="195"/>
                  </a:lnTo>
                  <a:lnTo>
                    <a:pt x="176" y="196"/>
                  </a:lnTo>
                  <a:lnTo>
                    <a:pt x="176" y="197"/>
                  </a:lnTo>
                  <a:lnTo>
                    <a:pt x="176" y="197"/>
                  </a:lnTo>
                  <a:lnTo>
                    <a:pt x="176" y="198"/>
                  </a:lnTo>
                  <a:lnTo>
                    <a:pt x="176" y="199"/>
                  </a:lnTo>
                  <a:lnTo>
                    <a:pt x="176" y="200"/>
                  </a:lnTo>
                  <a:lnTo>
                    <a:pt x="176" y="201"/>
                  </a:lnTo>
                  <a:lnTo>
                    <a:pt x="176" y="202"/>
                  </a:lnTo>
                  <a:lnTo>
                    <a:pt x="176" y="203"/>
                  </a:lnTo>
                  <a:lnTo>
                    <a:pt x="176" y="204"/>
                  </a:lnTo>
                  <a:lnTo>
                    <a:pt x="176" y="205"/>
                  </a:lnTo>
                  <a:lnTo>
                    <a:pt x="176" y="206"/>
                  </a:lnTo>
                  <a:lnTo>
                    <a:pt x="176" y="207"/>
                  </a:lnTo>
                  <a:lnTo>
                    <a:pt x="176" y="208"/>
                  </a:lnTo>
                  <a:lnTo>
                    <a:pt x="176" y="209"/>
                  </a:lnTo>
                  <a:lnTo>
                    <a:pt x="176" y="211"/>
                  </a:lnTo>
                  <a:lnTo>
                    <a:pt x="176" y="212"/>
                  </a:lnTo>
                  <a:lnTo>
                    <a:pt x="176" y="213"/>
                  </a:lnTo>
                  <a:lnTo>
                    <a:pt x="176" y="214"/>
                  </a:lnTo>
                  <a:lnTo>
                    <a:pt x="176" y="215"/>
                  </a:lnTo>
                  <a:lnTo>
                    <a:pt x="176" y="216"/>
                  </a:lnTo>
                  <a:lnTo>
                    <a:pt x="176" y="217"/>
                  </a:lnTo>
                  <a:lnTo>
                    <a:pt x="176" y="218"/>
                  </a:lnTo>
                  <a:lnTo>
                    <a:pt x="176" y="219"/>
                  </a:lnTo>
                  <a:lnTo>
                    <a:pt x="176" y="220"/>
                  </a:lnTo>
                  <a:lnTo>
                    <a:pt x="176" y="220"/>
                  </a:lnTo>
                  <a:lnTo>
                    <a:pt x="176" y="221"/>
                  </a:lnTo>
                  <a:lnTo>
                    <a:pt x="176" y="222"/>
                  </a:lnTo>
                  <a:lnTo>
                    <a:pt x="176" y="223"/>
                  </a:lnTo>
                  <a:lnTo>
                    <a:pt x="176" y="224"/>
                  </a:lnTo>
                  <a:lnTo>
                    <a:pt x="176" y="225"/>
                  </a:lnTo>
                  <a:lnTo>
                    <a:pt x="176" y="227"/>
                  </a:lnTo>
                  <a:lnTo>
                    <a:pt x="176" y="228"/>
                  </a:lnTo>
                  <a:lnTo>
                    <a:pt x="176" y="229"/>
                  </a:lnTo>
                  <a:lnTo>
                    <a:pt x="176" y="230"/>
                  </a:lnTo>
                  <a:lnTo>
                    <a:pt x="176" y="231"/>
                  </a:lnTo>
                  <a:lnTo>
                    <a:pt x="176" y="232"/>
                  </a:lnTo>
                  <a:lnTo>
                    <a:pt x="176" y="233"/>
                  </a:lnTo>
                  <a:lnTo>
                    <a:pt x="176" y="234"/>
                  </a:lnTo>
                  <a:lnTo>
                    <a:pt x="176" y="235"/>
                  </a:lnTo>
                  <a:lnTo>
                    <a:pt x="176" y="236"/>
                  </a:lnTo>
                  <a:lnTo>
                    <a:pt x="176" y="237"/>
                  </a:lnTo>
                  <a:lnTo>
                    <a:pt x="176" y="238"/>
                  </a:lnTo>
                  <a:lnTo>
                    <a:pt x="176" y="239"/>
                  </a:lnTo>
                  <a:lnTo>
                    <a:pt x="176" y="240"/>
                  </a:lnTo>
                  <a:lnTo>
                    <a:pt x="176" y="241"/>
                  </a:lnTo>
                  <a:lnTo>
                    <a:pt x="176" y="242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76" y="245"/>
                  </a:lnTo>
                  <a:lnTo>
                    <a:pt x="176" y="246"/>
                  </a:lnTo>
                  <a:lnTo>
                    <a:pt x="176" y="247"/>
                  </a:lnTo>
                  <a:lnTo>
                    <a:pt x="176" y="248"/>
                  </a:lnTo>
                  <a:lnTo>
                    <a:pt x="176" y="249"/>
                  </a:lnTo>
                  <a:lnTo>
                    <a:pt x="176" y="250"/>
                  </a:lnTo>
                  <a:lnTo>
                    <a:pt x="176" y="251"/>
                  </a:lnTo>
                  <a:lnTo>
                    <a:pt x="176" y="252"/>
                  </a:lnTo>
                  <a:lnTo>
                    <a:pt x="176" y="253"/>
                  </a:lnTo>
                  <a:lnTo>
                    <a:pt x="176" y="254"/>
                  </a:lnTo>
                  <a:lnTo>
                    <a:pt x="176" y="255"/>
                  </a:lnTo>
                  <a:lnTo>
                    <a:pt x="176" y="256"/>
                  </a:lnTo>
                  <a:lnTo>
                    <a:pt x="176" y="257"/>
                  </a:lnTo>
                  <a:lnTo>
                    <a:pt x="176" y="258"/>
                  </a:lnTo>
                  <a:lnTo>
                    <a:pt x="176" y="260"/>
                  </a:lnTo>
                  <a:lnTo>
                    <a:pt x="176" y="261"/>
                  </a:lnTo>
                  <a:lnTo>
                    <a:pt x="176" y="262"/>
                  </a:lnTo>
                  <a:lnTo>
                    <a:pt x="176" y="263"/>
                  </a:lnTo>
                  <a:lnTo>
                    <a:pt x="176" y="264"/>
                  </a:lnTo>
                  <a:lnTo>
                    <a:pt x="176" y="265"/>
                  </a:lnTo>
                  <a:lnTo>
                    <a:pt x="176" y="266"/>
                  </a:lnTo>
                  <a:lnTo>
                    <a:pt x="176" y="267"/>
                  </a:lnTo>
                  <a:lnTo>
                    <a:pt x="176" y="268"/>
                  </a:lnTo>
                  <a:lnTo>
                    <a:pt x="176" y="269"/>
                  </a:lnTo>
                  <a:lnTo>
                    <a:pt x="176" y="270"/>
                  </a:lnTo>
                  <a:lnTo>
                    <a:pt x="176" y="271"/>
                  </a:lnTo>
                  <a:lnTo>
                    <a:pt x="176" y="272"/>
                  </a:lnTo>
                  <a:lnTo>
                    <a:pt x="176" y="273"/>
                  </a:lnTo>
                  <a:lnTo>
                    <a:pt x="176" y="274"/>
                  </a:lnTo>
                  <a:lnTo>
                    <a:pt x="176" y="275"/>
                  </a:lnTo>
                  <a:lnTo>
                    <a:pt x="176" y="277"/>
                  </a:lnTo>
                  <a:lnTo>
                    <a:pt x="176" y="278"/>
                  </a:lnTo>
                  <a:lnTo>
                    <a:pt x="176" y="279"/>
                  </a:lnTo>
                  <a:lnTo>
                    <a:pt x="176" y="280"/>
                  </a:lnTo>
                  <a:lnTo>
                    <a:pt x="176" y="281"/>
                  </a:lnTo>
                  <a:lnTo>
                    <a:pt x="176" y="282"/>
                  </a:lnTo>
                  <a:lnTo>
                    <a:pt x="176" y="283"/>
                  </a:lnTo>
                  <a:lnTo>
                    <a:pt x="176" y="284"/>
                  </a:lnTo>
                  <a:lnTo>
                    <a:pt x="176" y="285"/>
                  </a:lnTo>
                  <a:lnTo>
                    <a:pt x="176" y="286"/>
                  </a:lnTo>
                  <a:lnTo>
                    <a:pt x="176" y="287"/>
                  </a:lnTo>
                  <a:lnTo>
                    <a:pt x="176" y="288"/>
                  </a:lnTo>
                  <a:lnTo>
                    <a:pt x="176" y="289"/>
                  </a:lnTo>
                  <a:lnTo>
                    <a:pt x="176" y="290"/>
                  </a:lnTo>
                  <a:lnTo>
                    <a:pt x="176" y="291"/>
                  </a:lnTo>
                  <a:lnTo>
                    <a:pt x="176" y="293"/>
                  </a:lnTo>
                  <a:lnTo>
                    <a:pt x="176" y="294"/>
                  </a:lnTo>
                  <a:lnTo>
                    <a:pt x="176" y="295"/>
                  </a:lnTo>
                  <a:lnTo>
                    <a:pt x="176" y="296"/>
                  </a:lnTo>
                  <a:lnTo>
                    <a:pt x="176" y="297"/>
                  </a:lnTo>
                  <a:lnTo>
                    <a:pt x="176" y="298"/>
                  </a:lnTo>
                  <a:lnTo>
                    <a:pt x="176" y="299"/>
                  </a:lnTo>
                  <a:lnTo>
                    <a:pt x="176" y="300"/>
                  </a:lnTo>
                  <a:lnTo>
                    <a:pt x="176" y="301"/>
                  </a:lnTo>
                  <a:lnTo>
                    <a:pt x="176" y="302"/>
                  </a:lnTo>
                  <a:lnTo>
                    <a:pt x="176" y="303"/>
                  </a:lnTo>
                  <a:lnTo>
                    <a:pt x="176" y="303"/>
                  </a:lnTo>
                  <a:lnTo>
                    <a:pt x="176" y="304"/>
                  </a:lnTo>
                  <a:lnTo>
                    <a:pt x="176" y="305"/>
                  </a:lnTo>
                  <a:lnTo>
                    <a:pt x="176" y="306"/>
                  </a:lnTo>
                  <a:lnTo>
                    <a:pt x="176" y="307"/>
                  </a:lnTo>
                  <a:lnTo>
                    <a:pt x="176" y="308"/>
                  </a:lnTo>
                  <a:lnTo>
                    <a:pt x="176" y="310"/>
                  </a:lnTo>
                  <a:lnTo>
                    <a:pt x="176" y="311"/>
                  </a:lnTo>
                  <a:lnTo>
                    <a:pt x="176" y="312"/>
                  </a:lnTo>
                  <a:lnTo>
                    <a:pt x="176" y="313"/>
                  </a:lnTo>
                  <a:lnTo>
                    <a:pt x="176" y="314"/>
                  </a:lnTo>
                  <a:lnTo>
                    <a:pt x="176" y="315"/>
                  </a:lnTo>
                  <a:lnTo>
                    <a:pt x="176" y="316"/>
                  </a:lnTo>
                  <a:lnTo>
                    <a:pt x="176" y="317"/>
                  </a:lnTo>
                  <a:lnTo>
                    <a:pt x="176" y="318"/>
                  </a:lnTo>
                  <a:lnTo>
                    <a:pt x="176" y="319"/>
                  </a:lnTo>
                  <a:lnTo>
                    <a:pt x="176" y="320"/>
                  </a:lnTo>
                  <a:lnTo>
                    <a:pt x="176" y="321"/>
                  </a:lnTo>
                  <a:lnTo>
                    <a:pt x="176" y="322"/>
                  </a:lnTo>
                  <a:lnTo>
                    <a:pt x="176" y="323"/>
                  </a:lnTo>
                  <a:lnTo>
                    <a:pt x="176" y="324"/>
                  </a:lnTo>
                  <a:lnTo>
                    <a:pt x="176" y="326"/>
                  </a:lnTo>
                  <a:lnTo>
                    <a:pt x="176" y="327"/>
                  </a:lnTo>
                  <a:lnTo>
                    <a:pt x="176" y="328"/>
                  </a:lnTo>
                  <a:lnTo>
                    <a:pt x="176" y="329"/>
                  </a:lnTo>
                  <a:lnTo>
                    <a:pt x="176" y="330"/>
                  </a:lnTo>
                  <a:lnTo>
                    <a:pt x="176" y="331"/>
                  </a:lnTo>
                  <a:lnTo>
                    <a:pt x="176" y="332"/>
                  </a:lnTo>
                  <a:lnTo>
                    <a:pt x="176" y="333"/>
                  </a:lnTo>
                  <a:lnTo>
                    <a:pt x="176" y="334"/>
                  </a:lnTo>
                  <a:lnTo>
                    <a:pt x="176" y="335"/>
                  </a:lnTo>
                  <a:lnTo>
                    <a:pt x="176" y="336"/>
                  </a:lnTo>
                  <a:lnTo>
                    <a:pt x="176" y="337"/>
                  </a:lnTo>
                  <a:lnTo>
                    <a:pt x="176" y="338"/>
                  </a:lnTo>
                  <a:lnTo>
                    <a:pt x="176" y="339"/>
                  </a:lnTo>
                  <a:lnTo>
                    <a:pt x="176" y="340"/>
                  </a:lnTo>
                  <a:lnTo>
                    <a:pt x="176" y="341"/>
                  </a:lnTo>
                  <a:lnTo>
                    <a:pt x="176" y="343"/>
                  </a:lnTo>
                  <a:lnTo>
                    <a:pt x="176" y="344"/>
                  </a:lnTo>
                  <a:lnTo>
                    <a:pt x="176" y="345"/>
                  </a:lnTo>
                  <a:lnTo>
                    <a:pt x="176" y="346"/>
                  </a:lnTo>
                  <a:lnTo>
                    <a:pt x="176" y="347"/>
                  </a:lnTo>
                  <a:lnTo>
                    <a:pt x="176" y="348"/>
                  </a:lnTo>
                  <a:lnTo>
                    <a:pt x="176" y="349"/>
                  </a:lnTo>
                  <a:lnTo>
                    <a:pt x="176" y="350"/>
                  </a:lnTo>
                  <a:lnTo>
                    <a:pt x="176" y="351"/>
                  </a:lnTo>
                  <a:lnTo>
                    <a:pt x="176" y="352"/>
                  </a:lnTo>
                  <a:lnTo>
                    <a:pt x="176" y="353"/>
                  </a:lnTo>
                  <a:lnTo>
                    <a:pt x="176" y="354"/>
                  </a:lnTo>
                  <a:lnTo>
                    <a:pt x="176" y="354"/>
                  </a:lnTo>
                  <a:lnTo>
                    <a:pt x="175" y="354"/>
                  </a:lnTo>
                  <a:lnTo>
                    <a:pt x="174" y="354"/>
                  </a:lnTo>
                  <a:lnTo>
                    <a:pt x="173" y="354"/>
                  </a:lnTo>
                  <a:lnTo>
                    <a:pt x="172" y="354"/>
                  </a:lnTo>
                  <a:lnTo>
                    <a:pt x="171" y="354"/>
                  </a:lnTo>
                  <a:lnTo>
                    <a:pt x="170" y="354"/>
                  </a:lnTo>
                  <a:lnTo>
                    <a:pt x="169" y="354"/>
                  </a:lnTo>
                  <a:lnTo>
                    <a:pt x="168" y="354"/>
                  </a:lnTo>
                  <a:lnTo>
                    <a:pt x="167" y="354"/>
                  </a:lnTo>
                  <a:lnTo>
                    <a:pt x="166" y="354"/>
                  </a:lnTo>
                  <a:lnTo>
                    <a:pt x="165" y="354"/>
                  </a:lnTo>
                  <a:lnTo>
                    <a:pt x="164" y="354"/>
                  </a:lnTo>
                  <a:lnTo>
                    <a:pt x="163" y="354"/>
                  </a:lnTo>
                  <a:lnTo>
                    <a:pt x="161" y="354"/>
                  </a:lnTo>
                  <a:lnTo>
                    <a:pt x="160" y="354"/>
                  </a:lnTo>
                  <a:lnTo>
                    <a:pt x="159" y="354"/>
                  </a:lnTo>
                  <a:lnTo>
                    <a:pt x="158" y="354"/>
                  </a:lnTo>
                  <a:lnTo>
                    <a:pt x="157" y="354"/>
                  </a:lnTo>
                  <a:lnTo>
                    <a:pt x="156" y="354"/>
                  </a:lnTo>
                  <a:lnTo>
                    <a:pt x="155" y="354"/>
                  </a:lnTo>
                  <a:lnTo>
                    <a:pt x="154" y="354"/>
                  </a:lnTo>
                  <a:lnTo>
                    <a:pt x="153" y="354"/>
                  </a:lnTo>
                  <a:lnTo>
                    <a:pt x="152" y="354"/>
                  </a:lnTo>
                  <a:lnTo>
                    <a:pt x="151" y="354"/>
                  </a:lnTo>
                  <a:lnTo>
                    <a:pt x="150" y="354"/>
                  </a:lnTo>
                  <a:lnTo>
                    <a:pt x="149" y="354"/>
                  </a:lnTo>
                  <a:lnTo>
                    <a:pt x="148" y="354"/>
                  </a:lnTo>
                  <a:lnTo>
                    <a:pt x="147" y="354"/>
                  </a:lnTo>
                  <a:lnTo>
                    <a:pt x="145" y="354"/>
                  </a:lnTo>
                  <a:lnTo>
                    <a:pt x="144" y="354"/>
                  </a:lnTo>
                  <a:lnTo>
                    <a:pt x="143" y="354"/>
                  </a:lnTo>
                  <a:lnTo>
                    <a:pt x="142" y="354"/>
                  </a:lnTo>
                  <a:lnTo>
                    <a:pt x="141" y="354"/>
                  </a:lnTo>
                  <a:lnTo>
                    <a:pt x="140" y="354"/>
                  </a:lnTo>
                  <a:lnTo>
                    <a:pt x="139" y="354"/>
                  </a:lnTo>
                  <a:lnTo>
                    <a:pt x="138" y="354"/>
                  </a:lnTo>
                  <a:lnTo>
                    <a:pt x="137" y="354"/>
                  </a:lnTo>
                  <a:lnTo>
                    <a:pt x="136" y="354"/>
                  </a:lnTo>
                  <a:lnTo>
                    <a:pt x="135" y="354"/>
                  </a:lnTo>
                  <a:lnTo>
                    <a:pt x="134" y="354"/>
                  </a:lnTo>
                  <a:lnTo>
                    <a:pt x="133" y="354"/>
                  </a:lnTo>
                  <a:lnTo>
                    <a:pt x="132" y="354"/>
                  </a:lnTo>
                  <a:lnTo>
                    <a:pt x="131" y="354"/>
                  </a:lnTo>
                  <a:lnTo>
                    <a:pt x="130" y="354"/>
                  </a:lnTo>
                  <a:lnTo>
                    <a:pt x="128" y="354"/>
                  </a:lnTo>
                  <a:lnTo>
                    <a:pt x="127" y="354"/>
                  </a:lnTo>
                  <a:lnTo>
                    <a:pt x="126" y="354"/>
                  </a:lnTo>
                  <a:lnTo>
                    <a:pt x="125" y="354"/>
                  </a:lnTo>
                  <a:lnTo>
                    <a:pt x="124" y="354"/>
                  </a:lnTo>
                  <a:lnTo>
                    <a:pt x="123" y="354"/>
                  </a:lnTo>
                  <a:lnTo>
                    <a:pt x="122" y="354"/>
                  </a:lnTo>
                  <a:lnTo>
                    <a:pt x="121" y="354"/>
                  </a:lnTo>
                  <a:lnTo>
                    <a:pt x="120" y="354"/>
                  </a:lnTo>
                  <a:lnTo>
                    <a:pt x="119" y="354"/>
                  </a:lnTo>
                  <a:lnTo>
                    <a:pt x="118" y="354"/>
                  </a:lnTo>
                  <a:lnTo>
                    <a:pt x="117" y="354"/>
                  </a:lnTo>
                  <a:lnTo>
                    <a:pt x="116" y="354"/>
                  </a:lnTo>
                  <a:lnTo>
                    <a:pt x="115" y="354"/>
                  </a:lnTo>
                  <a:lnTo>
                    <a:pt x="114" y="354"/>
                  </a:lnTo>
                  <a:lnTo>
                    <a:pt x="112" y="354"/>
                  </a:lnTo>
                  <a:lnTo>
                    <a:pt x="111" y="354"/>
                  </a:lnTo>
                  <a:lnTo>
                    <a:pt x="110" y="354"/>
                  </a:lnTo>
                  <a:lnTo>
                    <a:pt x="109" y="354"/>
                  </a:lnTo>
                  <a:lnTo>
                    <a:pt x="108" y="354"/>
                  </a:lnTo>
                  <a:lnTo>
                    <a:pt x="107" y="354"/>
                  </a:lnTo>
                  <a:lnTo>
                    <a:pt x="106" y="354"/>
                  </a:lnTo>
                  <a:lnTo>
                    <a:pt x="105" y="354"/>
                  </a:lnTo>
                  <a:lnTo>
                    <a:pt x="104" y="354"/>
                  </a:lnTo>
                  <a:lnTo>
                    <a:pt x="104" y="354"/>
                  </a:lnTo>
                  <a:lnTo>
                    <a:pt x="103" y="354"/>
                  </a:lnTo>
                  <a:lnTo>
                    <a:pt x="102" y="354"/>
                  </a:lnTo>
                  <a:lnTo>
                    <a:pt x="101" y="354"/>
                  </a:lnTo>
                  <a:lnTo>
                    <a:pt x="100" y="354"/>
                  </a:lnTo>
                  <a:lnTo>
                    <a:pt x="99" y="354"/>
                  </a:lnTo>
                  <a:lnTo>
                    <a:pt x="98" y="354"/>
                  </a:lnTo>
                  <a:lnTo>
                    <a:pt x="97" y="354"/>
                  </a:lnTo>
                  <a:lnTo>
                    <a:pt x="95" y="354"/>
                  </a:lnTo>
                  <a:lnTo>
                    <a:pt x="94" y="354"/>
                  </a:lnTo>
                  <a:lnTo>
                    <a:pt x="93" y="354"/>
                  </a:lnTo>
                  <a:lnTo>
                    <a:pt x="92" y="354"/>
                  </a:lnTo>
                  <a:lnTo>
                    <a:pt x="91" y="354"/>
                  </a:lnTo>
                  <a:lnTo>
                    <a:pt x="90" y="354"/>
                  </a:lnTo>
                  <a:lnTo>
                    <a:pt x="89" y="354"/>
                  </a:lnTo>
                  <a:lnTo>
                    <a:pt x="88" y="354"/>
                  </a:lnTo>
                  <a:lnTo>
                    <a:pt x="87" y="354"/>
                  </a:lnTo>
                  <a:lnTo>
                    <a:pt x="86" y="354"/>
                  </a:lnTo>
                  <a:lnTo>
                    <a:pt x="85" y="354"/>
                  </a:lnTo>
                  <a:lnTo>
                    <a:pt x="84" y="354"/>
                  </a:lnTo>
                  <a:lnTo>
                    <a:pt x="83" y="354"/>
                  </a:lnTo>
                  <a:lnTo>
                    <a:pt x="82" y="354"/>
                  </a:lnTo>
                  <a:lnTo>
                    <a:pt x="81" y="354"/>
                  </a:lnTo>
                  <a:lnTo>
                    <a:pt x="79" y="354"/>
                  </a:lnTo>
                  <a:lnTo>
                    <a:pt x="78" y="354"/>
                  </a:lnTo>
                  <a:lnTo>
                    <a:pt x="77" y="354"/>
                  </a:lnTo>
                  <a:lnTo>
                    <a:pt x="76" y="354"/>
                  </a:lnTo>
                  <a:lnTo>
                    <a:pt x="75" y="354"/>
                  </a:lnTo>
                  <a:lnTo>
                    <a:pt x="74" y="354"/>
                  </a:lnTo>
                  <a:lnTo>
                    <a:pt x="73" y="354"/>
                  </a:lnTo>
                  <a:lnTo>
                    <a:pt x="72" y="354"/>
                  </a:lnTo>
                  <a:lnTo>
                    <a:pt x="71" y="354"/>
                  </a:lnTo>
                  <a:lnTo>
                    <a:pt x="70" y="354"/>
                  </a:lnTo>
                  <a:lnTo>
                    <a:pt x="69" y="354"/>
                  </a:lnTo>
                  <a:lnTo>
                    <a:pt x="68" y="354"/>
                  </a:lnTo>
                  <a:lnTo>
                    <a:pt x="67" y="354"/>
                  </a:lnTo>
                  <a:lnTo>
                    <a:pt x="66" y="354"/>
                  </a:lnTo>
                  <a:lnTo>
                    <a:pt x="65" y="354"/>
                  </a:lnTo>
                  <a:lnTo>
                    <a:pt x="64" y="354"/>
                  </a:lnTo>
                  <a:lnTo>
                    <a:pt x="62" y="354"/>
                  </a:lnTo>
                  <a:lnTo>
                    <a:pt x="61" y="354"/>
                  </a:lnTo>
                  <a:lnTo>
                    <a:pt x="60" y="354"/>
                  </a:lnTo>
                  <a:lnTo>
                    <a:pt x="59" y="354"/>
                  </a:lnTo>
                  <a:lnTo>
                    <a:pt x="58" y="354"/>
                  </a:lnTo>
                  <a:lnTo>
                    <a:pt x="57" y="354"/>
                  </a:lnTo>
                  <a:lnTo>
                    <a:pt x="56" y="354"/>
                  </a:lnTo>
                  <a:lnTo>
                    <a:pt x="55" y="354"/>
                  </a:lnTo>
                  <a:lnTo>
                    <a:pt x="54" y="354"/>
                  </a:lnTo>
                  <a:lnTo>
                    <a:pt x="53" y="354"/>
                  </a:lnTo>
                  <a:lnTo>
                    <a:pt x="52" y="354"/>
                  </a:lnTo>
                  <a:lnTo>
                    <a:pt x="51" y="354"/>
                  </a:lnTo>
                  <a:lnTo>
                    <a:pt x="50" y="354"/>
                  </a:lnTo>
                  <a:lnTo>
                    <a:pt x="49" y="354"/>
                  </a:lnTo>
                  <a:lnTo>
                    <a:pt x="48" y="354"/>
                  </a:lnTo>
                  <a:lnTo>
                    <a:pt x="46" y="354"/>
                  </a:lnTo>
                  <a:lnTo>
                    <a:pt x="45" y="354"/>
                  </a:lnTo>
                  <a:lnTo>
                    <a:pt x="44" y="354"/>
                  </a:lnTo>
                  <a:lnTo>
                    <a:pt x="43" y="354"/>
                  </a:lnTo>
                  <a:lnTo>
                    <a:pt x="42" y="354"/>
                  </a:lnTo>
                  <a:lnTo>
                    <a:pt x="41" y="354"/>
                  </a:lnTo>
                  <a:lnTo>
                    <a:pt x="40" y="354"/>
                  </a:lnTo>
                  <a:lnTo>
                    <a:pt x="39" y="354"/>
                  </a:lnTo>
                  <a:lnTo>
                    <a:pt x="38" y="354"/>
                  </a:lnTo>
                  <a:lnTo>
                    <a:pt x="37" y="354"/>
                  </a:lnTo>
                  <a:lnTo>
                    <a:pt x="36" y="354"/>
                  </a:lnTo>
                  <a:lnTo>
                    <a:pt x="35" y="354"/>
                  </a:lnTo>
                  <a:lnTo>
                    <a:pt x="34" y="354"/>
                  </a:lnTo>
                  <a:lnTo>
                    <a:pt x="33" y="354"/>
                  </a:lnTo>
                  <a:lnTo>
                    <a:pt x="32" y="354"/>
                  </a:lnTo>
                  <a:lnTo>
                    <a:pt x="31" y="354"/>
                  </a:lnTo>
                  <a:lnTo>
                    <a:pt x="29" y="354"/>
                  </a:lnTo>
                  <a:lnTo>
                    <a:pt x="28" y="354"/>
                  </a:lnTo>
                  <a:lnTo>
                    <a:pt x="27" y="354"/>
                  </a:lnTo>
                  <a:lnTo>
                    <a:pt x="26" y="354"/>
                  </a:lnTo>
                  <a:lnTo>
                    <a:pt x="25" y="354"/>
                  </a:lnTo>
                  <a:lnTo>
                    <a:pt x="24" y="354"/>
                  </a:lnTo>
                  <a:lnTo>
                    <a:pt x="23" y="354"/>
                  </a:lnTo>
                  <a:lnTo>
                    <a:pt x="22" y="354"/>
                  </a:lnTo>
                  <a:lnTo>
                    <a:pt x="21" y="354"/>
                  </a:lnTo>
                  <a:lnTo>
                    <a:pt x="20" y="354"/>
                  </a:lnTo>
                  <a:lnTo>
                    <a:pt x="19" y="354"/>
                  </a:lnTo>
                  <a:lnTo>
                    <a:pt x="18" y="354"/>
                  </a:lnTo>
                  <a:lnTo>
                    <a:pt x="17" y="354"/>
                  </a:lnTo>
                  <a:lnTo>
                    <a:pt x="16" y="354"/>
                  </a:lnTo>
                  <a:lnTo>
                    <a:pt x="15" y="354"/>
                  </a:lnTo>
                  <a:lnTo>
                    <a:pt x="13" y="354"/>
                  </a:lnTo>
                  <a:lnTo>
                    <a:pt x="12" y="354"/>
                  </a:lnTo>
                  <a:lnTo>
                    <a:pt x="11" y="354"/>
                  </a:lnTo>
                  <a:lnTo>
                    <a:pt x="10" y="354"/>
                  </a:lnTo>
                  <a:lnTo>
                    <a:pt x="9" y="354"/>
                  </a:lnTo>
                  <a:lnTo>
                    <a:pt x="8" y="354"/>
                  </a:lnTo>
                  <a:lnTo>
                    <a:pt x="7" y="354"/>
                  </a:lnTo>
                  <a:lnTo>
                    <a:pt x="6" y="354"/>
                  </a:lnTo>
                  <a:lnTo>
                    <a:pt x="5" y="354"/>
                  </a:lnTo>
                  <a:lnTo>
                    <a:pt x="4" y="354"/>
                  </a:lnTo>
                  <a:lnTo>
                    <a:pt x="3" y="354"/>
                  </a:lnTo>
                  <a:lnTo>
                    <a:pt x="2" y="354"/>
                  </a:lnTo>
                  <a:lnTo>
                    <a:pt x="1" y="354"/>
                  </a:lnTo>
                  <a:close/>
                  <a:moveTo>
                    <a:pt x="111" y="247"/>
                  </a:moveTo>
                  <a:lnTo>
                    <a:pt x="109" y="246"/>
                  </a:lnTo>
                  <a:lnTo>
                    <a:pt x="107" y="244"/>
                  </a:lnTo>
                  <a:lnTo>
                    <a:pt x="106" y="244"/>
                  </a:lnTo>
                  <a:lnTo>
                    <a:pt x="105" y="242"/>
                  </a:lnTo>
                  <a:lnTo>
                    <a:pt x="104" y="242"/>
                  </a:lnTo>
                  <a:lnTo>
                    <a:pt x="103" y="241"/>
                  </a:lnTo>
                  <a:lnTo>
                    <a:pt x="102" y="241"/>
                  </a:lnTo>
                  <a:lnTo>
                    <a:pt x="101" y="241"/>
                  </a:lnTo>
                  <a:lnTo>
                    <a:pt x="100" y="240"/>
                  </a:lnTo>
                  <a:lnTo>
                    <a:pt x="100" y="240"/>
                  </a:lnTo>
                  <a:lnTo>
                    <a:pt x="98" y="240"/>
                  </a:lnTo>
                  <a:lnTo>
                    <a:pt x="97" y="239"/>
                  </a:lnTo>
                  <a:lnTo>
                    <a:pt x="95" y="239"/>
                  </a:lnTo>
                  <a:lnTo>
                    <a:pt x="93" y="239"/>
                  </a:lnTo>
                  <a:lnTo>
                    <a:pt x="92" y="239"/>
                  </a:lnTo>
                  <a:lnTo>
                    <a:pt x="91" y="238"/>
                  </a:lnTo>
                  <a:lnTo>
                    <a:pt x="90" y="238"/>
                  </a:lnTo>
                  <a:lnTo>
                    <a:pt x="89" y="238"/>
                  </a:lnTo>
                  <a:lnTo>
                    <a:pt x="88" y="238"/>
                  </a:lnTo>
                  <a:lnTo>
                    <a:pt x="87" y="238"/>
                  </a:lnTo>
                  <a:lnTo>
                    <a:pt x="87" y="238"/>
                  </a:lnTo>
                  <a:lnTo>
                    <a:pt x="86" y="238"/>
                  </a:lnTo>
                  <a:lnTo>
                    <a:pt x="85" y="238"/>
                  </a:lnTo>
                  <a:lnTo>
                    <a:pt x="84" y="238"/>
                  </a:lnTo>
                  <a:lnTo>
                    <a:pt x="83" y="238"/>
                  </a:lnTo>
                  <a:lnTo>
                    <a:pt x="82" y="239"/>
                  </a:lnTo>
                  <a:lnTo>
                    <a:pt x="81" y="239"/>
                  </a:lnTo>
                  <a:lnTo>
                    <a:pt x="81" y="239"/>
                  </a:lnTo>
                  <a:lnTo>
                    <a:pt x="79" y="239"/>
                  </a:lnTo>
                  <a:lnTo>
                    <a:pt x="78" y="239"/>
                  </a:lnTo>
                  <a:lnTo>
                    <a:pt x="77" y="239"/>
                  </a:lnTo>
                  <a:lnTo>
                    <a:pt x="76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4" y="240"/>
                  </a:lnTo>
                  <a:lnTo>
                    <a:pt x="73" y="241"/>
                  </a:lnTo>
                  <a:lnTo>
                    <a:pt x="73" y="241"/>
                  </a:lnTo>
                  <a:lnTo>
                    <a:pt x="72" y="241"/>
                  </a:lnTo>
                  <a:lnTo>
                    <a:pt x="71" y="241"/>
                  </a:lnTo>
                  <a:lnTo>
                    <a:pt x="71" y="242"/>
                  </a:lnTo>
                  <a:lnTo>
                    <a:pt x="70" y="242"/>
                  </a:lnTo>
                  <a:lnTo>
                    <a:pt x="69" y="242"/>
                  </a:lnTo>
                  <a:lnTo>
                    <a:pt x="69" y="244"/>
                  </a:lnTo>
                  <a:lnTo>
                    <a:pt x="68" y="244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5" y="246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61" y="249"/>
                  </a:lnTo>
                  <a:lnTo>
                    <a:pt x="60" y="249"/>
                  </a:lnTo>
                  <a:lnTo>
                    <a:pt x="60" y="250"/>
                  </a:lnTo>
                  <a:lnTo>
                    <a:pt x="60" y="251"/>
                  </a:lnTo>
                  <a:lnTo>
                    <a:pt x="59" y="251"/>
                  </a:lnTo>
                  <a:lnTo>
                    <a:pt x="59" y="252"/>
                  </a:lnTo>
                  <a:lnTo>
                    <a:pt x="58" y="252"/>
                  </a:lnTo>
                  <a:lnTo>
                    <a:pt x="58" y="253"/>
                  </a:lnTo>
                  <a:lnTo>
                    <a:pt x="57" y="253"/>
                  </a:lnTo>
                  <a:lnTo>
                    <a:pt x="57" y="254"/>
                  </a:lnTo>
                  <a:lnTo>
                    <a:pt x="57" y="255"/>
                  </a:lnTo>
                  <a:lnTo>
                    <a:pt x="56" y="255"/>
                  </a:lnTo>
                  <a:lnTo>
                    <a:pt x="56" y="256"/>
                  </a:lnTo>
                  <a:lnTo>
                    <a:pt x="56" y="257"/>
                  </a:lnTo>
                  <a:lnTo>
                    <a:pt x="55" y="257"/>
                  </a:lnTo>
                  <a:lnTo>
                    <a:pt x="55" y="258"/>
                  </a:lnTo>
                  <a:lnTo>
                    <a:pt x="55" y="260"/>
                  </a:lnTo>
                  <a:lnTo>
                    <a:pt x="55" y="261"/>
                  </a:lnTo>
                  <a:lnTo>
                    <a:pt x="55" y="261"/>
                  </a:lnTo>
                  <a:lnTo>
                    <a:pt x="54" y="262"/>
                  </a:lnTo>
                  <a:lnTo>
                    <a:pt x="54" y="263"/>
                  </a:lnTo>
                  <a:lnTo>
                    <a:pt x="54" y="264"/>
                  </a:lnTo>
                  <a:lnTo>
                    <a:pt x="54" y="265"/>
                  </a:lnTo>
                  <a:lnTo>
                    <a:pt x="54" y="266"/>
                  </a:lnTo>
                  <a:lnTo>
                    <a:pt x="54" y="267"/>
                  </a:lnTo>
                  <a:lnTo>
                    <a:pt x="54" y="267"/>
                  </a:lnTo>
                  <a:lnTo>
                    <a:pt x="54" y="268"/>
                  </a:lnTo>
                  <a:lnTo>
                    <a:pt x="54" y="269"/>
                  </a:lnTo>
                  <a:lnTo>
                    <a:pt x="54" y="270"/>
                  </a:lnTo>
                  <a:lnTo>
                    <a:pt x="54" y="271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4"/>
                  </a:lnTo>
                  <a:lnTo>
                    <a:pt x="55" y="275"/>
                  </a:lnTo>
                  <a:lnTo>
                    <a:pt x="56" y="277"/>
                  </a:lnTo>
                  <a:lnTo>
                    <a:pt x="56" y="278"/>
                  </a:lnTo>
                  <a:lnTo>
                    <a:pt x="57" y="279"/>
                  </a:lnTo>
                  <a:lnTo>
                    <a:pt x="58" y="280"/>
                  </a:lnTo>
                  <a:lnTo>
                    <a:pt x="58" y="281"/>
                  </a:lnTo>
                  <a:lnTo>
                    <a:pt x="61" y="284"/>
                  </a:lnTo>
                  <a:lnTo>
                    <a:pt x="66" y="287"/>
                  </a:lnTo>
                  <a:lnTo>
                    <a:pt x="67" y="288"/>
                  </a:lnTo>
                  <a:lnTo>
                    <a:pt x="68" y="289"/>
                  </a:lnTo>
                  <a:lnTo>
                    <a:pt x="69" y="290"/>
                  </a:lnTo>
                  <a:lnTo>
                    <a:pt x="70" y="290"/>
                  </a:lnTo>
                  <a:lnTo>
                    <a:pt x="71" y="291"/>
                  </a:lnTo>
                  <a:lnTo>
                    <a:pt x="72" y="291"/>
                  </a:lnTo>
                  <a:lnTo>
                    <a:pt x="73" y="291"/>
                  </a:lnTo>
                  <a:lnTo>
                    <a:pt x="74" y="293"/>
                  </a:lnTo>
                  <a:lnTo>
                    <a:pt x="75" y="293"/>
                  </a:lnTo>
                  <a:lnTo>
                    <a:pt x="77" y="294"/>
                  </a:lnTo>
                  <a:lnTo>
                    <a:pt x="78" y="294"/>
                  </a:lnTo>
                  <a:lnTo>
                    <a:pt x="79" y="294"/>
                  </a:lnTo>
                  <a:lnTo>
                    <a:pt x="82" y="294"/>
                  </a:lnTo>
                  <a:lnTo>
                    <a:pt x="83" y="295"/>
                  </a:lnTo>
                  <a:lnTo>
                    <a:pt x="84" y="295"/>
                  </a:lnTo>
                  <a:lnTo>
                    <a:pt x="85" y="295"/>
                  </a:lnTo>
                  <a:lnTo>
                    <a:pt x="86" y="295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8" y="295"/>
                  </a:lnTo>
                  <a:lnTo>
                    <a:pt x="89" y="295"/>
                  </a:lnTo>
                  <a:lnTo>
                    <a:pt x="90" y="295"/>
                  </a:lnTo>
                  <a:lnTo>
                    <a:pt x="91" y="295"/>
                  </a:lnTo>
                  <a:lnTo>
                    <a:pt x="92" y="295"/>
                  </a:lnTo>
                  <a:lnTo>
                    <a:pt x="93" y="294"/>
                  </a:lnTo>
                  <a:lnTo>
                    <a:pt x="93" y="294"/>
                  </a:lnTo>
                  <a:lnTo>
                    <a:pt x="94" y="294"/>
                  </a:lnTo>
                  <a:lnTo>
                    <a:pt x="95" y="294"/>
                  </a:lnTo>
                  <a:lnTo>
                    <a:pt x="97" y="294"/>
                  </a:lnTo>
                  <a:lnTo>
                    <a:pt x="98" y="294"/>
                  </a:lnTo>
                  <a:lnTo>
                    <a:pt x="98" y="293"/>
                  </a:lnTo>
                  <a:lnTo>
                    <a:pt x="99" y="293"/>
                  </a:lnTo>
                  <a:lnTo>
                    <a:pt x="100" y="293"/>
                  </a:lnTo>
                  <a:lnTo>
                    <a:pt x="101" y="293"/>
                  </a:lnTo>
                  <a:lnTo>
                    <a:pt x="101" y="291"/>
                  </a:lnTo>
                  <a:lnTo>
                    <a:pt x="102" y="291"/>
                  </a:lnTo>
                  <a:lnTo>
                    <a:pt x="103" y="291"/>
                  </a:lnTo>
                  <a:lnTo>
                    <a:pt x="104" y="291"/>
                  </a:lnTo>
                  <a:lnTo>
                    <a:pt x="104" y="290"/>
                  </a:lnTo>
                  <a:lnTo>
                    <a:pt x="105" y="290"/>
                  </a:lnTo>
                  <a:lnTo>
                    <a:pt x="106" y="290"/>
                  </a:lnTo>
                  <a:lnTo>
                    <a:pt x="106" y="289"/>
                  </a:lnTo>
                  <a:lnTo>
                    <a:pt x="107" y="289"/>
                  </a:lnTo>
                  <a:lnTo>
                    <a:pt x="107" y="288"/>
                  </a:lnTo>
                  <a:lnTo>
                    <a:pt x="108" y="288"/>
                  </a:lnTo>
                  <a:lnTo>
                    <a:pt x="109" y="288"/>
                  </a:lnTo>
                  <a:lnTo>
                    <a:pt x="109" y="287"/>
                  </a:lnTo>
                  <a:lnTo>
                    <a:pt x="110" y="287"/>
                  </a:lnTo>
                  <a:lnTo>
                    <a:pt x="110" y="286"/>
                  </a:lnTo>
                  <a:lnTo>
                    <a:pt x="111" y="286"/>
                  </a:lnTo>
                  <a:lnTo>
                    <a:pt x="111" y="285"/>
                  </a:lnTo>
                  <a:lnTo>
                    <a:pt x="112" y="285"/>
                  </a:lnTo>
                  <a:lnTo>
                    <a:pt x="112" y="284"/>
                  </a:lnTo>
                  <a:lnTo>
                    <a:pt x="114" y="284"/>
                  </a:lnTo>
                  <a:lnTo>
                    <a:pt x="114" y="283"/>
                  </a:lnTo>
                  <a:lnTo>
                    <a:pt x="115" y="283"/>
                  </a:lnTo>
                  <a:lnTo>
                    <a:pt x="115" y="282"/>
                  </a:lnTo>
                  <a:lnTo>
                    <a:pt x="116" y="282"/>
                  </a:lnTo>
                  <a:lnTo>
                    <a:pt x="116" y="281"/>
                  </a:lnTo>
                  <a:lnTo>
                    <a:pt x="117" y="281"/>
                  </a:lnTo>
                  <a:lnTo>
                    <a:pt x="117" y="280"/>
                  </a:lnTo>
                  <a:lnTo>
                    <a:pt x="117" y="280"/>
                  </a:lnTo>
                  <a:lnTo>
                    <a:pt x="118" y="279"/>
                  </a:lnTo>
                  <a:lnTo>
                    <a:pt x="118" y="278"/>
                  </a:lnTo>
                  <a:lnTo>
                    <a:pt x="118" y="278"/>
                  </a:lnTo>
                  <a:lnTo>
                    <a:pt x="119" y="277"/>
                  </a:lnTo>
                  <a:lnTo>
                    <a:pt x="119" y="275"/>
                  </a:lnTo>
                  <a:lnTo>
                    <a:pt x="119" y="275"/>
                  </a:lnTo>
                  <a:lnTo>
                    <a:pt x="120" y="274"/>
                  </a:lnTo>
                  <a:lnTo>
                    <a:pt x="120" y="273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0" y="271"/>
                  </a:lnTo>
                  <a:lnTo>
                    <a:pt x="120" y="270"/>
                  </a:lnTo>
                  <a:lnTo>
                    <a:pt x="121" y="269"/>
                  </a:lnTo>
                  <a:lnTo>
                    <a:pt x="121" y="268"/>
                  </a:lnTo>
                  <a:lnTo>
                    <a:pt x="121" y="267"/>
                  </a:lnTo>
                  <a:lnTo>
                    <a:pt x="121" y="267"/>
                  </a:lnTo>
                  <a:lnTo>
                    <a:pt x="121" y="266"/>
                  </a:lnTo>
                  <a:lnTo>
                    <a:pt x="121" y="265"/>
                  </a:lnTo>
                  <a:lnTo>
                    <a:pt x="121" y="264"/>
                  </a:lnTo>
                  <a:lnTo>
                    <a:pt x="120" y="263"/>
                  </a:lnTo>
                  <a:lnTo>
                    <a:pt x="120" y="261"/>
                  </a:lnTo>
                  <a:lnTo>
                    <a:pt x="120" y="261"/>
                  </a:lnTo>
                  <a:lnTo>
                    <a:pt x="120" y="260"/>
                  </a:lnTo>
                  <a:lnTo>
                    <a:pt x="120" y="258"/>
                  </a:lnTo>
                  <a:lnTo>
                    <a:pt x="119" y="258"/>
                  </a:lnTo>
                  <a:lnTo>
                    <a:pt x="119" y="257"/>
                  </a:lnTo>
                  <a:lnTo>
                    <a:pt x="119" y="256"/>
                  </a:lnTo>
                  <a:lnTo>
                    <a:pt x="118" y="255"/>
                  </a:lnTo>
                  <a:lnTo>
                    <a:pt x="117" y="254"/>
                  </a:lnTo>
                  <a:lnTo>
                    <a:pt x="116" y="252"/>
                  </a:lnTo>
                  <a:lnTo>
                    <a:pt x="115" y="250"/>
                  </a:lnTo>
                  <a:lnTo>
                    <a:pt x="112" y="249"/>
                  </a:lnTo>
                  <a:lnTo>
                    <a:pt x="111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37E0DBD5-06EB-4808-ABD5-CD1F547BCB1B}"/>
              </a:ext>
            </a:extLst>
          </p:cNvPr>
          <p:cNvSpPr/>
          <p:nvPr/>
        </p:nvSpPr>
        <p:spPr>
          <a:xfrm>
            <a:off x="801430" y="2064730"/>
            <a:ext cx="10139905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Consultation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: Platform for consultation and dialogue between government departments and business community to provide insights at the time of formulation of legislations/ policies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266DE3A-D489-4E31-9E16-8F819A774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18" y="2781432"/>
            <a:ext cx="4903447" cy="347327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623BA42-717D-4B9E-9888-79F17ADF362D}"/>
              </a:ext>
            </a:extLst>
          </p:cNvPr>
          <p:cNvSpPr/>
          <p:nvPr/>
        </p:nvSpPr>
        <p:spPr>
          <a:xfrm>
            <a:off x="2106681" y="2896536"/>
            <a:ext cx="4347131" cy="578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Average number of public and private members in a NCTF across developed, developing and least developed economies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6B74B2-F728-47E3-B7D6-8FE82F875009}"/>
              </a:ext>
            </a:extLst>
          </p:cNvPr>
          <p:cNvSpPr/>
          <p:nvPr/>
        </p:nvSpPr>
        <p:spPr>
          <a:xfrm>
            <a:off x="609600" y="6179833"/>
            <a:ext cx="5844212" cy="3130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i="1" dirty="0">
                <a:solidFill>
                  <a:schemeClr val="tx1"/>
                </a:solidFill>
                <a:latin typeface="+mj-lt"/>
              </a:rPr>
              <a:t>Source: UNCTAD Report – Trade and Transportation (Volume 8)</a:t>
            </a:r>
          </a:p>
          <a:p>
            <a:r>
              <a:rPr lang="en-US" sz="1050" i="1" dirty="0">
                <a:solidFill>
                  <a:schemeClr val="tx1"/>
                </a:solidFill>
                <a:latin typeface="+mj-lt"/>
              </a:rPr>
              <a:t>National Trade Facilitation Committees: Beyond compliance with the WTO Trade Facilitation Agreement ?</a:t>
            </a: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2AF1026C-7E62-4E0A-AA46-B1BBB8A5E0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636025"/>
              </p:ext>
            </p:extLst>
          </p:nvPr>
        </p:nvGraphicFramePr>
        <p:xfrm>
          <a:off x="6912808" y="330597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AE5DB1D4-807F-4792-9AF4-4DFC45119AF3}"/>
              </a:ext>
            </a:extLst>
          </p:cNvPr>
          <p:cNvSpPr/>
          <p:nvPr/>
        </p:nvSpPr>
        <p:spPr>
          <a:xfrm>
            <a:off x="7010399" y="6159573"/>
            <a:ext cx="4518091" cy="333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i="1" dirty="0">
                <a:solidFill>
                  <a:schemeClr val="tx1"/>
                </a:solidFill>
                <a:latin typeface="+mj-lt"/>
              </a:rPr>
              <a:t>*</a:t>
            </a:r>
            <a:r>
              <a:rPr lang="en-US" sz="1050" i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Captured as per public and private sector stakeholders from NCTF committee 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016526A-9B4B-4175-95E9-574DAFFFDB81}"/>
              </a:ext>
            </a:extLst>
          </p:cNvPr>
          <p:cNvSpPr/>
          <p:nvPr/>
        </p:nvSpPr>
        <p:spPr>
          <a:xfrm>
            <a:off x="609600" y="6179834"/>
            <a:ext cx="5924204" cy="2927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i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Source: UNCTAD Report – Trade and Transportation (Volume 8)</a:t>
            </a:r>
          </a:p>
          <a:p>
            <a:r>
              <a:rPr lang="en-US" sz="1050" i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National Trade Facilitation Committees: Beyond compliance with the WTO Trade Facilitation Agreement 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CACB778-3D94-4BE7-B0F4-86973C6CDDDD}"/>
              </a:ext>
            </a:extLst>
          </p:cNvPr>
          <p:cNvSpPr/>
          <p:nvPr/>
        </p:nvSpPr>
        <p:spPr>
          <a:xfrm>
            <a:off x="7243834" y="2882214"/>
            <a:ext cx="3697501" cy="460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India’s National Committee on Trade Facilitation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9700" y="168430"/>
            <a:ext cx="4701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NCTF and its Structure– contd.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71093" y="162985"/>
            <a:ext cx="676125" cy="6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9477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6945"/>
            <a:ext cx="10969487" cy="706893"/>
          </a:xfrm>
        </p:spPr>
        <p:txBody>
          <a:bodyPr>
            <a:noAutofit/>
          </a:bodyPr>
          <a:lstStyle/>
          <a:p>
            <a:pPr lvl="0"/>
            <a:r>
              <a:rPr lang="en-IN" sz="2000" dirty="0">
                <a:latin typeface="Baskerville Old Face" panose="02020602080505020303" pitchFamily="18" charset="0"/>
              </a:rPr>
              <a:t>NCTF developed an agile tool to map implementation and undertake monitoring of TFA 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A9538C-F7C9-40C5-ABA1-ECC7274905CF}"/>
              </a:ext>
            </a:extLst>
          </p:cNvPr>
          <p:cNvSpPr/>
          <p:nvPr/>
        </p:nvSpPr>
        <p:spPr>
          <a:xfrm>
            <a:off x="73487" y="1122153"/>
            <a:ext cx="12025749" cy="205129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IN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374C5D60-AFC0-4967-988E-31A54C06F694}"/>
              </a:ext>
            </a:extLst>
          </p:cNvPr>
          <p:cNvSpPr>
            <a:spLocks noEditPoints="1"/>
          </p:cNvSpPr>
          <p:nvPr/>
        </p:nvSpPr>
        <p:spPr bwMode="auto">
          <a:xfrm>
            <a:off x="453780" y="1217806"/>
            <a:ext cx="731663" cy="478249"/>
          </a:xfrm>
          <a:custGeom>
            <a:avLst/>
            <a:gdLst>
              <a:gd name="T0" fmla="*/ 719 w 1900"/>
              <a:gd name="T1" fmla="*/ 671 h 1107"/>
              <a:gd name="T2" fmla="*/ 591 w 1900"/>
              <a:gd name="T3" fmla="*/ 671 h 1107"/>
              <a:gd name="T4" fmla="*/ 591 w 1900"/>
              <a:gd name="T5" fmla="*/ 942 h 1107"/>
              <a:gd name="T6" fmla="*/ 719 w 1900"/>
              <a:gd name="T7" fmla="*/ 942 h 1107"/>
              <a:gd name="T8" fmla="*/ 719 w 1900"/>
              <a:gd name="T9" fmla="*/ 671 h 1107"/>
              <a:gd name="T10" fmla="*/ 1209 w 1900"/>
              <a:gd name="T11" fmla="*/ 231 h 1107"/>
              <a:gd name="T12" fmla="*/ 1080 w 1900"/>
              <a:gd name="T13" fmla="*/ 231 h 1107"/>
              <a:gd name="T14" fmla="*/ 1080 w 1900"/>
              <a:gd name="T15" fmla="*/ 415 h 1107"/>
              <a:gd name="T16" fmla="*/ 1121 w 1900"/>
              <a:gd name="T17" fmla="*/ 435 h 1107"/>
              <a:gd name="T18" fmla="*/ 1209 w 1900"/>
              <a:gd name="T19" fmla="*/ 392 h 1107"/>
              <a:gd name="T20" fmla="*/ 1209 w 1900"/>
              <a:gd name="T21" fmla="*/ 231 h 1107"/>
              <a:gd name="T22" fmla="*/ 635 w 1900"/>
              <a:gd name="T23" fmla="*/ 200 h 1107"/>
              <a:gd name="T24" fmla="*/ 1047 w 1900"/>
              <a:gd name="T25" fmla="*/ 0 h 1107"/>
              <a:gd name="T26" fmla="*/ 1605 w 1900"/>
              <a:gd name="T27" fmla="*/ 271 h 1107"/>
              <a:gd name="T28" fmla="*/ 1537 w 1900"/>
              <a:gd name="T29" fmla="*/ 312 h 1107"/>
              <a:gd name="T30" fmla="*/ 1047 w 1900"/>
              <a:gd name="T31" fmla="*/ 76 h 1107"/>
              <a:gd name="T32" fmla="*/ 714 w 1900"/>
              <a:gd name="T33" fmla="*/ 238 h 1107"/>
              <a:gd name="T34" fmla="*/ 635 w 1900"/>
              <a:gd name="T35" fmla="*/ 200 h 1107"/>
              <a:gd name="T36" fmla="*/ 884 w 1900"/>
              <a:gd name="T37" fmla="*/ 231 h 1107"/>
              <a:gd name="T38" fmla="*/ 1012 w 1900"/>
              <a:gd name="T39" fmla="*/ 231 h 1107"/>
              <a:gd name="T40" fmla="*/ 1012 w 1900"/>
              <a:gd name="T41" fmla="*/ 382 h 1107"/>
              <a:gd name="T42" fmla="*/ 884 w 1900"/>
              <a:gd name="T43" fmla="*/ 320 h 1107"/>
              <a:gd name="T44" fmla="*/ 884 w 1900"/>
              <a:gd name="T45" fmla="*/ 231 h 1107"/>
              <a:gd name="T46" fmla="*/ 1573 w 1900"/>
              <a:gd name="T47" fmla="*/ 768 h 1107"/>
              <a:gd name="T48" fmla="*/ 1377 w 1900"/>
              <a:gd name="T49" fmla="*/ 768 h 1107"/>
              <a:gd name="T50" fmla="*/ 1377 w 1900"/>
              <a:gd name="T51" fmla="*/ 1107 h 1107"/>
              <a:gd name="T52" fmla="*/ 1573 w 1900"/>
              <a:gd name="T53" fmla="*/ 1107 h 1107"/>
              <a:gd name="T54" fmla="*/ 1573 w 1900"/>
              <a:gd name="T55" fmla="*/ 768 h 1107"/>
              <a:gd name="T56" fmla="*/ 784 w 1900"/>
              <a:gd name="T57" fmla="*/ 672 h 1107"/>
              <a:gd name="T58" fmla="*/ 1342 w 1900"/>
              <a:gd name="T59" fmla="*/ 403 h 1107"/>
              <a:gd name="T60" fmla="*/ 1900 w 1900"/>
              <a:gd name="T61" fmla="*/ 672 h 1107"/>
              <a:gd name="T62" fmla="*/ 1832 w 1900"/>
              <a:gd name="T63" fmla="*/ 715 h 1107"/>
              <a:gd name="T64" fmla="*/ 1342 w 1900"/>
              <a:gd name="T65" fmla="*/ 478 h 1107"/>
              <a:gd name="T66" fmla="*/ 852 w 1900"/>
              <a:gd name="T67" fmla="*/ 715 h 1107"/>
              <a:gd name="T68" fmla="*/ 784 w 1900"/>
              <a:gd name="T69" fmla="*/ 672 h 1107"/>
              <a:gd name="T70" fmla="*/ 1113 w 1900"/>
              <a:gd name="T71" fmla="*/ 768 h 1107"/>
              <a:gd name="T72" fmla="*/ 1309 w 1900"/>
              <a:gd name="T73" fmla="*/ 768 h 1107"/>
              <a:gd name="T74" fmla="*/ 1309 w 1900"/>
              <a:gd name="T75" fmla="*/ 1107 h 1107"/>
              <a:gd name="T76" fmla="*/ 1113 w 1900"/>
              <a:gd name="T77" fmla="*/ 1107 h 1107"/>
              <a:gd name="T78" fmla="*/ 1113 w 1900"/>
              <a:gd name="T79" fmla="*/ 768 h 1107"/>
              <a:gd name="T80" fmla="*/ 0 w 1900"/>
              <a:gd name="T81" fmla="*/ 507 h 1107"/>
              <a:gd name="T82" fmla="*/ 557 w 1900"/>
              <a:gd name="T83" fmla="*/ 238 h 1107"/>
              <a:gd name="T84" fmla="*/ 1043 w 1900"/>
              <a:gd name="T85" fmla="*/ 472 h 1107"/>
              <a:gd name="T86" fmla="*/ 964 w 1900"/>
              <a:gd name="T87" fmla="*/ 510 h 1107"/>
              <a:gd name="T88" fmla="*/ 557 w 1900"/>
              <a:gd name="T89" fmla="*/ 312 h 1107"/>
              <a:gd name="T90" fmla="*/ 68 w 1900"/>
              <a:gd name="T91" fmla="*/ 550 h 1107"/>
              <a:gd name="T92" fmla="*/ 0 w 1900"/>
              <a:gd name="T93" fmla="*/ 507 h 1107"/>
              <a:gd name="T94" fmla="*/ 395 w 1900"/>
              <a:gd name="T95" fmla="*/ 671 h 1107"/>
              <a:gd name="T96" fmla="*/ 523 w 1900"/>
              <a:gd name="T97" fmla="*/ 671 h 1107"/>
              <a:gd name="T98" fmla="*/ 523 w 1900"/>
              <a:gd name="T99" fmla="*/ 942 h 1107"/>
              <a:gd name="T100" fmla="*/ 395 w 1900"/>
              <a:gd name="T101" fmla="*/ 942 h 1107"/>
              <a:gd name="T102" fmla="*/ 395 w 1900"/>
              <a:gd name="T103" fmla="*/ 671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00" h="1107">
                <a:moveTo>
                  <a:pt x="719" y="671"/>
                </a:moveTo>
                <a:lnTo>
                  <a:pt x="591" y="671"/>
                </a:lnTo>
                <a:lnTo>
                  <a:pt x="591" y="942"/>
                </a:lnTo>
                <a:lnTo>
                  <a:pt x="719" y="942"/>
                </a:lnTo>
                <a:lnTo>
                  <a:pt x="719" y="671"/>
                </a:lnTo>
                <a:close/>
                <a:moveTo>
                  <a:pt x="1209" y="231"/>
                </a:moveTo>
                <a:lnTo>
                  <a:pt x="1080" y="231"/>
                </a:lnTo>
                <a:lnTo>
                  <a:pt x="1080" y="415"/>
                </a:lnTo>
                <a:lnTo>
                  <a:pt x="1121" y="435"/>
                </a:lnTo>
                <a:lnTo>
                  <a:pt x="1209" y="392"/>
                </a:lnTo>
                <a:lnTo>
                  <a:pt x="1209" y="231"/>
                </a:lnTo>
                <a:close/>
                <a:moveTo>
                  <a:pt x="635" y="200"/>
                </a:moveTo>
                <a:lnTo>
                  <a:pt x="1047" y="0"/>
                </a:lnTo>
                <a:lnTo>
                  <a:pt x="1605" y="271"/>
                </a:lnTo>
                <a:lnTo>
                  <a:pt x="1537" y="312"/>
                </a:lnTo>
                <a:lnTo>
                  <a:pt x="1047" y="76"/>
                </a:lnTo>
                <a:lnTo>
                  <a:pt x="714" y="238"/>
                </a:lnTo>
                <a:lnTo>
                  <a:pt x="635" y="200"/>
                </a:lnTo>
                <a:close/>
                <a:moveTo>
                  <a:pt x="884" y="231"/>
                </a:moveTo>
                <a:lnTo>
                  <a:pt x="1012" y="231"/>
                </a:lnTo>
                <a:lnTo>
                  <a:pt x="1012" y="382"/>
                </a:lnTo>
                <a:lnTo>
                  <a:pt x="884" y="320"/>
                </a:lnTo>
                <a:lnTo>
                  <a:pt x="884" y="231"/>
                </a:lnTo>
                <a:close/>
                <a:moveTo>
                  <a:pt x="1573" y="768"/>
                </a:moveTo>
                <a:lnTo>
                  <a:pt x="1377" y="768"/>
                </a:lnTo>
                <a:lnTo>
                  <a:pt x="1377" y="1107"/>
                </a:lnTo>
                <a:lnTo>
                  <a:pt x="1573" y="1107"/>
                </a:lnTo>
                <a:lnTo>
                  <a:pt x="1573" y="768"/>
                </a:lnTo>
                <a:close/>
                <a:moveTo>
                  <a:pt x="784" y="672"/>
                </a:moveTo>
                <a:lnTo>
                  <a:pt x="1342" y="403"/>
                </a:lnTo>
                <a:lnTo>
                  <a:pt x="1900" y="672"/>
                </a:lnTo>
                <a:lnTo>
                  <a:pt x="1832" y="715"/>
                </a:lnTo>
                <a:lnTo>
                  <a:pt x="1342" y="478"/>
                </a:lnTo>
                <a:lnTo>
                  <a:pt x="852" y="715"/>
                </a:lnTo>
                <a:lnTo>
                  <a:pt x="784" y="672"/>
                </a:lnTo>
                <a:close/>
                <a:moveTo>
                  <a:pt x="1113" y="768"/>
                </a:moveTo>
                <a:lnTo>
                  <a:pt x="1309" y="768"/>
                </a:lnTo>
                <a:lnTo>
                  <a:pt x="1309" y="1107"/>
                </a:lnTo>
                <a:lnTo>
                  <a:pt x="1113" y="1107"/>
                </a:lnTo>
                <a:lnTo>
                  <a:pt x="1113" y="768"/>
                </a:lnTo>
                <a:close/>
                <a:moveTo>
                  <a:pt x="0" y="507"/>
                </a:moveTo>
                <a:lnTo>
                  <a:pt x="557" y="238"/>
                </a:lnTo>
                <a:lnTo>
                  <a:pt x="1043" y="472"/>
                </a:lnTo>
                <a:lnTo>
                  <a:pt x="964" y="510"/>
                </a:lnTo>
                <a:lnTo>
                  <a:pt x="557" y="312"/>
                </a:lnTo>
                <a:lnTo>
                  <a:pt x="68" y="550"/>
                </a:lnTo>
                <a:lnTo>
                  <a:pt x="0" y="507"/>
                </a:lnTo>
                <a:close/>
                <a:moveTo>
                  <a:pt x="395" y="671"/>
                </a:moveTo>
                <a:lnTo>
                  <a:pt x="523" y="671"/>
                </a:lnTo>
                <a:lnTo>
                  <a:pt x="523" y="942"/>
                </a:lnTo>
                <a:lnTo>
                  <a:pt x="395" y="942"/>
                </a:lnTo>
                <a:lnTo>
                  <a:pt x="395" y="67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EB6F3-0261-44E5-9DA1-815C8D6BD76E}"/>
              </a:ext>
            </a:extLst>
          </p:cNvPr>
          <p:cNvSpPr/>
          <p:nvPr/>
        </p:nvSpPr>
        <p:spPr>
          <a:xfrm>
            <a:off x="1362723" y="1289594"/>
            <a:ext cx="208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A7F8D"/>
                </a:solidFill>
                <a:latin typeface="Baskerville Old Face" panose="02020602080505020303" pitchFamily="18" charset="0"/>
              </a:rPr>
              <a:t>Tracking</a:t>
            </a:r>
            <a:endParaRPr lang="en-US" i="1" dirty="0">
              <a:solidFill>
                <a:srgbClr val="0A7F8D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3AA0C8-7265-47AE-9C5F-59A9A9E01D59}"/>
              </a:ext>
            </a:extLst>
          </p:cNvPr>
          <p:cNvCxnSpPr/>
          <p:nvPr/>
        </p:nvCxnSpPr>
        <p:spPr>
          <a:xfrm>
            <a:off x="228729" y="1771538"/>
            <a:ext cx="32977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6C285E6-9334-4A04-8D5A-3A12433DE9E4}"/>
              </a:ext>
            </a:extLst>
          </p:cNvPr>
          <p:cNvGrpSpPr/>
          <p:nvPr/>
        </p:nvGrpSpPr>
        <p:grpSpPr>
          <a:xfrm>
            <a:off x="4611109" y="1210843"/>
            <a:ext cx="505413" cy="528617"/>
            <a:chOff x="9342438" y="2317751"/>
            <a:chExt cx="528637" cy="549276"/>
          </a:xfrm>
          <a:solidFill>
            <a:schemeClr val="bg1">
              <a:lumMod val="50000"/>
            </a:schemeClr>
          </a:solidFill>
        </p:grpSpPr>
        <p:sp>
          <p:nvSpPr>
            <p:cNvPr id="10" name="Freeform 10554">
              <a:extLst>
                <a:ext uri="{FF2B5EF4-FFF2-40B4-BE49-F238E27FC236}">
                  <a16:creationId xmlns:a16="http://schemas.microsoft.com/office/drawing/2014/main" id="{0C55291A-0AAF-4252-AFA0-A65CF601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2462214"/>
              <a:ext cx="503237" cy="50800"/>
            </a:xfrm>
            <a:custGeom>
              <a:avLst/>
              <a:gdLst>
                <a:gd name="T0" fmla="*/ 0 w 2541"/>
                <a:gd name="T1" fmla="*/ 0 h 260"/>
                <a:gd name="T2" fmla="*/ 0 w 2541"/>
                <a:gd name="T3" fmla="*/ 107 h 260"/>
                <a:gd name="T4" fmla="*/ 138 w 2541"/>
                <a:gd name="T5" fmla="*/ 107 h 260"/>
                <a:gd name="T6" fmla="*/ 138 w 2541"/>
                <a:gd name="T7" fmla="*/ 260 h 260"/>
                <a:gd name="T8" fmla="*/ 2403 w 2541"/>
                <a:gd name="T9" fmla="*/ 260 h 260"/>
                <a:gd name="T10" fmla="*/ 2403 w 2541"/>
                <a:gd name="T11" fmla="*/ 107 h 260"/>
                <a:gd name="T12" fmla="*/ 2541 w 2541"/>
                <a:gd name="T13" fmla="*/ 107 h 260"/>
                <a:gd name="T14" fmla="*/ 2541 w 2541"/>
                <a:gd name="T15" fmla="*/ 0 h 260"/>
                <a:gd name="T16" fmla="*/ 0 w 2541"/>
                <a:gd name="T1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1" h="260">
                  <a:moveTo>
                    <a:pt x="0" y="0"/>
                  </a:moveTo>
                  <a:lnTo>
                    <a:pt x="0" y="107"/>
                  </a:lnTo>
                  <a:lnTo>
                    <a:pt x="138" y="107"/>
                  </a:lnTo>
                  <a:lnTo>
                    <a:pt x="138" y="260"/>
                  </a:lnTo>
                  <a:lnTo>
                    <a:pt x="2403" y="260"/>
                  </a:lnTo>
                  <a:lnTo>
                    <a:pt x="2403" y="107"/>
                  </a:lnTo>
                  <a:lnTo>
                    <a:pt x="2541" y="107"/>
                  </a:lnTo>
                  <a:lnTo>
                    <a:pt x="254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11" name="Rectangle 10555">
              <a:extLst>
                <a:ext uri="{FF2B5EF4-FFF2-40B4-BE49-F238E27FC236}">
                  <a16:creationId xmlns:a16="http://schemas.microsoft.com/office/drawing/2014/main" id="{86C1651D-AFC2-4B84-8255-CF0A92DEA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2438" y="2824164"/>
              <a:ext cx="528637" cy="428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12" name="Freeform 10556">
              <a:extLst>
                <a:ext uri="{FF2B5EF4-FFF2-40B4-BE49-F238E27FC236}">
                  <a16:creationId xmlns:a16="http://schemas.microsoft.com/office/drawing/2014/main" id="{99C4F808-FFF3-4D73-8B6A-192D5878F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5138" y="2752726"/>
              <a:ext cx="503237" cy="57150"/>
            </a:xfrm>
            <a:custGeom>
              <a:avLst/>
              <a:gdLst>
                <a:gd name="T0" fmla="*/ 2403 w 2541"/>
                <a:gd name="T1" fmla="*/ 184 h 290"/>
                <a:gd name="T2" fmla="*/ 2403 w 2541"/>
                <a:gd name="T3" fmla="*/ 0 h 290"/>
                <a:gd name="T4" fmla="*/ 138 w 2541"/>
                <a:gd name="T5" fmla="*/ 0 h 290"/>
                <a:gd name="T6" fmla="*/ 138 w 2541"/>
                <a:gd name="T7" fmla="*/ 184 h 290"/>
                <a:gd name="T8" fmla="*/ 0 w 2541"/>
                <a:gd name="T9" fmla="*/ 184 h 290"/>
                <a:gd name="T10" fmla="*/ 0 w 2541"/>
                <a:gd name="T11" fmla="*/ 290 h 290"/>
                <a:gd name="T12" fmla="*/ 2541 w 2541"/>
                <a:gd name="T13" fmla="*/ 290 h 290"/>
                <a:gd name="T14" fmla="*/ 2541 w 2541"/>
                <a:gd name="T15" fmla="*/ 184 h 290"/>
                <a:gd name="T16" fmla="*/ 2403 w 2541"/>
                <a:gd name="T17" fmla="*/ 18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41" h="290">
                  <a:moveTo>
                    <a:pt x="2403" y="184"/>
                  </a:moveTo>
                  <a:lnTo>
                    <a:pt x="2403" y="0"/>
                  </a:lnTo>
                  <a:lnTo>
                    <a:pt x="138" y="0"/>
                  </a:lnTo>
                  <a:lnTo>
                    <a:pt x="138" y="184"/>
                  </a:lnTo>
                  <a:lnTo>
                    <a:pt x="0" y="184"/>
                  </a:lnTo>
                  <a:lnTo>
                    <a:pt x="0" y="290"/>
                  </a:lnTo>
                  <a:lnTo>
                    <a:pt x="2541" y="290"/>
                  </a:lnTo>
                  <a:lnTo>
                    <a:pt x="2541" y="184"/>
                  </a:lnTo>
                  <a:lnTo>
                    <a:pt x="2403" y="1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13" name="Rectangle 10557">
              <a:extLst>
                <a:ext uri="{FF2B5EF4-FFF2-40B4-BE49-F238E27FC236}">
                  <a16:creationId xmlns:a16="http://schemas.microsoft.com/office/drawing/2014/main" id="{7873B8E5-3FAB-4DA2-8599-CE5D42F2C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0863" y="2557464"/>
              <a:ext cx="44450" cy="150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14" name="Rectangle 10558">
              <a:extLst>
                <a:ext uri="{FF2B5EF4-FFF2-40B4-BE49-F238E27FC236}">
                  <a16:creationId xmlns:a16="http://schemas.microsoft.com/office/drawing/2014/main" id="{1C71AA56-80CB-4643-B443-33D212AF3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9750" y="2519364"/>
              <a:ext cx="66675" cy="333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15" name="Rectangle 10559">
              <a:extLst>
                <a:ext uri="{FF2B5EF4-FFF2-40B4-BE49-F238E27FC236}">
                  <a16:creationId xmlns:a16="http://schemas.microsoft.com/office/drawing/2014/main" id="{8BC6AD67-9875-49E4-9C50-3E3BC7D68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9750" y="2714626"/>
              <a:ext cx="66675" cy="317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16" name="Rectangle 10560">
              <a:extLst>
                <a:ext uri="{FF2B5EF4-FFF2-40B4-BE49-F238E27FC236}">
                  <a16:creationId xmlns:a16="http://schemas.microsoft.com/office/drawing/2014/main" id="{7BFE7643-B06C-4589-84F6-0D349C16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325" y="2557464"/>
              <a:ext cx="42862" cy="150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17" name="Rectangle 10561">
              <a:extLst>
                <a:ext uri="{FF2B5EF4-FFF2-40B4-BE49-F238E27FC236}">
                  <a16:creationId xmlns:a16="http://schemas.microsoft.com/office/drawing/2014/main" id="{5573D09C-14AA-4630-8C94-96F73847C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4213" y="2519364"/>
              <a:ext cx="65087" cy="333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18" name="Rectangle 10562">
              <a:extLst>
                <a:ext uri="{FF2B5EF4-FFF2-40B4-BE49-F238E27FC236}">
                  <a16:creationId xmlns:a16="http://schemas.microsoft.com/office/drawing/2014/main" id="{6F9FC970-39AA-4AED-AB10-EB7343BAB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4213" y="2714626"/>
              <a:ext cx="65087" cy="317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19" name="Rectangle 10563">
              <a:extLst>
                <a:ext uri="{FF2B5EF4-FFF2-40B4-BE49-F238E27FC236}">
                  <a16:creationId xmlns:a16="http://schemas.microsoft.com/office/drawing/2014/main" id="{DB376117-5E11-4775-B4F5-8D60F1810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8200" y="2557464"/>
              <a:ext cx="44450" cy="1508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20" name="Rectangle 10564">
              <a:extLst>
                <a:ext uri="{FF2B5EF4-FFF2-40B4-BE49-F238E27FC236}">
                  <a16:creationId xmlns:a16="http://schemas.microsoft.com/office/drawing/2014/main" id="{5DA54AA1-7980-4EF7-B212-398132FA4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5" y="2519364"/>
              <a:ext cx="65087" cy="333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21" name="Rectangle 10565">
              <a:extLst>
                <a:ext uri="{FF2B5EF4-FFF2-40B4-BE49-F238E27FC236}">
                  <a16:creationId xmlns:a16="http://schemas.microsoft.com/office/drawing/2014/main" id="{D6EDB210-D469-458D-B878-E127FB3BC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5" y="2714626"/>
              <a:ext cx="65087" cy="317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  <p:sp>
          <p:nvSpPr>
            <p:cNvPr id="22" name="Freeform 10566">
              <a:extLst>
                <a:ext uri="{FF2B5EF4-FFF2-40B4-BE49-F238E27FC236}">
                  <a16:creationId xmlns:a16="http://schemas.microsoft.com/office/drawing/2014/main" id="{088AC35E-AC1A-4D53-9092-D45759165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350" y="2317751"/>
              <a:ext cx="406400" cy="131763"/>
            </a:xfrm>
            <a:custGeom>
              <a:avLst/>
              <a:gdLst>
                <a:gd name="T0" fmla="*/ 2033 w 2050"/>
                <a:gd name="T1" fmla="*/ 630 h 666"/>
                <a:gd name="T2" fmla="*/ 1996 w 2050"/>
                <a:gd name="T3" fmla="*/ 559 h 666"/>
                <a:gd name="T4" fmla="*/ 1952 w 2050"/>
                <a:gd name="T5" fmla="*/ 492 h 666"/>
                <a:gd name="T6" fmla="*/ 1906 w 2050"/>
                <a:gd name="T7" fmla="*/ 427 h 666"/>
                <a:gd name="T8" fmla="*/ 1854 w 2050"/>
                <a:gd name="T9" fmla="*/ 366 h 666"/>
                <a:gd name="T10" fmla="*/ 1798 w 2050"/>
                <a:gd name="T11" fmla="*/ 311 h 666"/>
                <a:gd name="T12" fmla="*/ 1739 w 2050"/>
                <a:gd name="T13" fmla="*/ 257 h 666"/>
                <a:gd name="T14" fmla="*/ 1676 w 2050"/>
                <a:gd name="T15" fmla="*/ 209 h 666"/>
                <a:gd name="T16" fmla="*/ 1610 w 2050"/>
                <a:gd name="T17" fmla="*/ 165 h 666"/>
                <a:gd name="T18" fmla="*/ 1541 w 2050"/>
                <a:gd name="T19" fmla="*/ 126 h 666"/>
                <a:gd name="T20" fmla="*/ 1468 w 2050"/>
                <a:gd name="T21" fmla="*/ 92 h 666"/>
                <a:gd name="T22" fmla="*/ 1392 w 2050"/>
                <a:gd name="T23" fmla="*/ 62 h 666"/>
                <a:gd name="T24" fmla="*/ 1315 w 2050"/>
                <a:gd name="T25" fmla="*/ 38 h 666"/>
                <a:gd name="T26" fmla="*/ 1234 w 2050"/>
                <a:gd name="T27" fmla="*/ 20 h 666"/>
                <a:gd name="T28" fmla="*/ 1152 w 2050"/>
                <a:gd name="T29" fmla="*/ 7 h 666"/>
                <a:gd name="T30" fmla="*/ 1069 w 2050"/>
                <a:gd name="T31" fmla="*/ 2 h 666"/>
                <a:gd name="T32" fmla="*/ 983 w 2050"/>
                <a:gd name="T33" fmla="*/ 2 h 666"/>
                <a:gd name="T34" fmla="*/ 899 w 2050"/>
                <a:gd name="T35" fmla="*/ 7 h 666"/>
                <a:gd name="T36" fmla="*/ 817 w 2050"/>
                <a:gd name="T37" fmla="*/ 20 h 666"/>
                <a:gd name="T38" fmla="*/ 737 w 2050"/>
                <a:gd name="T39" fmla="*/ 38 h 666"/>
                <a:gd name="T40" fmla="*/ 658 w 2050"/>
                <a:gd name="T41" fmla="*/ 62 h 666"/>
                <a:gd name="T42" fmla="*/ 583 w 2050"/>
                <a:gd name="T43" fmla="*/ 92 h 666"/>
                <a:gd name="T44" fmla="*/ 511 w 2050"/>
                <a:gd name="T45" fmla="*/ 126 h 666"/>
                <a:gd name="T46" fmla="*/ 442 w 2050"/>
                <a:gd name="T47" fmla="*/ 165 h 666"/>
                <a:gd name="T48" fmla="*/ 374 w 2050"/>
                <a:gd name="T49" fmla="*/ 209 h 666"/>
                <a:gd name="T50" fmla="*/ 312 w 2050"/>
                <a:gd name="T51" fmla="*/ 257 h 666"/>
                <a:gd name="T52" fmla="*/ 252 w 2050"/>
                <a:gd name="T53" fmla="*/ 311 h 666"/>
                <a:gd name="T54" fmla="*/ 196 w 2050"/>
                <a:gd name="T55" fmla="*/ 366 h 666"/>
                <a:gd name="T56" fmla="*/ 145 w 2050"/>
                <a:gd name="T57" fmla="*/ 427 h 666"/>
                <a:gd name="T58" fmla="*/ 98 w 2050"/>
                <a:gd name="T59" fmla="*/ 492 h 666"/>
                <a:gd name="T60" fmla="*/ 56 w 2050"/>
                <a:gd name="T61" fmla="*/ 559 h 666"/>
                <a:gd name="T62" fmla="*/ 17 w 2050"/>
                <a:gd name="T63" fmla="*/ 630 h 666"/>
                <a:gd name="T64" fmla="*/ 2050 w 2050"/>
                <a:gd name="T65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0" h="666">
                  <a:moveTo>
                    <a:pt x="2050" y="666"/>
                  </a:moveTo>
                  <a:lnTo>
                    <a:pt x="2033" y="630"/>
                  </a:lnTo>
                  <a:lnTo>
                    <a:pt x="2015" y="593"/>
                  </a:lnTo>
                  <a:lnTo>
                    <a:pt x="1996" y="559"/>
                  </a:lnTo>
                  <a:lnTo>
                    <a:pt x="1975" y="525"/>
                  </a:lnTo>
                  <a:lnTo>
                    <a:pt x="1952" y="492"/>
                  </a:lnTo>
                  <a:lnTo>
                    <a:pt x="1930" y="459"/>
                  </a:lnTo>
                  <a:lnTo>
                    <a:pt x="1906" y="427"/>
                  </a:lnTo>
                  <a:lnTo>
                    <a:pt x="1880" y="397"/>
                  </a:lnTo>
                  <a:lnTo>
                    <a:pt x="1854" y="366"/>
                  </a:lnTo>
                  <a:lnTo>
                    <a:pt x="1827" y="338"/>
                  </a:lnTo>
                  <a:lnTo>
                    <a:pt x="1798" y="311"/>
                  </a:lnTo>
                  <a:lnTo>
                    <a:pt x="1770" y="283"/>
                  </a:lnTo>
                  <a:lnTo>
                    <a:pt x="1739" y="257"/>
                  </a:lnTo>
                  <a:lnTo>
                    <a:pt x="1708" y="233"/>
                  </a:lnTo>
                  <a:lnTo>
                    <a:pt x="1676" y="209"/>
                  </a:lnTo>
                  <a:lnTo>
                    <a:pt x="1643" y="186"/>
                  </a:lnTo>
                  <a:lnTo>
                    <a:pt x="1610" y="165"/>
                  </a:lnTo>
                  <a:lnTo>
                    <a:pt x="1576" y="145"/>
                  </a:lnTo>
                  <a:lnTo>
                    <a:pt x="1541" y="126"/>
                  </a:lnTo>
                  <a:lnTo>
                    <a:pt x="1504" y="108"/>
                  </a:lnTo>
                  <a:lnTo>
                    <a:pt x="1468" y="92"/>
                  </a:lnTo>
                  <a:lnTo>
                    <a:pt x="1430" y="76"/>
                  </a:lnTo>
                  <a:lnTo>
                    <a:pt x="1392" y="62"/>
                  </a:lnTo>
                  <a:lnTo>
                    <a:pt x="1354" y="49"/>
                  </a:lnTo>
                  <a:lnTo>
                    <a:pt x="1315" y="38"/>
                  </a:lnTo>
                  <a:lnTo>
                    <a:pt x="1275" y="29"/>
                  </a:lnTo>
                  <a:lnTo>
                    <a:pt x="1234" y="20"/>
                  </a:lnTo>
                  <a:lnTo>
                    <a:pt x="1194" y="13"/>
                  </a:lnTo>
                  <a:lnTo>
                    <a:pt x="1152" y="7"/>
                  </a:lnTo>
                  <a:lnTo>
                    <a:pt x="1111" y="4"/>
                  </a:lnTo>
                  <a:lnTo>
                    <a:pt x="1069" y="2"/>
                  </a:lnTo>
                  <a:lnTo>
                    <a:pt x="1025" y="0"/>
                  </a:lnTo>
                  <a:lnTo>
                    <a:pt x="983" y="2"/>
                  </a:lnTo>
                  <a:lnTo>
                    <a:pt x="941" y="4"/>
                  </a:lnTo>
                  <a:lnTo>
                    <a:pt x="899" y="7"/>
                  </a:lnTo>
                  <a:lnTo>
                    <a:pt x="858" y="13"/>
                  </a:lnTo>
                  <a:lnTo>
                    <a:pt x="817" y="20"/>
                  </a:lnTo>
                  <a:lnTo>
                    <a:pt x="777" y="29"/>
                  </a:lnTo>
                  <a:lnTo>
                    <a:pt x="737" y="38"/>
                  </a:lnTo>
                  <a:lnTo>
                    <a:pt x="697" y="49"/>
                  </a:lnTo>
                  <a:lnTo>
                    <a:pt x="658" y="62"/>
                  </a:lnTo>
                  <a:lnTo>
                    <a:pt x="621" y="76"/>
                  </a:lnTo>
                  <a:lnTo>
                    <a:pt x="583" y="92"/>
                  </a:lnTo>
                  <a:lnTo>
                    <a:pt x="546" y="108"/>
                  </a:lnTo>
                  <a:lnTo>
                    <a:pt x="511" y="126"/>
                  </a:lnTo>
                  <a:lnTo>
                    <a:pt x="476" y="145"/>
                  </a:lnTo>
                  <a:lnTo>
                    <a:pt x="442" y="165"/>
                  </a:lnTo>
                  <a:lnTo>
                    <a:pt x="407" y="186"/>
                  </a:lnTo>
                  <a:lnTo>
                    <a:pt x="374" y="209"/>
                  </a:lnTo>
                  <a:lnTo>
                    <a:pt x="342" y="233"/>
                  </a:lnTo>
                  <a:lnTo>
                    <a:pt x="312" y="257"/>
                  </a:lnTo>
                  <a:lnTo>
                    <a:pt x="282" y="283"/>
                  </a:lnTo>
                  <a:lnTo>
                    <a:pt x="252" y="311"/>
                  </a:lnTo>
                  <a:lnTo>
                    <a:pt x="224" y="338"/>
                  </a:lnTo>
                  <a:lnTo>
                    <a:pt x="196" y="366"/>
                  </a:lnTo>
                  <a:lnTo>
                    <a:pt x="170" y="397"/>
                  </a:lnTo>
                  <a:lnTo>
                    <a:pt x="145" y="427"/>
                  </a:lnTo>
                  <a:lnTo>
                    <a:pt x="121" y="459"/>
                  </a:lnTo>
                  <a:lnTo>
                    <a:pt x="98" y="492"/>
                  </a:lnTo>
                  <a:lnTo>
                    <a:pt x="77" y="525"/>
                  </a:lnTo>
                  <a:lnTo>
                    <a:pt x="56" y="559"/>
                  </a:lnTo>
                  <a:lnTo>
                    <a:pt x="36" y="593"/>
                  </a:lnTo>
                  <a:lnTo>
                    <a:pt x="17" y="630"/>
                  </a:lnTo>
                  <a:lnTo>
                    <a:pt x="0" y="666"/>
                  </a:lnTo>
                  <a:lnTo>
                    <a:pt x="2050" y="6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latin typeface="+mj-lt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2A9299-FF0C-4286-8193-4ECFF0BF2B26}"/>
              </a:ext>
            </a:extLst>
          </p:cNvPr>
          <p:cNvSpPr/>
          <p:nvPr/>
        </p:nvSpPr>
        <p:spPr>
          <a:xfrm>
            <a:off x="5380259" y="1289594"/>
            <a:ext cx="208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9264E"/>
                </a:solidFill>
                <a:latin typeface="Baskerville Old Face" panose="02020602080505020303" pitchFamily="18" charset="0"/>
              </a:rPr>
              <a:t>Monitoring</a:t>
            </a:r>
            <a:endParaRPr lang="en-US" i="1" dirty="0">
              <a:solidFill>
                <a:srgbClr val="09264E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44486E-37B3-470C-B127-5F6BB7DDE6B3}"/>
              </a:ext>
            </a:extLst>
          </p:cNvPr>
          <p:cNvCxnSpPr/>
          <p:nvPr/>
        </p:nvCxnSpPr>
        <p:spPr>
          <a:xfrm>
            <a:off x="4246265" y="1784790"/>
            <a:ext cx="32977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5">
            <a:extLst>
              <a:ext uri="{FF2B5EF4-FFF2-40B4-BE49-F238E27FC236}">
                <a16:creationId xmlns:a16="http://schemas.microsoft.com/office/drawing/2014/main" id="{D2043C99-2AC5-4E43-A852-B97CF5086D12}"/>
              </a:ext>
            </a:extLst>
          </p:cNvPr>
          <p:cNvSpPr>
            <a:spLocks noEditPoints="1"/>
          </p:cNvSpPr>
          <p:nvPr/>
        </p:nvSpPr>
        <p:spPr bwMode="auto">
          <a:xfrm>
            <a:off x="8587345" y="1173576"/>
            <a:ext cx="626039" cy="539377"/>
          </a:xfrm>
          <a:custGeom>
            <a:avLst/>
            <a:gdLst>
              <a:gd name="T0" fmla="*/ 734 w 2186"/>
              <a:gd name="T1" fmla="*/ 1060 h 2093"/>
              <a:gd name="T2" fmla="*/ 699 w 2186"/>
              <a:gd name="T3" fmla="*/ 808 h 2093"/>
              <a:gd name="T4" fmla="*/ 712 w 2186"/>
              <a:gd name="T5" fmla="*/ 748 h 2093"/>
              <a:gd name="T6" fmla="*/ 736 w 2186"/>
              <a:gd name="T7" fmla="*/ 690 h 2093"/>
              <a:gd name="T8" fmla="*/ 768 w 2186"/>
              <a:gd name="T9" fmla="*/ 639 h 2093"/>
              <a:gd name="T10" fmla="*/ 806 w 2186"/>
              <a:gd name="T11" fmla="*/ 592 h 2093"/>
              <a:gd name="T12" fmla="*/ 851 w 2186"/>
              <a:gd name="T13" fmla="*/ 553 h 2093"/>
              <a:gd name="T14" fmla="*/ 902 w 2186"/>
              <a:gd name="T15" fmla="*/ 520 h 2093"/>
              <a:gd name="T16" fmla="*/ 957 w 2186"/>
              <a:gd name="T17" fmla="*/ 495 h 2093"/>
              <a:gd name="T18" fmla="*/ 966 w 2186"/>
              <a:gd name="T19" fmla="*/ 371 h 2093"/>
              <a:gd name="T20" fmla="*/ 973 w 2186"/>
              <a:gd name="T21" fmla="*/ 337 h 2093"/>
              <a:gd name="T22" fmla="*/ 991 w 2186"/>
              <a:gd name="T23" fmla="*/ 307 h 2093"/>
              <a:gd name="T24" fmla="*/ 1015 w 2186"/>
              <a:gd name="T25" fmla="*/ 284 h 2093"/>
              <a:gd name="T26" fmla="*/ 1046 w 2186"/>
              <a:gd name="T27" fmla="*/ 268 h 2093"/>
              <a:gd name="T28" fmla="*/ 1120 w 2186"/>
              <a:gd name="T29" fmla="*/ 269 h 2093"/>
              <a:gd name="T30" fmla="*/ 1150 w 2186"/>
              <a:gd name="T31" fmla="*/ 285 h 2093"/>
              <a:gd name="T32" fmla="*/ 1174 w 2186"/>
              <a:gd name="T33" fmla="*/ 308 h 2093"/>
              <a:gd name="T34" fmla="*/ 1190 w 2186"/>
              <a:gd name="T35" fmla="*/ 337 h 2093"/>
              <a:gd name="T36" fmla="*/ 1198 w 2186"/>
              <a:gd name="T37" fmla="*/ 371 h 2093"/>
              <a:gd name="T38" fmla="*/ 1210 w 2186"/>
              <a:gd name="T39" fmla="*/ 493 h 2093"/>
              <a:gd name="T40" fmla="*/ 1267 w 2186"/>
              <a:gd name="T41" fmla="*/ 517 h 2093"/>
              <a:gd name="T42" fmla="*/ 1319 w 2186"/>
              <a:gd name="T43" fmla="*/ 550 h 2093"/>
              <a:gd name="T44" fmla="*/ 1366 w 2186"/>
              <a:gd name="T45" fmla="*/ 589 h 2093"/>
              <a:gd name="T46" fmla="*/ 1406 w 2186"/>
              <a:gd name="T47" fmla="*/ 636 h 2093"/>
              <a:gd name="T48" fmla="*/ 1437 w 2186"/>
              <a:gd name="T49" fmla="*/ 688 h 2093"/>
              <a:gd name="T50" fmla="*/ 1461 w 2186"/>
              <a:gd name="T51" fmla="*/ 746 h 2093"/>
              <a:gd name="T52" fmla="*/ 1476 w 2186"/>
              <a:gd name="T53" fmla="*/ 808 h 2093"/>
              <a:gd name="T54" fmla="*/ 1448 w 2186"/>
              <a:gd name="T55" fmla="*/ 1060 h 2093"/>
              <a:gd name="T56" fmla="*/ 2186 w 2186"/>
              <a:gd name="T57" fmla="*/ 2093 h 2093"/>
              <a:gd name="T58" fmla="*/ 824 w 2186"/>
              <a:gd name="T59" fmla="*/ 1005 h 2093"/>
              <a:gd name="T60" fmla="*/ 946 w 2186"/>
              <a:gd name="T61" fmla="*/ 897 h 2093"/>
              <a:gd name="T62" fmla="*/ 946 w 2186"/>
              <a:gd name="T63" fmla="*/ 897 h 2093"/>
              <a:gd name="T64" fmla="*/ 1138 w 2186"/>
              <a:gd name="T65" fmla="*/ 897 h 2093"/>
              <a:gd name="T66" fmla="*/ 1255 w 2186"/>
              <a:gd name="T67" fmla="*/ 1005 h 2093"/>
              <a:gd name="T68" fmla="*/ 1302 w 2186"/>
              <a:gd name="T69" fmla="*/ 1005 h 2093"/>
              <a:gd name="T70" fmla="*/ 201 w 2186"/>
              <a:gd name="T71" fmla="*/ 1175 h 2093"/>
              <a:gd name="T72" fmla="*/ 201 w 2186"/>
              <a:gd name="T73" fmla="*/ 1175 h 2093"/>
              <a:gd name="T74" fmla="*/ 514 w 2186"/>
              <a:gd name="T75" fmla="*/ 1175 h 2093"/>
              <a:gd name="T76" fmla="*/ 702 w 2186"/>
              <a:gd name="T77" fmla="*/ 1365 h 2093"/>
              <a:gd name="T78" fmla="*/ 1508 w 2186"/>
              <a:gd name="T79" fmla="*/ 1365 h 2093"/>
              <a:gd name="T80" fmla="*/ 1688 w 2186"/>
              <a:gd name="T81" fmla="*/ 1175 h 2093"/>
              <a:gd name="T82" fmla="*/ 1688 w 2186"/>
              <a:gd name="T83" fmla="*/ 1175 h 2093"/>
              <a:gd name="T84" fmla="*/ 2009 w 2186"/>
              <a:gd name="T85" fmla="*/ 1175 h 2093"/>
              <a:gd name="T86" fmla="*/ 334 w 2186"/>
              <a:gd name="T87" fmla="*/ 1743 h 2093"/>
              <a:gd name="T88" fmla="*/ 382 w 2186"/>
              <a:gd name="T89" fmla="*/ 1743 h 2093"/>
              <a:gd name="T90" fmla="*/ 569 w 2186"/>
              <a:gd name="T91" fmla="*/ 1554 h 2093"/>
              <a:gd name="T92" fmla="*/ 569 w 2186"/>
              <a:gd name="T93" fmla="*/ 1554 h 2093"/>
              <a:gd name="T94" fmla="*/ 1640 w 2186"/>
              <a:gd name="T95" fmla="*/ 1554 h 2093"/>
              <a:gd name="T96" fmla="*/ 1821 w 2186"/>
              <a:gd name="T97" fmla="*/ 1743 h 2093"/>
              <a:gd name="T98" fmla="*/ 1876 w 2186"/>
              <a:gd name="T99" fmla="*/ 1743 h 2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86" h="2093">
                <a:moveTo>
                  <a:pt x="0" y="1830"/>
                </a:moveTo>
                <a:lnTo>
                  <a:pt x="108" y="1830"/>
                </a:lnTo>
                <a:lnTo>
                  <a:pt x="108" y="1060"/>
                </a:lnTo>
                <a:lnTo>
                  <a:pt x="734" y="1060"/>
                </a:lnTo>
                <a:lnTo>
                  <a:pt x="734" y="839"/>
                </a:lnTo>
                <a:lnTo>
                  <a:pt x="696" y="839"/>
                </a:lnTo>
                <a:lnTo>
                  <a:pt x="697" y="824"/>
                </a:lnTo>
                <a:lnTo>
                  <a:pt x="699" y="808"/>
                </a:lnTo>
                <a:lnTo>
                  <a:pt x="701" y="793"/>
                </a:lnTo>
                <a:lnTo>
                  <a:pt x="705" y="777"/>
                </a:lnTo>
                <a:lnTo>
                  <a:pt x="708" y="762"/>
                </a:lnTo>
                <a:lnTo>
                  <a:pt x="712" y="748"/>
                </a:lnTo>
                <a:lnTo>
                  <a:pt x="718" y="733"/>
                </a:lnTo>
                <a:lnTo>
                  <a:pt x="723" y="718"/>
                </a:lnTo>
                <a:lnTo>
                  <a:pt x="729" y="705"/>
                </a:lnTo>
                <a:lnTo>
                  <a:pt x="736" y="690"/>
                </a:lnTo>
                <a:lnTo>
                  <a:pt x="743" y="677"/>
                </a:lnTo>
                <a:lnTo>
                  <a:pt x="751" y="664"/>
                </a:lnTo>
                <a:lnTo>
                  <a:pt x="758" y="652"/>
                </a:lnTo>
                <a:lnTo>
                  <a:pt x="768" y="639"/>
                </a:lnTo>
                <a:lnTo>
                  <a:pt x="776" y="627"/>
                </a:lnTo>
                <a:lnTo>
                  <a:pt x="785" y="615"/>
                </a:lnTo>
                <a:lnTo>
                  <a:pt x="796" y="604"/>
                </a:lnTo>
                <a:lnTo>
                  <a:pt x="806" y="592"/>
                </a:lnTo>
                <a:lnTo>
                  <a:pt x="817" y="582"/>
                </a:lnTo>
                <a:lnTo>
                  <a:pt x="828" y="572"/>
                </a:lnTo>
                <a:lnTo>
                  <a:pt x="840" y="562"/>
                </a:lnTo>
                <a:lnTo>
                  <a:pt x="851" y="553"/>
                </a:lnTo>
                <a:lnTo>
                  <a:pt x="864" y="544"/>
                </a:lnTo>
                <a:lnTo>
                  <a:pt x="876" y="535"/>
                </a:lnTo>
                <a:lnTo>
                  <a:pt x="889" y="528"/>
                </a:lnTo>
                <a:lnTo>
                  <a:pt x="902" y="520"/>
                </a:lnTo>
                <a:lnTo>
                  <a:pt x="916" y="513"/>
                </a:lnTo>
                <a:lnTo>
                  <a:pt x="929" y="507"/>
                </a:lnTo>
                <a:lnTo>
                  <a:pt x="944" y="501"/>
                </a:lnTo>
                <a:lnTo>
                  <a:pt x="957" y="495"/>
                </a:lnTo>
                <a:lnTo>
                  <a:pt x="973" y="491"/>
                </a:lnTo>
                <a:lnTo>
                  <a:pt x="988" y="487"/>
                </a:lnTo>
                <a:lnTo>
                  <a:pt x="988" y="371"/>
                </a:lnTo>
                <a:lnTo>
                  <a:pt x="966" y="371"/>
                </a:lnTo>
                <a:lnTo>
                  <a:pt x="967" y="362"/>
                </a:lnTo>
                <a:lnTo>
                  <a:pt x="969" y="354"/>
                </a:lnTo>
                <a:lnTo>
                  <a:pt x="971" y="345"/>
                </a:lnTo>
                <a:lnTo>
                  <a:pt x="973" y="337"/>
                </a:lnTo>
                <a:lnTo>
                  <a:pt x="977" y="329"/>
                </a:lnTo>
                <a:lnTo>
                  <a:pt x="981" y="321"/>
                </a:lnTo>
                <a:lnTo>
                  <a:pt x="986" y="314"/>
                </a:lnTo>
                <a:lnTo>
                  <a:pt x="991" y="307"/>
                </a:lnTo>
                <a:lnTo>
                  <a:pt x="996" y="300"/>
                </a:lnTo>
                <a:lnTo>
                  <a:pt x="1002" y="294"/>
                </a:lnTo>
                <a:lnTo>
                  <a:pt x="1008" y="289"/>
                </a:lnTo>
                <a:lnTo>
                  <a:pt x="1015" y="284"/>
                </a:lnTo>
                <a:lnTo>
                  <a:pt x="1022" y="279"/>
                </a:lnTo>
                <a:lnTo>
                  <a:pt x="1029" y="275"/>
                </a:lnTo>
                <a:lnTo>
                  <a:pt x="1038" y="271"/>
                </a:lnTo>
                <a:lnTo>
                  <a:pt x="1046" y="268"/>
                </a:lnTo>
                <a:lnTo>
                  <a:pt x="1064" y="0"/>
                </a:lnTo>
                <a:lnTo>
                  <a:pt x="1083" y="0"/>
                </a:lnTo>
                <a:lnTo>
                  <a:pt x="1102" y="0"/>
                </a:lnTo>
                <a:lnTo>
                  <a:pt x="1120" y="269"/>
                </a:lnTo>
                <a:lnTo>
                  <a:pt x="1128" y="272"/>
                </a:lnTo>
                <a:lnTo>
                  <a:pt x="1136" y="275"/>
                </a:lnTo>
                <a:lnTo>
                  <a:pt x="1143" y="280"/>
                </a:lnTo>
                <a:lnTo>
                  <a:pt x="1150" y="285"/>
                </a:lnTo>
                <a:lnTo>
                  <a:pt x="1157" y="290"/>
                </a:lnTo>
                <a:lnTo>
                  <a:pt x="1163" y="295"/>
                </a:lnTo>
                <a:lnTo>
                  <a:pt x="1169" y="301"/>
                </a:lnTo>
                <a:lnTo>
                  <a:pt x="1174" y="308"/>
                </a:lnTo>
                <a:lnTo>
                  <a:pt x="1178" y="315"/>
                </a:lnTo>
                <a:lnTo>
                  <a:pt x="1184" y="322"/>
                </a:lnTo>
                <a:lnTo>
                  <a:pt x="1187" y="330"/>
                </a:lnTo>
                <a:lnTo>
                  <a:pt x="1190" y="337"/>
                </a:lnTo>
                <a:lnTo>
                  <a:pt x="1193" y="345"/>
                </a:lnTo>
                <a:lnTo>
                  <a:pt x="1195" y="354"/>
                </a:lnTo>
                <a:lnTo>
                  <a:pt x="1197" y="362"/>
                </a:lnTo>
                <a:lnTo>
                  <a:pt x="1198" y="371"/>
                </a:lnTo>
                <a:lnTo>
                  <a:pt x="1180" y="371"/>
                </a:lnTo>
                <a:lnTo>
                  <a:pt x="1180" y="485"/>
                </a:lnTo>
                <a:lnTo>
                  <a:pt x="1195" y="489"/>
                </a:lnTo>
                <a:lnTo>
                  <a:pt x="1210" y="493"/>
                </a:lnTo>
                <a:lnTo>
                  <a:pt x="1224" y="499"/>
                </a:lnTo>
                <a:lnTo>
                  <a:pt x="1239" y="505"/>
                </a:lnTo>
                <a:lnTo>
                  <a:pt x="1254" y="511"/>
                </a:lnTo>
                <a:lnTo>
                  <a:pt x="1267" y="517"/>
                </a:lnTo>
                <a:lnTo>
                  <a:pt x="1281" y="525"/>
                </a:lnTo>
                <a:lnTo>
                  <a:pt x="1294" y="533"/>
                </a:lnTo>
                <a:lnTo>
                  <a:pt x="1307" y="541"/>
                </a:lnTo>
                <a:lnTo>
                  <a:pt x="1319" y="550"/>
                </a:lnTo>
                <a:lnTo>
                  <a:pt x="1332" y="559"/>
                </a:lnTo>
                <a:lnTo>
                  <a:pt x="1343" y="569"/>
                </a:lnTo>
                <a:lnTo>
                  <a:pt x="1355" y="579"/>
                </a:lnTo>
                <a:lnTo>
                  <a:pt x="1366" y="589"/>
                </a:lnTo>
                <a:lnTo>
                  <a:pt x="1377" y="601"/>
                </a:lnTo>
                <a:lnTo>
                  <a:pt x="1386" y="612"/>
                </a:lnTo>
                <a:lnTo>
                  <a:pt x="1396" y="624"/>
                </a:lnTo>
                <a:lnTo>
                  <a:pt x="1406" y="636"/>
                </a:lnTo>
                <a:lnTo>
                  <a:pt x="1414" y="649"/>
                </a:lnTo>
                <a:lnTo>
                  <a:pt x="1422" y="662"/>
                </a:lnTo>
                <a:lnTo>
                  <a:pt x="1430" y="675"/>
                </a:lnTo>
                <a:lnTo>
                  <a:pt x="1437" y="688"/>
                </a:lnTo>
                <a:lnTo>
                  <a:pt x="1444" y="703"/>
                </a:lnTo>
                <a:lnTo>
                  <a:pt x="1451" y="716"/>
                </a:lnTo>
                <a:lnTo>
                  <a:pt x="1456" y="731"/>
                </a:lnTo>
                <a:lnTo>
                  <a:pt x="1461" y="746"/>
                </a:lnTo>
                <a:lnTo>
                  <a:pt x="1465" y="761"/>
                </a:lnTo>
                <a:lnTo>
                  <a:pt x="1469" y="777"/>
                </a:lnTo>
                <a:lnTo>
                  <a:pt x="1473" y="791"/>
                </a:lnTo>
                <a:lnTo>
                  <a:pt x="1476" y="808"/>
                </a:lnTo>
                <a:lnTo>
                  <a:pt x="1478" y="824"/>
                </a:lnTo>
                <a:lnTo>
                  <a:pt x="1479" y="839"/>
                </a:lnTo>
                <a:lnTo>
                  <a:pt x="1448" y="839"/>
                </a:lnTo>
                <a:lnTo>
                  <a:pt x="1448" y="1060"/>
                </a:lnTo>
                <a:lnTo>
                  <a:pt x="2078" y="1060"/>
                </a:lnTo>
                <a:lnTo>
                  <a:pt x="2078" y="1830"/>
                </a:lnTo>
                <a:lnTo>
                  <a:pt x="2186" y="1830"/>
                </a:lnTo>
                <a:lnTo>
                  <a:pt x="2186" y="2093"/>
                </a:lnTo>
                <a:lnTo>
                  <a:pt x="0" y="2093"/>
                </a:lnTo>
                <a:lnTo>
                  <a:pt x="0" y="1830"/>
                </a:lnTo>
                <a:close/>
                <a:moveTo>
                  <a:pt x="824" y="897"/>
                </a:moveTo>
                <a:lnTo>
                  <a:pt x="824" y="1005"/>
                </a:lnTo>
                <a:lnTo>
                  <a:pt x="899" y="1005"/>
                </a:lnTo>
                <a:lnTo>
                  <a:pt x="899" y="897"/>
                </a:lnTo>
                <a:lnTo>
                  <a:pt x="824" y="897"/>
                </a:lnTo>
                <a:close/>
                <a:moveTo>
                  <a:pt x="946" y="897"/>
                </a:moveTo>
                <a:lnTo>
                  <a:pt x="946" y="1005"/>
                </a:lnTo>
                <a:lnTo>
                  <a:pt x="1021" y="1005"/>
                </a:lnTo>
                <a:lnTo>
                  <a:pt x="1021" y="897"/>
                </a:lnTo>
                <a:lnTo>
                  <a:pt x="946" y="897"/>
                </a:lnTo>
                <a:close/>
                <a:moveTo>
                  <a:pt x="1063" y="897"/>
                </a:moveTo>
                <a:lnTo>
                  <a:pt x="1063" y="1005"/>
                </a:lnTo>
                <a:lnTo>
                  <a:pt x="1138" y="1005"/>
                </a:lnTo>
                <a:lnTo>
                  <a:pt x="1138" y="897"/>
                </a:lnTo>
                <a:lnTo>
                  <a:pt x="1063" y="897"/>
                </a:lnTo>
                <a:close/>
                <a:moveTo>
                  <a:pt x="1180" y="897"/>
                </a:moveTo>
                <a:lnTo>
                  <a:pt x="1180" y="1005"/>
                </a:lnTo>
                <a:lnTo>
                  <a:pt x="1255" y="1005"/>
                </a:lnTo>
                <a:lnTo>
                  <a:pt x="1255" y="897"/>
                </a:lnTo>
                <a:lnTo>
                  <a:pt x="1180" y="897"/>
                </a:lnTo>
                <a:close/>
                <a:moveTo>
                  <a:pt x="1302" y="897"/>
                </a:moveTo>
                <a:lnTo>
                  <a:pt x="1302" y="1005"/>
                </a:lnTo>
                <a:lnTo>
                  <a:pt x="1377" y="1005"/>
                </a:lnTo>
                <a:lnTo>
                  <a:pt x="1377" y="897"/>
                </a:lnTo>
                <a:lnTo>
                  <a:pt x="1302" y="897"/>
                </a:lnTo>
                <a:close/>
                <a:moveTo>
                  <a:pt x="201" y="1175"/>
                </a:moveTo>
                <a:lnTo>
                  <a:pt x="201" y="1365"/>
                </a:lnTo>
                <a:lnTo>
                  <a:pt x="334" y="1365"/>
                </a:lnTo>
                <a:lnTo>
                  <a:pt x="334" y="1175"/>
                </a:lnTo>
                <a:lnTo>
                  <a:pt x="201" y="1175"/>
                </a:lnTo>
                <a:close/>
                <a:moveTo>
                  <a:pt x="382" y="1175"/>
                </a:moveTo>
                <a:lnTo>
                  <a:pt x="382" y="1365"/>
                </a:lnTo>
                <a:lnTo>
                  <a:pt x="514" y="1365"/>
                </a:lnTo>
                <a:lnTo>
                  <a:pt x="514" y="1175"/>
                </a:lnTo>
                <a:lnTo>
                  <a:pt x="382" y="1175"/>
                </a:lnTo>
                <a:close/>
                <a:moveTo>
                  <a:pt x="569" y="1175"/>
                </a:moveTo>
                <a:lnTo>
                  <a:pt x="569" y="1365"/>
                </a:lnTo>
                <a:lnTo>
                  <a:pt x="702" y="1365"/>
                </a:lnTo>
                <a:lnTo>
                  <a:pt x="702" y="1175"/>
                </a:lnTo>
                <a:lnTo>
                  <a:pt x="569" y="1175"/>
                </a:lnTo>
                <a:close/>
                <a:moveTo>
                  <a:pt x="1508" y="1175"/>
                </a:moveTo>
                <a:lnTo>
                  <a:pt x="1508" y="1365"/>
                </a:lnTo>
                <a:lnTo>
                  <a:pt x="1640" y="1365"/>
                </a:lnTo>
                <a:lnTo>
                  <a:pt x="1640" y="1175"/>
                </a:lnTo>
                <a:lnTo>
                  <a:pt x="1508" y="1175"/>
                </a:lnTo>
                <a:close/>
                <a:moveTo>
                  <a:pt x="1688" y="1175"/>
                </a:moveTo>
                <a:lnTo>
                  <a:pt x="1688" y="1365"/>
                </a:lnTo>
                <a:lnTo>
                  <a:pt x="1821" y="1365"/>
                </a:lnTo>
                <a:lnTo>
                  <a:pt x="1821" y="1175"/>
                </a:lnTo>
                <a:lnTo>
                  <a:pt x="1688" y="1175"/>
                </a:lnTo>
                <a:close/>
                <a:moveTo>
                  <a:pt x="1876" y="1175"/>
                </a:moveTo>
                <a:lnTo>
                  <a:pt x="1876" y="1365"/>
                </a:lnTo>
                <a:lnTo>
                  <a:pt x="2009" y="1365"/>
                </a:lnTo>
                <a:lnTo>
                  <a:pt x="2009" y="1175"/>
                </a:lnTo>
                <a:lnTo>
                  <a:pt x="1876" y="1175"/>
                </a:lnTo>
                <a:close/>
                <a:moveTo>
                  <a:pt x="201" y="1554"/>
                </a:moveTo>
                <a:lnTo>
                  <a:pt x="201" y="1743"/>
                </a:lnTo>
                <a:lnTo>
                  <a:pt x="334" y="1743"/>
                </a:lnTo>
                <a:lnTo>
                  <a:pt x="334" y="1554"/>
                </a:lnTo>
                <a:lnTo>
                  <a:pt x="201" y="1554"/>
                </a:lnTo>
                <a:close/>
                <a:moveTo>
                  <a:pt x="382" y="1554"/>
                </a:moveTo>
                <a:lnTo>
                  <a:pt x="382" y="1743"/>
                </a:lnTo>
                <a:lnTo>
                  <a:pt x="514" y="1743"/>
                </a:lnTo>
                <a:lnTo>
                  <a:pt x="514" y="1554"/>
                </a:lnTo>
                <a:lnTo>
                  <a:pt x="382" y="1554"/>
                </a:lnTo>
                <a:close/>
                <a:moveTo>
                  <a:pt x="569" y="1554"/>
                </a:moveTo>
                <a:lnTo>
                  <a:pt x="569" y="1743"/>
                </a:lnTo>
                <a:lnTo>
                  <a:pt x="702" y="1743"/>
                </a:lnTo>
                <a:lnTo>
                  <a:pt x="702" y="1554"/>
                </a:lnTo>
                <a:lnTo>
                  <a:pt x="569" y="1554"/>
                </a:lnTo>
                <a:close/>
                <a:moveTo>
                  <a:pt x="1508" y="1554"/>
                </a:moveTo>
                <a:lnTo>
                  <a:pt x="1508" y="1743"/>
                </a:lnTo>
                <a:lnTo>
                  <a:pt x="1640" y="1743"/>
                </a:lnTo>
                <a:lnTo>
                  <a:pt x="1640" y="1554"/>
                </a:lnTo>
                <a:lnTo>
                  <a:pt x="1508" y="1554"/>
                </a:lnTo>
                <a:close/>
                <a:moveTo>
                  <a:pt x="1688" y="1554"/>
                </a:moveTo>
                <a:lnTo>
                  <a:pt x="1688" y="1743"/>
                </a:lnTo>
                <a:lnTo>
                  <a:pt x="1821" y="1743"/>
                </a:lnTo>
                <a:lnTo>
                  <a:pt x="1821" y="1554"/>
                </a:lnTo>
                <a:lnTo>
                  <a:pt x="1688" y="1554"/>
                </a:lnTo>
                <a:close/>
                <a:moveTo>
                  <a:pt x="1876" y="1554"/>
                </a:moveTo>
                <a:lnTo>
                  <a:pt x="1876" y="1743"/>
                </a:lnTo>
                <a:lnTo>
                  <a:pt x="2009" y="1743"/>
                </a:lnTo>
                <a:lnTo>
                  <a:pt x="2009" y="1554"/>
                </a:lnTo>
                <a:lnTo>
                  <a:pt x="1876" y="15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8E1983-B000-48A8-8936-9B2C6CBCDC99}"/>
              </a:ext>
            </a:extLst>
          </p:cNvPr>
          <p:cNvSpPr/>
          <p:nvPr/>
        </p:nvSpPr>
        <p:spPr>
          <a:xfrm>
            <a:off x="9397794" y="1289594"/>
            <a:ext cx="2083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24C280"/>
                </a:solidFill>
                <a:latin typeface="Baskerville Old Face" panose="02020602080505020303" pitchFamily="18" charset="0"/>
              </a:rPr>
              <a:t>Collaborating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224634-12B6-49DE-AD5A-C18033781A2C}"/>
              </a:ext>
            </a:extLst>
          </p:cNvPr>
          <p:cNvCxnSpPr/>
          <p:nvPr/>
        </p:nvCxnSpPr>
        <p:spPr>
          <a:xfrm>
            <a:off x="8263800" y="1784790"/>
            <a:ext cx="32977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66A789-CE8F-44A2-8751-34F61ACF484C}"/>
              </a:ext>
            </a:extLst>
          </p:cNvPr>
          <p:cNvCxnSpPr>
            <a:cxnSpLocks/>
          </p:cNvCxnSpPr>
          <p:nvPr/>
        </p:nvCxnSpPr>
        <p:spPr>
          <a:xfrm>
            <a:off x="3891172" y="1142093"/>
            <a:ext cx="0" cy="203511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37E22F-5D83-4ACD-B767-0071909B9E5F}"/>
              </a:ext>
            </a:extLst>
          </p:cNvPr>
          <p:cNvCxnSpPr>
            <a:cxnSpLocks/>
          </p:cNvCxnSpPr>
          <p:nvPr/>
        </p:nvCxnSpPr>
        <p:spPr>
          <a:xfrm>
            <a:off x="7967872" y="1125618"/>
            <a:ext cx="0" cy="20345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5EA20F3-CA53-41D6-BFBD-CBC4F91D5544}"/>
              </a:ext>
            </a:extLst>
          </p:cNvPr>
          <p:cNvSpPr txBox="1"/>
          <p:nvPr/>
        </p:nvSpPr>
        <p:spPr>
          <a:xfrm>
            <a:off x="230381" y="1836759"/>
            <a:ext cx="3468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Dashboard for birds-eye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Ministry and Agency level compliance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Customized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Article wise compliance status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E5475F-3E02-4BB8-88DF-6CB93B63667D}"/>
              </a:ext>
            </a:extLst>
          </p:cNvPr>
          <p:cNvSpPr txBox="1"/>
          <p:nvPr/>
        </p:nvSpPr>
        <p:spPr>
          <a:xfrm>
            <a:off x="3996792" y="1850011"/>
            <a:ext cx="3874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Highlight delays and time overrun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Reminders for task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Repository of supporting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Verification of information at Ministry and NCTF levels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3F72BF-0EB2-4CF5-A6B6-31DAC07B423D}"/>
              </a:ext>
            </a:extLst>
          </p:cNvPr>
          <p:cNvSpPr txBox="1"/>
          <p:nvPr/>
        </p:nvSpPr>
        <p:spPr>
          <a:xfrm>
            <a:off x="8063954" y="1797003"/>
            <a:ext cx="4047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Real time MIS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Easier to update the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Delegation of duties from NCTF/ Ministry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skerville Old Face" panose="02020602080505020303" pitchFamily="18" charset="0"/>
              </a:rPr>
              <a:t>Single repository of all TFA compliances</a:t>
            </a:r>
          </a:p>
        </p:txBody>
      </p:sp>
      <p:pic>
        <p:nvPicPr>
          <p:cNvPr id="48" name="Picture 47">
            <a:hlinkClick r:id="rId2"/>
            <a:extLst>
              <a:ext uri="{FF2B5EF4-FFF2-40B4-BE49-F238E27FC236}">
                <a16:creationId xmlns:a16="http://schemas.microsoft.com/office/drawing/2014/main" id="{F85B4F7C-2266-428C-B7EE-3769D2C4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62" r="1630" b="7294"/>
          <a:stretch/>
        </p:blipFill>
        <p:spPr>
          <a:xfrm>
            <a:off x="1596476" y="3262140"/>
            <a:ext cx="8782877" cy="3279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4047" y="205893"/>
            <a:ext cx="4701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NCTF and its Structure– contd.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164410" y="123780"/>
            <a:ext cx="676125" cy="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662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954" y="620436"/>
            <a:ext cx="11353800" cy="706893"/>
          </a:xfrm>
        </p:spPr>
        <p:txBody>
          <a:bodyPr>
            <a:normAutofit/>
          </a:bodyPr>
          <a:lstStyle/>
          <a:p>
            <a:r>
              <a:rPr lang="en-IN" sz="2000" dirty="0">
                <a:latin typeface="Baskerville Old Face" panose="02020602080505020303" pitchFamily="18" charset="0"/>
              </a:rPr>
              <a:t>  In 2019 a National TRS has been initiated under the aegis of NCTF  - to span across 5 Phases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139" name="object 3">
            <a:extLst>
              <a:ext uri="{FF2B5EF4-FFF2-40B4-BE49-F238E27FC236}">
                <a16:creationId xmlns:a16="http://schemas.microsoft.com/office/drawing/2014/main" id="{36D82E8A-6386-475E-B037-6465B268CD79}"/>
              </a:ext>
            </a:extLst>
          </p:cNvPr>
          <p:cNvSpPr/>
          <p:nvPr/>
        </p:nvSpPr>
        <p:spPr>
          <a:xfrm>
            <a:off x="-791019" y="4020340"/>
            <a:ext cx="2237934" cy="0"/>
          </a:xfrm>
          <a:custGeom>
            <a:avLst/>
            <a:gdLst/>
            <a:ahLst/>
            <a:cxnLst/>
            <a:rect l="l" t="t" r="r" b="b"/>
            <a:pathLst>
              <a:path w="3884929">
                <a:moveTo>
                  <a:pt x="0" y="0"/>
                </a:moveTo>
                <a:lnTo>
                  <a:pt x="3884409" y="0"/>
                </a:lnTo>
              </a:path>
            </a:pathLst>
          </a:custGeom>
          <a:ln w="24117">
            <a:solidFill>
              <a:srgbClr val="6D207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0" name="object 4">
            <a:extLst>
              <a:ext uri="{FF2B5EF4-FFF2-40B4-BE49-F238E27FC236}">
                <a16:creationId xmlns:a16="http://schemas.microsoft.com/office/drawing/2014/main" id="{72C0AE63-48CF-4FD4-9F94-C22E971D2993}"/>
              </a:ext>
            </a:extLst>
          </p:cNvPr>
          <p:cNvSpPr/>
          <p:nvPr/>
        </p:nvSpPr>
        <p:spPr>
          <a:xfrm>
            <a:off x="1457697" y="3980604"/>
            <a:ext cx="49016" cy="79752"/>
          </a:xfrm>
          <a:custGeom>
            <a:avLst/>
            <a:gdLst/>
            <a:ahLst/>
            <a:cxnLst/>
            <a:rect l="l" t="t" r="r" b="b"/>
            <a:pathLst>
              <a:path w="85089" h="137160">
                <a:moveTo>
                  <a:pt x="16154" y="0"/>
                </a:moveTo>
                <a:lnTo>
                  <a:pt x="0" y="16154"/>
                </a:lnTo>
                <a:lnTo>
                  <a:pt x="52196" y="68351"/>
                </a:lnTo>
                <a:lnTo>
                  <a:pt x="0" y="120548"/>
                </a:lnTo>
                <a:lnTo>
                  <a:pt x="16154" y="136702"/>
                </a:lnTo>
                <a:lnTo>
                  <a:pt x="84505" y="68351"/>
                </a:lnTo>
                <a:lnTo>
                  <a:pt x="161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1" name="object 6">
            <a:extLst>
              <a:ext uri="{FF2B5EF4-FFF2-40B4-BE49-F238E27FC236}">
                <a16:creationId xmlns:a16="http://schemas.microsoft.com/office/drawing/2014/main" id="{878B665C-8B3D-4A27-9807-1BADB7F9AD83}"/>
              </a:ext>
            </a:extLst>
          </p:cNvPr>
          <p:cNvSpPr/>
          <p:nvPr/>
        </p:nvSpPr>
        <p:spPr>
          <a:xfrm>
            <a:off x="1408809" y="4588453"/>
            <a:ext cx="32190" cy="96366"/>
          </a:xfrm>
          <a:custGeom>
            <a:avLst/>
            <a:gdLst/>
            <a:ahLst/>
            <a:cxnLst/>
            <a:rect l="l" t="t" r="r" b="b"/>
            <a:pathLst>
              <a:path w="55879" h="165734">
                <a:moveTo>
                  <a:pt x="0" y="0"/>
                </a:moveTo>
                <a:lnTo>
                  <a:pt x="0" y="165569"/>
                </a:lnTo>
                <a:lnTo>
                  <a:pt x="55537" y="82778"/>
                </a:lnTo>
                <a:lnTo>
                  <a:pt x="0" y="0"/>
                </a:lnTo>
                <a:close/>
              </a:path>
            </a:pathLst>
          </a:custGeom>
          <a:solidFill>
            <a:srgbClr val="4B288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2" name="object 7">
            <a:extLst>
              <a:ext uri="{FF2B5EF4-FFF2-40B4-BE49-F238E27FC236}">
                <a16:creationId xmlns:a16="http://schemas.microsoft.com/office/drawing/2014/main" id="{BE1CF91D-6CFF-45FE-A21E-7592AE029E07}"/>
              </a:ext>
            </a:extLst>
          </p:cNvPr>
          <p:cNvSpPr/>
          <p:nvPr/>
        </p:nvSpPr>
        <p:spPr>
          <a:xfrm>
            <a:off x="-787618" y="4606482"/>
            <a:ext cx="915585" cy="60553"/>
          </a:xfrm>
          <a:custGeom>
            <a:avLst/>
            <a:gdLst/>
            <a:ahLst/>
            <a:cxnLst/>
            <a:rect l="l" t="t" r="r" b="b"/>
            <a:pathLst>
              <a:path w="1589405" h="104140">
                <a:moveTo>
                  <a:pt x="0" y="103555"/>
                </a:moveTo>
                <a:lnTo>
                  <a:pt x="1589074" y="103555"/>
                </a:lnTo>
                <a:lnTo>
                  <a:pt x="1589074" y="0"/>
                </a:lnTo>
                <a:lnTo>
                  <a:pt x="0" y="0"/>
                </a:lnTo>
                <a:lnTo>
                  <a:pt x="0" y="103555"/>
                </a:lnTo>
                <a:close/>
              </a:path>
            </a:pathLst>
          </a:custGeom>
          <a:solidFill>
            <a:srgbClr val="4B288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3" name="object 8">
            <a:extLst>
              <a:ext uri="{FF2B5EF4-FFF2-40B4-BE49-F238E27FC236}">
                <a16:creationId xmlns:a16="http://schemas.microsoft.com/office/drawing/2014/main" id="{3304E110-29DB-4347-A18C-208F8494BE5A}"/>
              </a:ext>
            </a:extLst>
          </p:cNvPr>
          <p:cNvSpPr/>
          <p:nvPr/>
        </p:nvSpPr>
        <p:spPr>
          <a:xfrm>
            <a:off x="150105" y="3502997"/>
            <a:ext cx="1215386" cy="157007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4" name="object 9">
            <a:extLst>
              <a:ext uri="{FF2B5EF4-FFF2-40B4-BE49-F238E27FC236}">
                <a16:creationId xmlns:a16="http://schemas.microsoft.com/office/drawing/2014/main" id="{3B31D93A-B8F3-472B-9819-28908696B3EE}"/>
              </a:ext>
            </a:extLst>
          </p:cNvPr>
          <p:cNvSpPr/>
          <p:nvPr/>
        </p:nvSpPr>
        <p:spPr>
          <a:xfrm>
            <a:off x="989781" y="4606482"/>
            <a:ext cx="92181" cy="60553"/>
          </a:xfrm>
          <a:custGeom>
            <a:avLst/>
            <a:gdLst/>
            <a:ahLst/>
            <a:cxnLst/>
            <a:rect l="l" t="t" r="r" b="b"/>
            <a:pathLst>
              <a:path w="160020" h="104140">
                <a:moveTo>
                  <a:pt x="159512" y="103555"/>
                </a:moveTo>
                <a:lnTo>
                  <a:pt x="0" y="103555"/>
                </a:lnTo>
                <a:lnTo>
                  <a:pt x="0" y="0"/>
                </a:lnTo>
                <a:lnTo>
                  <a:pt x="159512" y="0"/>
                </a:lnTo>
                <a:lnTo>
                  <a:pt x="159512" y="103555"/>
                </a:lnTo>
                <a:close/>
              </a:path>
            </a:pathLst>
          </a:custGeom>
          <a:solidFill>
            <a:srgbClr val="4B288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5" name="object 10">
            <a:extLst>
              <a:ext uri="{FF2B5EF4-FFF2-40B4-BE49-F238E27FC236}">
                <a16:creationId xmlns:a16="http://schemas.microsoft.com/office/drawing/2014/main" id="{9A252B2B-DD69-47A1-9864-4CF3F117A899}"/>
              </a:ext>
            </a:extLst>
          </p:cNvPr>
          <p:cNvSpPr/>
          <p:nvPr/>
        </p:nvSpPr>
        <p:spPr>
          <a:xfrm>
            <a:off x="1105590" y="4606482"/>
            <a:ext cx="68403" cy="60553"/>
          </a:xfrm>
          <a:custGeom>
            <a:avLst/>
            <a:gdLst/>
            <a:ahLst/>
            <a:cxnLst/>
            <a:rect l="l" t="t" r="r" b="b"/>
            <a:pathLst>
              <a:path w="118745" h="104140">
                <a:moveTo>
                  <a:pt x="118389" y="103555"/>
                </a:moveTo>
                <a:lnTo>
                  <a:pt x="0" y="103555"/>
                </a:lnTo>
                <a:lnTo>
                  <a:pt x="0" y="0"/>
                </a:lnTo>
                <a:lnTo>
                  <a:pt x="118389" y="0"/>
                </a:lnTo>
                <a:lnTo>
                  <a:pt x="118389" y="103555"/>
                </a:lnTo>
                <a:close/>
              </a:path>
            </a:pathLst>
          </a:custGeom>
          <a:solidFill>
            <a:srgbClr val="4B288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6" name="object 11">
            <a:extLst>
              <a:ext uri="{FF2B5EF4-FFF2-40B4-BE49-F238E27FC236}">
                <a16:creationId xmlns:a16="http://schemas.microsoft.com/office/drawing/2014/main" id="{DEF78B05-9435-42AB-AC24-F761417AE22A}"/>
              </a:ext>
            </a:extLst>
          </p:cNvPr>
          <p:cNvSpPr/>
          <p:nvPr/>
        </p:nvSpPr>
        <p:spPr>
          <a:xfrm>
            <a:off x="1194209" y="4606482"/>
            <a:ext cx="53406" cy="60553"/>
          </a:xfrm>
          <a:custGeom>
            <a:avLst/>
            <a:gdLst/>
            <a:ahLst/>
            <a:cxnLst/>
            <a:rect l="l" t="t" r="r" b="b"/>
            <a:pathLst>
              <a:path w="92710" h="104140">
                <a:moveTo>
                  <a:pt x="92494" y="103555"/>
                </a:moveTo>
                <a:lnTo>
                  <a:pt x="0" y="103555"/>
                </a:lnTo>
                <a:lnTo>
                  <a:pt x="0" y="0"/>
                </a:lnTo>
                <a:lnTo>
                  <a:pt x="92494" y="0"/>
                </a:lnTo>
                <a:lnTo>
                  <a:pt x="92494" y="103555"/>
                </a:lnTo>
                <a:close/>
              </a:path>
            </a:pathLst>
          </a:custGeom>
          <a:solidFill>
            <a:srgbClr val="4B288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7" name="object 12">
            <a:extLst>
              <a:ext uri="{FF2B5EF4-FFF2-40B4-BE49-F238E27FC236}">
                <a16:creationId xmlns:a16="http://schemas.microsoft.com/office/drawing/2014/main" id="{F0564A8F-25D6-48E7-B97B-D6C1C5A5EAFF}"/>
              </a:ext>
            </a:extLst>
          </p:cNvPr>
          <p:cNvSpPr/>
          <p:nvPr/>
        </p:nvSpPr>
        <p:spPr>
          <a:xfrm>
            <a:off x="1268246" y="4606482"/>
            <a:ext cx="36214" cy="60553"/>
          </a:xfrm>
          <a:custGeom>
            <a:avLst/>
            <a:gdLst/>
            <a:ahLst/>
            <a:cxnLst/>
            <a:rect l="l" t="t" r="r" b="b"/>
            <a:pathLst>
              <a:path w="62864" h="104140">
                <a:moveTo>
                  <a:pt x="62801" y="103555"/>
                </a:moveTo>
                <a:lnTo>
                  <a:pt x="0" y="103555"/>
                </a:lnTo>
                <a:lnTo>
                  <a:pt x="0" y="0"/>
                </a:lnTo>
                <a:lnTo>
                  <a:pt x="62801" y="0"/>
                </a:lnTo>
                <a:lnTo>
                  <a:pt x="62801" y="103555"/>
                </a:lnTo>
                <a:close/>
              </a:path>
            </a:pathLst>
          </a:custGeom>
          <a:solidFill>
            <a:srgbClr val="4B288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8" name="object 13">
            <a:extLst>
              <a:ext uri="{FF2B5EF4-FFF2-40B4-BE49-F238E27FC236}">
                <a16:creationId xmlns:a16="http://schemas.microsoft.com/office/drawing/2014/main" id="{0D5559E4-7770-4BB2-83DF-01A33D064CD6}"/>
              </a:ext>
            </a:extLst>
          </p:cNvPr>
          <p:cNvSpPr/>
          <p:nvPr/>
        </p:nvSpPr>
        <p:spPr>
          <a:xfrm>
            <a:off x="1337816" y="4606482"/>
            <a:ext cx="0" cy="60553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555"/>
                </a:lnTo>
              </a:path>
            </a:pathLst>
          </a:custGeom>
          <a:ln w="48653">
            <a:solidFill>
              <a:srgbClr val="4B288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9" name="object 14">
            <a:extLst>
              <a:ext uri="{FF2B5EF4-FFF2-40B4-BE49-F238E27FC236}">
                <a16:creationId xmlns:a16="http://schemas.microsoft.com/office/drawing/2014/main" id="{1F7FB5F6-E314-44D9-ADEA-C77354E597F6}"/>
              </a:ext>
            </a:extLst>
          </p:cNvPr>
          <p:cNvSpPr/>
          <p:nvPr/>
        </p:nvSpPr>
        <p:spPr>
          <a:xfrm>
            <a:off x="1380172" y="4606482"/>
            <a:ext cx="0" cy="60553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0"/>
                </a:moveTo>
                <a:lnTo>
                  <a:pt x="0" y="103555"/>
                </a:lnTo>
              </a:path>
            </a:pathLst>
          </a:custGeom>
          <a:ln w="24968">
            <a:solidFill>
              <a:srgbClr val="4B2884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0" name="object 15">
            <a:extLst>
              <a:ext uri="{FF2B5EF4-FFF2-40B4-BE49-F238E27FC236}">
                <a16:creationId xmlns:a16="http://schemas.microsoft.com/office/drawing/2014/main" id="{5ED40B76-5D14-425F-A6D1-DAA3C2A1C348}"/>
              </a:ext>
            </a:extLst>
          </p:cNvPr>
          <p:cNvSpPr/>
          <p:nvPr/>
        </p:nvSpPr>
        <p:spPr>
          <a:xfrm>
            <a:off x="-791019" y="4523806"/>
            <a:ext cx="468217" cy="629523"/>
          </a:xfrm>
          <a:custGeom>
            <a:avLst/>
            <a:gdLst/>
            <a:ahLst/>
            <a:cxnLst/>
            <a:rect l="l" t="t" r="r" b="b"/>
            <a:pathLst>
              <a:path w="812800" h="1082675">
                <a:moveTo>
                  <a:pt x="675220" y="0"/>
                </a:moveTo>
                <a:lnTo>
                  <a:pt x="0" y="0"/>
                </a:lnTo>
                <a:lnTo>
                  <a:pt x="0" y="1082687"/>
                </a:lnTo>
                <a:lnTo>
                  <a:pt x="812292" y="1082687"/>
                </a:lnTo>
                <a:lnTo>
                  <a:pt x="675220" y="0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1" name="object 16">
            <a:extLst>
              <a:ext uri="{FF2B5EF4-FFF2-40B4-BE49-F238E27FC236}">
                <a16:creationId xmlns:a16="http://schemas.microsoft.com/office/drawing/2014/main" id="{74B53D6B-42D1-43A7-B6B4-F55718BDB184}"/>
              </a:ext>
            </a:extLst>
          </p:cNvPr>
          <p:cNvSpPr/>
          <p:nvPr/>
        </p:nvSpPr>
        <p:spPr>
          <a:xfrm>
            <a:off x="-791019" y="4536189"/>
            <a:ext cx="389206" cy="0"/>
          </a:xfrm>
          <a:custGeom>
            <a:avLst/>
            <a:gdLst/>
            <a:ahLst/>
            <a:cxnLst/>
            <a:rect l="l" t="t" r="r" b="b"/>
            <a:pathLst>
              <a:path w="675640">
                <a:moveTo>
                  <a:pt x="0" y="0"/>
                </a:moveTo>
                <a:lnTo>
                  <a:pt x="675220" y="0"/>
                </a:lnTo>
              </a:path>
            </a:pathLst>
          </a:custGeom>
          <a:ln w="43865">
            <a:solidFill>
              <a:srgbClr val="0F1C4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2" name="object 17">
            <a:extLst>
              <a:ext uri="{FF2B5EF4-FFF2-40B4-BE49-F238E27FC236}">
                <a16:creationId xmlns:a16="http://schemas.microsoft.com/office/drawing/2014/main" id="{3F773C32-A0FB-4E8D-8A0D-25168526F439}"/>
              </a:ext>
            </a:extLst>
          </p:cNvPr>
          <p:cNvSpPr/>
          <p:nvPr/>
        </p:nvSpPr>
        <p:spPr>
          <a:xfrm>
            <a:off x="-791017" y="5065733"/>
            <a:ext cx="2040771" cy="98581"/>
          </a:xfrm>
          <a:custGeom>
            <a:avLst/>
            <a:gdLst/>
            <a:ahLst/>
            <a:cxnLst/>
            <a:rect l="l" t="t" r="r" b="b"/>
            <a:pathLst>
              <a:path w="3542665" h="169545">
                <a:moveTo>
                  <a:pt x="3542665" y="0"/>
                </a:moveTo>
                <a:lnTo>
                  <a:pt x="2030056" y="0"/>
                </a:lnTo>
                <a:lnTo>
                  <a:pt x="1874748" y="118008"/>
                </a:lnTo>
                <a:lnTo>
                  <a:pt x="0" y="118008"/>
                </a:lnTo>
                <a:lnTo>
                  <a:pt x="0" y="169075"/>
                </a:lnTo>
                <a:lnTo>
                  <a:pt x="1874748" y="169075"/>
                </a:lnTo>
                <a:lnTo>
                  <a:pt x="2030056" y="51054"/>
                </a:lnTo>
                <a:lnTo>
                  <a:pt x="3526751" y="51054"/>
                </a:lnTo>
                <a:lnTo>
                  <a:pt x="3542665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3" name="object 18">
            <a:extLst>
              <a:ext uri="{FF2B5EF4-FFF2-40B4-BE49-F238E27FC236}">
                <a16:creationId xmlns:a16="http://schemas.microsoft.com/office/drawing/2014/main" id="{064EE894-D19E-4904-BCAC-60CBF59004FF}"/>
              </a:ext>
            </a:extLst>
          </p:cNvPr>
          <p:cNvSpPr/>
          <p:nvPr/>
        </p:nvSpPr>
        <p:spPr>
          <a:xfrm>
            <a:off x="-791017" y="5095420"/>
            <a:ext cx="2031626" cy="1313691"/>
          </a:xfrm>
          <a:custGeom>
            <a:avLst/>
            <a:gdLst/>
            <a:ahLst/>
            <a:cxnLst/>
            <a:rect l="l" t="t" r="r" b="b"/>
            <a:pathLst>
              <a:path w="3526790" h="2259329">
                <a:moveTo>
                  <a:pt x="3526751" y="0"/>
                </a:moveTo>
                <a:lnTo>
                  <a:pt x="2030056" y="0"/>
                </a:lnTo>
                <a:lnTo>
                  <a:pt x="1874748" y="118008"/>
                </a:lnTo>
                <a:lnTo>
                  <a:pt x="0" y="118008"/>
                </a:lnTo>
                <a:lnTo>
                  <a:pt x="0" y="2259139"/>
                </a:lnTo>
                <a:lnTo>
                  <a:pt x="2839669" y="2259139"/>
                </a:lnTo>
                <a:lnTo>
                  <a:pt x="3526751" y="0"/>
                </a:lnTo>
                <a:close/>
              </a:path>
            </a:pathLst>
          </a:custGeom>
          <a:solidFill>
            <a:srgbClr val="004E9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4" name="object 19">
            <a:extLst>
              <a:ext uri="{FF2B5EF4-FFF2-40B4-BE49-F238E27FC236}">
                <a16:creationId xmlns:a16="http://schemas.microsoft.com/office/drawing/2014/main" id="{845DC822-A74B-4190-BD44-812F7459EAEE}"/>
              </a:ext>
            </a:extLst>
          </p:cNvPr>
          <p:cNvSpPr/>
          <p:nvPr/>
        </p:nvSpPr>
        <p:spPr>
          <a:xfrm>
            <a:off x="460918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3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D5CB01DA-53FE-4646-8B09-C05C8ADBB2C0}"/>
              </a:ext>
            </a:extLst>
          </p:cNvPr>
          <p:cNvSpPr/>
          <p:nvPr/>
        </p:nvSpPr>
        <p:spPr>
          <a:xfrm>
            <a:off x="528934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3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6" name="object 21">
            <a:extLst>
              <a:ext uri="{FF2B5EF4-FFF2-40B4-BE49-F238E27FC236}">
                <a16:creationId xmlns:a16="http://schemas.microsoft.com/office/drawing/2014/main" id="{E3589BAD-A79E-43B4-81C7-A7D396D92515}"/>
              </a:ext>
            </a:extLst>
          </p:cNvPr>
          <p:cNvSpPr/>
          <p:nvPr/>
        </p:nvSpPr>
        <p:spPr>
          <a:xfrm>
            <a:off x="596949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3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7" name="object 22">
            <a:extLst>
              <a:ext uri="{FF2B5EF4-FFF2-40B4-BE49-F238E27FC236}">
                <a16:creationId xmlns:a16="http://schemas.microsoft.com/office/drawing/2014/main" id="{CFDC442F-F8A5-4ADA-A704-8F685F08D1CA}"/>
              </a:ext>
            </a:extLst>
          </p:cNvPr>
          <p:cNvSpPr/>
          <p:nvPr/>
        </p:nvSpPr>
        <p:spPr>
          <a:xfrm>
            <a:off x="664969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43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8" name="object 23">
            <a:extLst>
              <a:ext uri="{FF2B5EF4-FFF2-40B4-BE49-F238E27FC236}">
                <a16:creationId xmlns:a16="http://schemas.microsoft.com/office/drawing/2014/main" id="{6917D921-5D39-47AD-A239-38AD7B01B3F7}"/>
              </a:ext>
            </a:extLst>
          </p:cNvPr>
          <p:cNvSpPr/>
          <p:nvPr/>
        </p:nvSpPr>
        <p:spPr>
          <a:xfrm>
            <a:off x="732984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43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9" name="object 24">
            <a:extLst>
              <a:ext uri="{FF2B5EF4-FFF2-40B4-BE49-F238E27FC236}">
                <a16:creationId xmlns:a16="http://schemas.microsoft.com/office/drawing/2014/main" id="{F05E4AFF-721B-41F9-86D4-C0D9A36538DF}"/>
              </a:ext>
            </a:extLst>
          </p:cNvPr>
          <p:cNvSpPr/>
          <p:nvPr/>
        </p:nvSpPr>
        <p:spPr>
          <a:xfrm>
            <a:off x="801000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43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0" name="object 25">
            <a:extLst>
              <a:ext uri="{FF2B5EF4-FFF2-40B4-BE49-F238E27FC236}">
                <a16:creationId xmlns:a16="http://schemas.microsoft.com/office/drawing/2014/main" id="{63FC2F50-ED4E-4C21-A77E-2AFABC5771C2}"/>
              </a:ext>
            </a:extLst>
          </p:cNvPr>
          <p:cNvSpPr/>
          <p:nvPr/>
        </p:nvSpPr>
        <p:spPr>
          <a:xfrm>
            <a:off x="869017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43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1" name="object 26">
            <a:extLst>
              <a:ext uri="{FF2B5EF4-FFF2-40B4-BE49-F238E27FC236}">
                <a16:creationId xmlns:a16="http://schemas.microsoft.com/office/drawing/2014/main" id="{F778E01C-C133-4D85-8983-3734C960E321}"/>
              </a:ext>
            </a:extLst>
          </p:cNvPr>
          <p:cNvSpPr/>
          <p:nvPr/>
        </p:nvSpPr>
        <p:spPr>
          <a:xfrm>
            <a:off x="937036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3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2" name="object 27">
            <a:extLst>
              <a:ext uri="{FF2B5EF4-FFF2-40B4-BE49-F238E27FC236}">
                <a16:creationId xmlns:a16="http://schemas.microsoft.com/office/drawing/2014/main" id="{1EDE2F07-2AC4-4FE8-A897-F4C9BFE72DDB}"/>
              </a:ext>
            </a:extLst>
          </p:cNvPr>
          <p:cNvSpPr/>
          <p:nvPr/>
        </p:nvSpPr>
        <p:spPr>
          <a:xfrm>
            <a:off x="1005053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3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3" name="object 28">
            <a:extLst>
              <a:ext uri="{FF2B5EF4-FFF2-40B4-BE49-F238E27FC236}">
                <a16:creationId xmlns:a16="http://schemas.microsoft.com/office/drawing/2014/main" id="{99A45ABA-1965-48AD-99D1-D91AC3DE8269}"/>
              </a:ext>
            </a:extLst>
          </p:cNvPr>
          <p:cNvSpPr/>
          <p:nvPr/>
        </p:nvSpPr>
        <p:spPr>
          <a:xfrm>
            <a:off x="1073069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3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4" name="object 29">
            <a:extLst>
              <a:ext uri="{FF2B5EF4-FFF2-40B4-BE49-F238E27FC236}">
                <a16:creationId xmlns:a16="http://schemas.microsoft.com/office/drawing/2014/main" id="{7B40A4AF-ECE2-4CD3-926A-B5BE2A9A7A8F}"/>
              </a:ext>
            </a:extLst>
          </p:cNvPr>
          <p:cNvSpPr/>
          <p:nvPr/>
        </p:nvSpPr>
        <p:spPr>
          <a:xfrm>
            <a:off x="1141085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3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5" name="object 30">
            <a:extLst>
              <a:ext uri="{FF2B5EF4-FFF2-40B4-BE49-F238E27FC236}">
                <a16:creationId xmlns:a16="http://schemas.microsoft.com/office/drawing/2014/main" id="{DBEFECD2-D7E1-4A3C-9741-C4EF7256542B}"/>
              </a:ext>
            </a:extLst>
          </p:cNvPr>
          <p:cNvSpPr/>
          <p:nvPr/>
        </p:nvSpPr>
        <p:spPr>
          <a:xfrm>
            <a:off x="1209101" y="4783302"/>
            <a:ext cx="0" cy="293162"/>
          </a:xfrm>
          <a:custGeom>
            <a:avLst/>
            <a:gdLst/>
            <a:ahLst/>
            <a:cxnLst/>
            <a:rect l="l" t="t" r="r" b="b"/>
            <a:pathLst>
              <a:path h="504190">
                <a:moveTo>
                  <a:pt x="0" y="0"/>
                </a:moveTo>
                <a:lnTo>
                  <a:pt x="0" y="503758"/>
                </a:lnTo>
              </a:path>
            </a:pathLst>
          </a:custGeom>
          <a:ln w="1383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6" name="object 31">
            <a:extLst>
              <a:ext uri="{FF2B5EF4-FFF2-40B4-BE49-F238E27FC236}">
                <a16:creationId xmlns:a16="http://schemas.microsoft.com/office/drawing/2014/main" id="{CC13AFF7-1111-48D9-B087-0F603AEEE2EB}"/>
              </a:ext>
            </a:extLst>
          </p:cNvPr>
          <p:cNvSpPr/>
          <p:nvPr/>
        </p:nvSpPr>
        <p:spPr>
          <a:xfrm>
            <a:off x="425988" y="4780810"/>
            <a:ext cx="807309" cy="0"/>
          </a:xfrm>
          <a:custGeom>
            <a:avLst/>
            <a:gdLst/>
            <a:ahLst/>
            <a:cxnLst/>
            <a:rect l="l" t="t" r="r" b="b"/>
            <a:pathLst>
              <a:path w="1401445">
                <a:moveTo>
                  <a:pt x="0" y="0"/>
                </a:moveTo>
                <a:lnTo>
                  <a:pt x="1400924" y="0"/>
                </a:lnTo>
              </a:path>
            </a:pathLst>
          </a:custGeom>
          <a:ln w="24930">
            <a:solidFill>
              <a:srgbClr val="FCFCFC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7" name="object 32">
            <a:extLst>
              <a:ext uri="{FF2B5EF4-FFF2-40B4-BE49-F238E27FC236}">
                <a16:creationId xmlns:a16="http://schemas.microsoft.com/office/drawing/2014/main" id="{55D96992-71CF-42B7-82A8-3493A9E4C695}"/>
              </a:ext>
            </a:extLst>
          </p:cNvPr>
          <p:cNvSpPr/>
          <p:nvPr/>
        </p:nvSpPr>
        <p:spPr>
          <a:xfrm>
            <a:off x="743591" y="5479411"/>
            <a:ext cx="49747" cy="49476"/>
          </a:xfrm>
          <a:custGeom>
            <a:avLst/>
            <a:gdLst/>
            <a:ahLst/>
            <a:cxnLst/>
            <a:rect l="l" t="t" r="r" b="b"/>
            <a:pathLst>
              <a:path w="86360" h="85090">
                <a:moveTo>
                  <a:pt x="39150" y="0"/>
                </a:moveTo>
                <a:lnTo>
                  <a:pt x="1715" y="33836"/>
                </a:lnTo>
                <a:lnTo>
                  <a:pt x="0" y="50221"/>
                </a:lnTo>
                <a:lnTo>
                  <a:pt x="3933" y="61783"/>
                </a:lnTo>
                <a:lnTo>
                  <a:pt x="11430" y="71580"/>
                </a:lnTo>
                <a:lnTo>
                  <a:pt x="22377" y="79041"/>
                </a:lnTo>
                <a:lnTo>
                  <a:pt x="36661" y="83597"/>
                </a:lnTo>
                <a:lnTo>
                  <a:pt x="54171" y="84678"/>
                </a:lnTo>
                <a:lnTo>
                  <a:pt x="66796" y="78828"/>
                </a:lnTo>
                <a:lnTo>
                  <a:pt x="76803" y="69407"/>
                </a:lnTo>
                <a:lnTo>
                  <a:pt x="83394" y="57217"/>
                </a:lnTo>
                <a:lnTo>
                  <a:pt x="85768" y="43056"/>
                </a:lnTo>
                <a:lnTo>
                  <a:pt x="85768" y="42894"/>
                </a:lnTo>
                <a:lnTo>
                  <a:pt x="67296" y="8192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8" name="object 33">
            <a:extLst>
              <a:ext uri="{FF2B5EF4-FFF2-40B4-BE49-F238E27FC236}">
                <a16:creationId xmlns:a16="http://schemas.microsoft.com/office/drawing/2014/main" id="{BE66EFFC-72C0-40F0-A565-48F916E006CC}"/>
              </a:ext>
            </a:extLst>
          </p:cNvPr>
          <p:cNvSpPr/>
          <p:nvPr/>
        </p:nvSpPr>
        <p:spPr>
          <a:xfrm>
            <a:off x="734681" y="5528529"/>
            <a:ext cx="33652" cy="191257"/>
          </a:xfrm>
          <a:custGeom>
            <a:avLst/>
            <a:gdLst/>
            <a:ahLst/>
            <a:cxnLst/>
            <a:rect l="l" t="t" r="r" b="b"/>
            <a:pathLst>
              <a:path w="58419" h="328929">
                <a:moveTo>
                  <a:pt x="12941" y="327291"/>
                </a:moveTo>
                <a:lnTo>
                  <a:pt x="7581" y="327291"/>
                </a:lnTo>
                <a:lnTo>
                  <a:pt x="10338" y="327685"/>
                </a:lnTo>
                <a:lnTo>
                  <a:pt x="12788" y="328383"/>
                </a:lnTo>
                <a:lnTo>
                  <a:pt x="12941" y="327291"/>
                </a:lnTo>
                <a:close/>
              </a:path>
              <a:path w="58419" h="328929">
                <a:moveTo>
                  <a:pt x="45770" y="0"/>
                </a:moveTo>
                <a:lnTo>
                  <a:pt x="0" y="327685"/>
                </a:lnTo>
                <a:lnTo>
                  <a:pt x="1600" y="327418"/>
                </a:lnTo>
                <a:lnTo>
                  <a:pt x="7581" y="327291"/>
                </a:lnTo>
                <a:lnTo>
                  <a:pt x="12941" y="327291"/>
                </a:lnTo>
                <a:lnTo>
                  <a:pt x="58407" y="1765"/>
                </a:lnTo>
                <a:lnTo>
                  <a:pt x="53784" y="1765"/>
                </a:lnTo>
                <a:lnTo>
                  <a:pt x="49669" y="1155"/>
                </a:lnTo>
                <a:lnTo>
                  <a:pt x="45770" y="0"/>
                </a:lnTo>
                <a:close/>
              </a:path>
            </a:pathLst>
          </a:custGeom>
          <a:solidFill>
            <a:srgbClr val="0A3B6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9" name="object 34">
            <a:extLst>
              <a:ext uri="{FF2B5EF4-FFF2-40B4-BE49-F238E27FC236}">
                <a16:creationId xmlns:a16="http://schemas.microsoft.com/office/drawing/2014/main" id="{91EC5D7C-9910-4523-B87B-56FB6C65737F}"/>
              </a:ext>
            </a:extLst>
          </p:cNvPr>
          <p:cNvSpPr/>
          <p:nvPr/>
        </p:nvSpPr>
        <p:spPr>
          <a:xfrm>
            <a:off x="761042" y="5518775"/>
            <a:ext cx="8779" cy="11077"/>
          </a:xfrm>
          <a:custGeom>
            <a:avLst/>
            <a:gdLst/>
            <a:ahLst/>
            <a:cxnLst/>
            <a:rect l="l" t="t" r="r" b="b"/>
            <a:pathLst>
              <a:path w="15239" h="19050">
                <a:moveTo>
                  <a:pt x="2349" y="0"/>
                </a:moveTo>
                <a:lnTo>
                  <a:pt x="0" y="16776"/>
                </a:lnTo>
                <a:lnTo>
                  <a:pt x="3898" y="17932"/>
                </a:lnTo>
                <a:lnTo>
                  <a:pt x="8026" y="18541"/>
                </a:lnTo>
                <a:lnTo>
                  <a:pt x="12649" y="18541"/>
                </a:lnTo>
                <a:lnTo>
                  <a:pt x="14986" y="1777"/>
                </a:lnTo>
                <a:lnTo>
                  <a:pt x="2349" y="0"/>
                </a:lnTo>
                <a:close/>
              </a:path>
            </a:pathLst>
          </a:custGeom>
          <a:solidFill>
            <a:srgbClr val="8A919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0" name="object 35">
            <a:extLst>
              <a:ext uri="{FF2B5EF4-FFF2-40B4-BE49-F238E27FC236}">
                <a16:creationId xmlns:a16="http://schemas.microsoft.com/office/drawing/2014/main" id="{4C9D7321-CB67-4A43-90E7-463C92B277D9}"/>
              </a:ext>
            </a:extLst>
          </p:cNvPr>
          <p:cNvSpPr/>
          <p:nvPr/>
        </p:nvSpPr>
        <p:spPr>
          <a:xfrm>
            <a:off x="733530" y="5726250"/>
            <a:ext cx="7681" cy="2215"/>
          </a:xfrm>
          <a:custGeom>
            <a:avLst/>
            <a:gdLst/>
            <a:ahLst/>
            <a:cxnLst/>
            <a:rect l="l" t="t" r="r" b="b"/>
            <a:pathLst>
              <a:path w="13335" h="3809">
                <a:moveTo>
                  <a:pt x="8991" y="0"/>
                </a:moveTo>
                <a:lnTo>
                  <a:pt x="4508" y="0"/>
                </a:lnTo>
                <a:lnTo>
                  <a:pt x="2222" y="482"/>
                </a:lnTo>
                <a:lnTo>
                  <a:pt x="88" y="1358"/>
                </a:lnTo>
                <a:lnTo>
                  <a:pt x="0" y="1968"/>
                </a:lnTo>
                <a:lnTo>
                  <a:pt x="12636" y="3733"/>
                </a:lnTo>
                <a:lnTo>
                  <a:pt x="12992" y="1206"/>
                </a:lnTo>
                <a:lnTo>
                  <a:pt x="11074" y="419"/>
                </a:lnTo>
                <a:lnTo>
                  <a:pt x="8991" y="0"/>
                </a:lnTo>
                <a:close/>
              </a:path>
            </a:pathLst>
          </a:custGeom>
          <a:solidFill>
            <a:srgbClr val="0A3B6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1" name="object 36">
            <a:extLst>
              <a:ext uri="{FF2B5EF4-FFF2-40B4-BE49-F238E27FC236}">
                <a16:creationId xmlns:a16="http://schemas.microsoft.com/office/drawing/2014/main" id="{3A1AE300-1AD1-4129-A7D3-A88D767AB13E}"/>
              </a:ext>
            </a:extLst>
          </p:cNvPr>
          <p:cNvSpPr/>
          <p:nvPr/>
        </p:nvSpPr>
        <p:spPr>
          <a:xfrm>
            <a:off x="718951" y="5718834"/>
            <a:ext cx="35849" cy="38767"/>
          </a:xfrm>
          <a:custGeom>
            <a:avLst/>
            <a:gdLst/>
            <a:ahLst/>
            <a:cxnLst/>
            <a:rect l="l" t="t" r="r" b="b"/>
            <a:pathLst>
              <a:path w="62230" h="66675">
                <a:moveTo>
                  <a:pt x="34894" y="0"/>
                </a:moveTo>
                <a:lnTo>
                  <a:pt x="30525" y="0"/>
                </a:lnTo>
                <a:lnTo>
                  <a:pt x="28900" y="127"/>
                </a:lnTo>
                <a:lnTo>
                  <a:pt x="27312" y="393"/>
                </a:lnTo>
                <a:lnTo>
                  <a:pt x="15036" y="5299"/>
                </a:lnTo>
                <a:lnTo>
                  <a:pt x="5502" y="14754"/>
                </a:lnTo>
                <a:lnTo>
                  <a:pt x="0" y="27468"/>
                </a:lnTo>
                <a:lnTo>
                  <a:pt x="429" y="42617"/>
                </a:lnTo>
                <a:lnTo>
                  <a:pt x="4470" y="53426"/>
                </a:lnTo>
                <a:lnTo>
                  <a:pt x="12441" y="62649"/>
                </a:lnTo>
                <a:lnTo>
                  <a:pt x="18333" y="65709"/>
                </a:lnTo>
                <a:lnTo>
                  <a:pt x="24760" y="66649"/>
                </a:lnTo>
                <a:lnTo>
                  <a:pt x="25268" y="60248"/>
                </a:lnTo>
                <a:lnTo>
                  <a:pt x="47642" y="60248"/>
                </a:lnTo>
                <a:lnTo>
                  <a:pt x="49093" y="59460"/>
                </a:lnTo>
                <a:lnTo>
                  <a:pt x="53421" y="54190"/>
                </a:lnTo>
                <a:lnTo>
                  <a:pt x="24493" y="54190"/>
                </a:lnTo>
                <a:lnTo>
                  <a:pt x="20276" y="52362"/>
                </a:lnTo>
                <a:lnTo>
                  <a:pt x="13520" y="45186"/>
                </a:lnTo>
                <a:lnTo>
                  <a:pt x="11628" y="39649"/>
                </a:lnTo>
                <a:lnTo>
                  <a:pt x="12491" y="24841"/>
                </a:lnTo>
                <a:lnTo>
                  <a:pt x="18054" y="17119"/>
                </a:lnTo>
                <a:lnTo>
                  <a:pt x="27528" y="13233"/>
                </a:lnTo>
                <a:lnTo>
                  <a:pt x="29814" y="12750"/>
                </a:lnTo>
                <a:lnTo>
                  <a:pt x="55909" y="12750"/>
                </a:lnTo>
                <a:lnTo>
                  <a:pt x="55270" y="11441"/>
                </a:lnTo>
                <a:lnTo>
                  <a:pt x="49626" y="5245"/>
                </a:lnTo>
                <a:lnTo>
                  <a:pt x="45092" y="2501"/>
                </a:lnTo>
                <a:lnTo>
                  <a:pt x="37548" y="368"/>
                </a:lnTo>
                <a:lnTo>
                  <a:pt x="34894" y="0"/>
                </a:lnTo>
                <a:close/>
              </a:path>
              <a:path w="62230" h="66675">
                <a:moveTo>
                  <a:pt x="47642" y="60248"/>
                </a:moveTo>
                <a:lnTo>
                  <a:pt x="25268" y="60248"/>
                </a:lnTo>
                <a:lnTo>
                  <a:pt x="37993" y="61264"/>
                </a:lnTo>
                <a:lnTo>
                  <a:pt x="37637" y="65684"/>
                </a:lnTo>
                <a:lnTo>
                  <a:pt x="47642" y="60248"/>
                </a:lnTo>
                <a:close/>
              </a:path>
              <a:path w="62230" h="66675">
                <a:moveTo>
                  <a:pt x="55909" y="12750"/>
                </a:moveTo>
                <a:lnTo>
                  <a:pt x="34310" y="12750"/>
                </a:lnTo>
                <a:lnTo>
                  <a:pt x="36380" y="13169"/>
                </a:lnTo>
                <a:lnTo>
                  <a:pt x="40431" y="14833"/>
                </a:lnTo>
                <a:lnTo>
                  <a:pt x="42387" y="16167"/>
                </a:lnTo>
                <a:lnTo>
                  <a:pt x="47670" y="21767"/>
                </a:lnTo>
                <a:lnTo>
                  <a:pt x="49550" y="27305"/>
                </a:lnTo>
                <a:lnTo>
                  <a:pt x="49207" y="33108"/>
                </a:lnTo>
                <a:lnTo>
                  <a:pt x="44144" y="46447"/>
                </a:lnTo>
                <a:lnTo>
                  <a:pt x="33006" y="53727"/>
                </a:lnTo>
                <a:lnTo>
                  <a:pt x="24493" y="54190"/>
                </a:lnTo>
                <a:lnTo>
                  <a:pt x="53421" y="54190"/>
                </a:lnTo>
                <a:lnTo>
                  <a:pt x="57544" y="49171"/>
                </a:lnTo>
                <a:lnTo>
                  <a:pt x="61762" y="36049"/>
                </a:lnTo>
                <a:lnTo>
                  <a:pt x="60544" y="22244"/>
                </a:lnTo>
                <a:lnTo>
                  <a:pt x="55909" y="12750"/>
                </a:lnTo>
                <a:close/>
              </a:path>
            </a:pathLst>
          </a:custGeom>
          <a:solidFill>
            <a:srgbClr val="0A3B6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2" name="object 37">
            <a:extLst>
              <a:ext uri="{FF2B5EF4-FFF2-40B4-BE49-F238E27FC236}">
                <a16:creationId xmlns:a16="http://schemas.microsoft.com/office/drawing/2014/main" id="{72315E96-5696-448C-AB4D-67EFCFB8F009}"/>
              </a:ext>
            </a:extLst>
          </p:cNvPr>
          <p:cNvSpPr/>
          <p:nvPr/>
        </p:nvSpPr>
        <p:spPr>
          <a:xfrm>
            <a:off x="722257" y="5753869"/>
            <a:ext cx="18656" cy="143258"/>
          </a:xfrm>
          <a:custGeom>
            <a:avLst/>
            <a:gdLst/>
            <a:ahLst/>
            <a:cxnLst/>
            <a:rect l="l" t="t" r="r" b="b"/>
            <a:pathLst>
              <a:path w="32385" h="246379">
                <a:moveTo>
                  <a:pt x="1130" y="231127"/>
                </a:moveTo>
                <a:lnTo>
                  <a:pt x="0" y="245262"/>
                </a:lnTo>
                <a:lnTo>
                  <a:pt x="12725" y="246278"/>
                </a:lnTo>
                <a:lnTo>
                  <a:pt x="13901" y="231571"/>
                </a:lnTo>
                <a:lnTo>
                  <a:pt x="7150" y="231571"/>
                </a:lnTo>
                <a:lnTo>
                  <a:pt x="4114" y="231432"/>
                </a:lnTo>
                <a:lnTo>
                  <a:pt x="1130" y="231127"/>
                </a:lnTo>
                <a:close/>
              </a:path>
              <a:path w="32385" h="246379">
                <a:moveTo>
                  <a:pt x="13906" y="231508"/>
                </a:moveTo>
                <a:lnTo>
                  <a:pt x="7150" y="231571"/>
                </a:lnTo>
                <a:lnTo>
                  <a:pt x="13901" y="231571"/>
                </a:lnTo>
                <a:close/>
              </a:path>
              <a:path w="32385" h="246379">
                <a:moveTo>
                  <a:pt x="29692" y="33223"/>
                </a:moveTo>
                <a:lnTo>
                  <a:pt x="16890" y="33223"/>
                </a:lnTo>
                <a:lnTo>
                  <a:pt x="2146" y="218389"/>
                </a:lnTo>
                <a:lnTo>
                  <a:pt x="4800" y="218668"/>
                </a:lnTo>
                <a:lnTo>
                  <a:pt x="7480" y="218808"/>
                </a:lnTo>
                <a:lnTo>
                  <a:pt x="14935" y="218668"/>
                </a:lnTo>
                <a:lnTo>
                  <a:pt x="29692" y="33223"/>
                </a:lnTo>
                <a:close/>
              </a:path>
              <a:path w="32385" h="246379">
                <a:moveTo>
                  <a:pt x="19532" y="0"/>
                </a:moveTo>
                <a:lnTo>
                  <a:pt x="17906" y="20459"/>
                </a:lnTo>
                <a:lnTo>
                  <a:pt x="30708" y="20459"/>
                </a:lnTo>
                <a:lnTo>
                  <a:pt x="32257" y="1015"/>
                </a:lnTo>
                <a:lnTo>
                  <a:pt x="19532" y="0"/>
                </a:lnTo>
                <a:close/>
              </a:path>
            </a:pathLst>
          </a:custGeom>
          <a:solidFill>
            <a:srgbClr val="0A3B6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3" name="object 38">
            <a:extLst>
              <a:ext uri="{FF2B5EF4-FFF2-40B4-BE49-F238E27FC236}">
                <a16:creationId xmlns:a16="http://schemas.microsoft.com/office/drawing/2014/main" id="{BBF52EB6-2123-4020-9BC6-3B90A3E9FF27}"/>
              </a:ext>
            </a:extLst>
          </p:cNvPr>
          <p:cNvSpPr/>
          <p:nvPr/>
        </p:nvSpPr>
        <p:spPr>
          <a:xfrm>
            <a:off x="675086" y="5826928"/>
            <a:ext cx="112665" cy="61659"/>
          </a:xfrm>
          <a:custGeom>
            <a:avLst/>
            <a:gdLst/>
            <a:ahLst/>
            <a:cxnLst/>
            <a:rect l="l" t="t" r="r" b="b"/>
            <a:pathLst>
              <a:path w="195580" h="106045">
                <a:moveTo>
                  <a:pt x="0" y="0"/>
                </a:moveTo>
                <a:lnTo>
                  <a:pt x="4636" y="38890"/>
                </a:lnTo>
                <a:lnTo>
                  <a:pt x="33169" y="82917"/>
                </a:lnTo>
                <a:lnTo>
                  <a:pt x="66329" y="102095"/>
                </a:lnTo>
                <a:lnTo>
                  <a:pt x="89027" y="105930"/>
                </a:lnTo>
                <a:lnTo>
                  <a:pt x="95796" y="105854"/>
                </a:lnTo>
                <a:lnTo>
                  <a:pt x="109302" y="104305"/>
                </a:lnTo>
                <a:lnTo>
                  <a:pt x="122318" y="100857"/>
                </a:lnTo>
                <a:lnTo>
                  <a:pt x="134709" y="95647"/>
                </a:lnTo>
                <a:lnTo>
                  <a:pt x="138930" y="93167"/>
                </a:lnTo>
                <a:lnTo>
                  <a:pt x="89369" y="93167"/>
                </a:lnTo>
                <a:lnTo>
                  <a:pt x="86677" y="93027"/>
                </a:lnTo>
                <a:lnTo>
                  <a:pt x="48188" y="79293"/>
                </a:lnTo>
                <a:lnTo>
                  <a:pt x="22998" y="49667"/>
                </a:lnTo>
                <a:lnTo>
                  <a:pt x="12795" y="13122"/>
                </a:lnTo>
                <a:lnTo>
                  <a:pt x="0" y="0"/>
                </a:lnTo>
                <a:close/>
              </a:path>
              <a:path w="195580" h="106045">
                <a:moveTo>
                  <a:pt x="182956" y="0"/>
                </a:moveTo>
                <a:lnTo>
                  <a:pt x="171564" y="41543"/>
                </a:lnTo>
                <a:lnTo>
                  <a:pt x="145670" y="73503"/>
                </a:lnTo>
                <a:lnTo>
                  <a:pt x="109896" y="91146"/>
                </a:lnTo>
                <a:lnTo>
                  <a:pt x="89369" y="93167"/>
                </a:lnTo>
                <a:lnTo>
                  <a:pt x="138930" y="93167"/>
                </a:lnTo>
                <a:lnTo>
                  <a:pt x="175327" y="59917"/>
                </a:lnTo>
                <a:lnTo>
                  <a:pt x="192627" y="21312"/>
                </a:lnTo>
                <a:lnTo>
                  <a:pt x="195168" y="6924"/>
                </a:lnTo>
                <a:lnTo>
                  <a:pt x="182956" y="0"/>
                </a:lnTo>
                <a:close/>
              </a:path>
            </a:pathLst>
          </a:custGeom>
          <a:solidFill>
            <a:srgbClr val="0A3B6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4" name="object 39">
            <a:extLst>
              <a:ext uri="{FF2B5EF4-FFF2-40B4-BE49-F238E27FC236}">
                <a16:creationId xmlns:a16="http://schemas.microsoft.com/office/drawing/2014/main" id="{D6C7DB2B-BC0C-481A-89B6-490DBFE2CA66}"/>
              </a:ext>
            </a:extLst>
          </p:cNvPr>
          <p:cNvSpPr/>
          <p:nvPr/>
        </p:nvSpPr>
        <p:spPr>
          <a:xfrm>
            <a:off x="715169" y="5769479"/>
            <a:ext cx="39506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072" y="0"/>
                </a:lnTo>
              </a:path>
            </a:pathLst>
          </a:custGeom>
          <a:ln w="14033">
            <a:solidFill>
              <a:srgbClr val="0A3B63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5" name="object 40">
            <a:extLst>
              <a:ext uri="{FF2B5EF4-FFF2-40B4-BE49-F238E27FC236}">
                <a16:creationId xmlns:a16="http://schemas.microsoft.com/office/drawing/2014/main" id="{EC453C34-A888-4DBB-9186-4770A7D081D4}"/>
              </a:ext>
            </a:extLst>
          </p:cNvPr>
          <p:cNvSpPr/>
          <p:nvPr/>
        </p:nvSpPr>
        <p:spPr>
          <a:xfrm>
            <a:off x="-791019" y="4522343"/>
            <a:ext cx="522355" cy="0"/>
          </a:xfrm>
          <a:custGeom>
            <a:avLst/>
            <a:gdLst/>
            <a:ahLst/>
            <a:cxnLst/>
            <a:rect l="l" t="t" r="r" b="b"/>
            <a:pathLst>
              <a:path w="906780">
                <a:moveTo>
                  <a:pt x="0" y="0"/>
                </a:moveTo>
                <a:lnTo>
                  <a:pt x="906272" y="0"/>
                </a:lnTo>
              </a:path>
            </a:pathLst>
          </a:custGeom>
          <a:ln w="56515">
            <a:solidFill>
              <a:srgbClr val="004F96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6" name="object 41">
            <a:extLst>
              <a:ext uri="{FF2B5EF4-FFF2-40B4-BE49-F238E27FC236}">
                <a16:creationId xmlns:a16="http://schemas.microsoft.com/office/drawing/2014/main" id="{CA040DB6-9B2C-438F-AED2-E43659380D3E}"/>
              </a:ext>
            </a:extLst>
          </p:cNvPr>
          <p:cNvSpPr/>
          <p:nvPr/>
        </p:nvSpPr>
        <p:spPr>
          <a:xfrm>
            <a:off x="766041" y="5519294"/>
            <a:ext cx="0" cy="169842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73"/>
                </a:lnTo>
              </a:path>
            </a:pathLst>
          </a:custGeom>
          <a:ln w="140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7" name="object 42">
            <a:extLst>
              <a:ext uri="{FF2B5EF4-FFF2-40B4-BE49-F238E27FC236}">
                <a16:creationId xmlns:a16="http://schemas.microsoft.com/office/drawing/2014/main" id="{DC9AB53B-6BE8-43AE-A4E0-ACC07EC24EF0}"/>
              </a:ext>
            </a:extLst>
          </p:cNvPr>
          <p:cNvSpPr/>
          <p:nvPr/>
        </p:nvSpPr>
        <p:spPr>
          <a:xfrm>
            <a:off x="748429" y="5681794"/>
            <a:ext cx="35849" cy="35445"/>
          </a:xfrm>
          <a:custGeom>
            <a:avLst/>
            <a:gdLst/>
            <a:ahLst/>
            <a:cxnLst/>
            <a:rect l="l" t="t" r="r" b="b"/>
            <a:pathLst>
              <a:path w="62230" h="60959">
                <a:moveTo>
                  <a:pt x="18787" y="0"/>
                </a:moveTo>
                <a:lnTo>
                  <a:pt x="8694" y="7454"/>
                </a:lnTo>
                <a:lnTo>
                  <a:pt x="2053" y="19610"/>
                </a:lnTo>
                <a:lnTo>
                  <a:pt x="0" y="36106"/>
                </a:lnTo>
                <a:lnTo>
                  <a:pt x="6062" y="48568"/>
                </a:lnTo>
                <a:lnTo>
                  <a:pt x="16760" y="57161"/>
                </a:lnTo>
                <a:lnTo>
                  <a:pt x="30566" y="60364"/>
                </a:lnTo>
                <a:lnTo>
                  <a:pt x="40178" y="58833"/>
                </a:lnTo>
                <a:lnTo>
                  <a:pt x="51409" y="52038"/>
                </a:lnTo>
                <a:lnTo>
                  <a:pt x="54419" y="47501"/>
                </a:lnTo>
                <a:lnTo>
                  <a:pt x="28632" y="47501"/>
                </a:lnTo>
                <a:lnTo>
                  <a:pt x="16785" y="41318"/>
                </a:lnTo>
                <a:lnTo>
                  <a:pt x="11979" y="27903"/>
                </a:lnTo>
                <a:lnTo>
                  <a:pt x="17771" y="15473"/>
                </a:lnTo>
                <a:lnTo>
                  <a:pt x="30566" y="10365"/>
                </a:lnTo>
                <a:lnTo>
                  <a:pt x="53990" y="10365"/>
                </a:lnTo>
                <a:lnTo>
                  <a:pt x="49648" y="5960"/>
                </a:lnTo>
                <a:lnTo>
                  <a:pt x="36601" y="821"/>
                </a:lnTo>
                <a:lnTo>
                  <a:pt x="18787" y="0"/>
                </a:lnTo>
                <a:close/>
              </a:path>
              <a:path w="62230" h="60959">
                <a:moveTo>
                  <a:pt x="53990" y="10365"/>
                </a:moveTo>
                <a:lnTo>
                  <a:pt x="30566" y="10365"/>
                </a:lnTo>
                <a:lnTo>
                  <a:pt x="33707" y="10633"/>
                </a:lnTo>
                <a:lnTo>
                  <a:pt x="44704" y="17361"/>
                </a:lnTo>
                <a:lnTo>
                  <a:pt x="49000" y="31592"/>
                </a:lnTo>
                <a:lnTo>
                  <a:pt x="42512" y="42968"/>
                </a:lnTo>
                <a:lnTo>
                  <a:pt x="28632" y="47501"/>
                </a:lnTo>
                <a:lnTo>
                  <a:pt x="54419" y="47501"/>
                </a:lnTo>
                <a:lnTo>
                  <a:pt x="59020" y="40566"/>
                </a:lnTo>
                <a:lnTo>
                  <a:pt x="61721" y="25242"/>
                </a:lnTo>
                <a:lnTo>
                  <a:pt x="57998" y="14429"/>
                </a:lnTo>
                <a:lnTo>
                  <a:pt x="53990" y="10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8" name="object 43">
            <a:extLst>
              <a:ext uri="{FF2B5EF4-FFF2-40B4-BE49-F238E27FC236}">
                <a16:creationId xmlns:a16="http://schemas.microsoft.com/office/drawing/2014/main" id="{A76C28F4-9CE1-446D-9238-6ECF88902903}"/>
              </a:ext>
            </a:extLst>
          </p:cNvPr>
          <p:cNvSpPr/>
          <p:nvPr/>
        </p:nvSpPr>
        <p:spPr>
          <a:xfrm>
            <a:off x="766041" y="5713179"/>
            <a:ext cx="0" cy="131811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567"/>
                </a:lnTo>
              </a:path>
            </a:pathLst>
          </a:custGeom>
          <a:ln w="140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15" name="object 44">
            <a:extLst>
              <a:ext uri="{FF2B5EF4-FFF2-40B4-BE49-F238E27FC236}">
                <a16:creationId xmlns:a16="http://schemas.microsoft.com/office/drawing/2014/main" id="{1FCDDA90-3524-42F6-8801-E9F6310CD2A4}"/>
              </a:ext>
            </a:extLst>
          </p:cNvPr>
          <p:cNvSpPr/>
          <p:nvPr/>
        </p:nvSpPr>
        <p:spPr>
          <a:xfrm>
            <a:off x="710165" y="5780592"/>
            <a:ext cx="112300" cy="57228"/>
          </a:xfrm>
          <a:custGeom>
            <a:avLst/>
            <a:gdLst/>
            <a:ahLst/>
            <a:cxnLst/>
            <a:rect l="l" t="t" r="r" b="b"/>
            <a:pathLst>
              <a:path w="194944" h="98425">
                <a:moveTo>
                  <a:pt x="11900" y="0"/>
                </a:moveTo>
                <a:lnTo>
                  <a:pt x="0" y="13114"/>
                </a:lnTo>
                <a:lnTo>
                  <a:pt x="2940" y="27099"/>
                </a:lnTo>
                <a:lnTo>
                  <a:pt x="7801" y="40278"/>
                </a:lnTo>
                <a:lnTo>
                  <a:pt x="32337" y="73409"/>
                </a:lnTo>
                <a:lnTo>
                  <a:pt x="68506" y="93639"/>
                </a:lnTo>
                <a:lnTo>
                  <a:pt x="96990" y="97866"/>
                </a:lnTo>
                <a:lnTo>
                  <a:pt x="110105" y="96990"/>
                </a:lnTo>
                <a:lnTo>
                  <a:pt x="124090" y="94050"/>
                </a:lnTo>
                <a:lnTo>
                  <a:pt x="137269" y="89189"/>
                </a:lnTo>
                <a:lnTo>
                  <a:pt x="145330" y="84817"/>
                </a:lnTo>
                <a:lnTo>
                  <a:pt x="89990" y="84817"/>
                </a:lnTo>
                <a:lnTo>
                  <a:pt x="75812" y="82436"/>
                </a:lnTo>
                <a:lnTo>
                  <a:pt x="39457" y="62655"/>
                </a:lnTo>
                <a:lnTo>
                  <a:pt x="16724" y="28271"/>
                </a:lnTo>
                <a:lnTo>
                  <a:pt x="13141" y="14532"/>
                </a:lnTo>
                <a:lnTo>
                  <a:pt x="11900" y="0"/>
                </a:lnTo>
                <a:close/>
              </a:path>
              <a:path w="194944" h="98425">
                <a:moveTo>
                  <a:pt x="194857" y="0"/>
                </a:moveTo>
                <a:lnTo>
                  <a:pt x="181172" y="12420"/>
                </a:lnTo>
                <a:lnTo>
                  <a:pt x="178060" y="25727"/>
                </a:lnTo>
                <a:lnTo>
                  <a:pt x="172869" y="38149"/>
                </a:lnTo>
                <a:lnTo>
                  <a:pt x="146211" y="68254"/>
                </a:lnTo>
                <a:lnTo>
                  <a:pt x="105843" y="83755"/>
                </a:lnTo>
                <a:lnTo>
                  <a:pt x="89990" y="84817"/>
                </a:lnTo>
                <a:lnTo>
                  <a:pt x="145330" y="84817"/>
                </a:lnTo>
                <a:lnTo>
                  <a:pt x="178786" y="53680"/>
                </a:lnTo>
                <a:lnTo>
                  <a:pt x="193774" y="14574"/>
                </a:lnTo>
                <a:lnTo>
                  <a:pt x="1948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16" name="object 45">
            <a:extLst>
              <a:ext uri="{FF2B5EF4-FFF2-40B4-BE49-F238E27FC236}">
                <a16:creationId xmlns:a16="http://schemas.microsoft.com/office/drawing/2014/main" id="{6B1C349C-2647-4976-9952-670D8D6F990E}"/>
              </a:ext>
            </a:extLst>
          </p:cNvPr>
          <p:cNvSpPr/>
          <p:nvPr/>
        </p:nvSpPr>
        <p:spPr>
          <a:xfrm>
            <a:off x="746431" y="5727406"/>
            <a:ext cx="39506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072" y="0"/>
                </a:lnTo>
              </a:path>
            </a:pathLst>
          </a:custGeom>
          <a:ln w="140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17" name="object 46">
            <a:extLst>
              <a:ext uri="{FF2B5EF4-FFF2-40B4-BE49-F238E27FC236}">
                <a16:creationId xmlns:a16="http://schemas.microsoft.com/office/drawing/2014/main" id="{FFE40B84-2461-4FD3-83C6-C1B96C848B82}"/>
              </a:ext>
            </a:extLst>
          </p:cNvPr>
          <p:cNvSpPr/>
          <p:nvPr/>
        </p:nvSpPr>
        <p:spPr>
          <a:xfrm>
            <a:off x="-610593" y="5198287"/>
            <a:ext cx="7681" cy="7753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905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918"/>
                </a:lnTo>
                <a:lnTo>
                  <a:pt x="2857" y="12776"/>
                </a:lnTo>
                <a:lnTo>
                  <a:pt x="9905" y="12776"/>
                </a:lnTo>
                <a:lnTo>
                  <a:pt x="12763" y="9918"/>
                </a:lnTo>
                <a:lnTo>
                  <a:pt x="12763" y="2857"/>
                </a:lnTo>
                <a:lnTo>
                  <a:pt x="9905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18" name="object 47">
            <a:extLst>
              <a:ext uri="{FF2B5EF4-FFF2-40B4-BE49-F238E27FC236}">
                <a16:creationId xmlns:a16="http://schemas.microsoft.com/office/drawing/2014/main" id="{3FC8F8C0-5A2C-4CFC-AEB5-F40F7EADF444}"/>
              </a:ext>
            </a:extLst>
          </p:cNvPr>
          <p:cNvSpPr/>
          <p:nvPr/>
        </p:nvSpPr>
        <p:spPr>
          <a:xfrm>
            <a:off x="-499376" y="5198287"/>
            <a:ext cx="7681" cy="7753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906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918"/>
                </a:lnTo>
                <a:lnTo>
                  <a:pt x="2857" y="12776"/>
                </a:lnTo>
                <a:lnTo>
                  <a:pt x="9906" y="12776"/>
                </a:lnTo>
                <a:lnTo>
                  <a:pt x="12763" y="9918"/>
                </a:lnTo>
                <a:lnTo>
                  <a:pt x="12763" y="2857"/>
                </a:lnTo>
                <a:lnTo>
                  <a:pt x="9906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19" name="object 48">
            <a:extLst>
              <a:ext uri="{FF2B5EF4-FFF2-40B4-BE49-F238E27FC236}">
                <a16:creationId xmlns:a16="http://schemas.microsoft.com/office/drawing/2014/main" id="{BCD10F45-94CB-4669-BC5D-FB0FEDD15F0C}"/>
              </a:ext>
            </a:extLst>
          </p:cNvPr>
          <p:cNvSpPr/>
          <p:nvPr/>
        </p:nvSpPr>
        <p:spPr>
          <a:xfrm>
            <a:off x="-388160" y="5198287"/>
            <a:ext cx="7681" cy="7753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906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918"/>
                </a:lnTo>
                <a:lnTo>
                  <a:pt x="2857" y="12776"/>
                </a:lnTo>
                <a:lnTo>
                  <a:pt x="9906" y="12776"/>
                </a:lnTo>
                <a:lnTo>
                  <a:pt x="12763" y="9918"/>
                </a:lnTo>
                <a:lnTo>
                  <a:pt x="12763" y="2857"/>
                </a:lnTo>
                <a:lnTo>
                  <a:pt x="9906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0" name="object 49">
            <a:extLst>
              <a:ext uri="{FF2B5EF4-FFF2-40B4-BE49-F238E27FC236}">
                <a16:creationId xmlns:a16="http://schemas.microsoft.com/office/drawing/2014/main" id="{0B540798-D5C8-4B16-A7BC-9A14A18D7F64}"/>
              </a:ext>
            </a:extLst>
          </p:cNvPr>
          <p:cNvSpPr/>
          <p:nvPr/>
        </p:nvSpPr>
        <p:spPr>
          <a:xfrm>
            <a:off x="-276944" y="5198287"/>
            <a:ext cx="7681" cy="7753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905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918"/>
                </a:lnTo>
                <a:lnTo>
                  <a:pt x="2857" y="12776"/>
                </a:lnTo>
                <a:lnTo>
                  <a:pt x="9905" y="12776"/>
                </a:lnTo>
                <a:lnTo>
                  <a:pt x="12763" y="9918"/>
                </a:lnTo>
                <a:lnTo>
                  <a:pt x="12763" y="2857"/>
                </a:lnTo>
                <a:lnTo>
                  <a:pt x="9905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1" name="object 50">
            <a:extLst>
              <a:ext uri="{FF2B5EF4-FFF2-40B4-BE49-F238E27FC236}">
                <a16:creationId xmlns:a16="http://schemas.microsoft.com/office/drawing/2014/main" id="{324D786A-BD43-496A-AECC-071F109B704A}"/>
              </a:ext>
            </a:extLst>
          </p:cNvPr>
          <p:cNvSpPr/>
          <p:nvPr/>
        </p:nvSpPr>
        <p:spPr>
          <a:xfrm>
            <a:off x="-165727" y="5198287"/>
            <a:ext cx="7681" cy="7753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905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918"/>
                </a:lnTo>
                <a:lnTo>
                  <a:pt x="2857" y="12776"/>
                </a:lnTo>
                <a:lnTo>
                  <a:pt x="9905" y="12776"/>
                </a:lnTo>
                <a:lnTo>
                  <a:pt x="12763" y="9918"/>
                </a:lnTo>
                <a:lnTo>
                  <a:pt x="12763" y="2857"/>
                </a:lnTo>
                <a:lnTo>
                  <a:pt x="9905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2" name="object 51">
            <a:extLst>
              <a:ext uri="{FF2B5EF4-FFF2-40B4-BE49-F238E27FC236}">
                <a16:creationId xmlns:a16="http://schemas.microsoft.com/office/drawing/2014/main" id="{07FFFCF4-3C7E-45CC-B6B3-A6C8838A5F76}"/>
              </a:ext>
            </a:extLst>
          </p:cNvPr>
          <p:cNvSpPr/>
          <p:nvPr/>
        </p:nvSpPr>
        <p:spPr>
          <a:xfrm>
            <a:off x="-54511" y="5198287"/>
            <a:ext cx="7681" cy="7753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905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918"/>
                </a:lnTo>
                <a:lnTo>
                  <a:pt x="2857" y="12776"/>
                </a:lnTo>
                <a:lnTo>
                  <a:pt x="9905" y="12776"/>
                </a:lnTo>
                <a:lnTo>
                  <a:pt x="12763" y="9918"/>
                </a:lnTo>
                <a:lnTo>
                  <a:pt x="12763" y="2857"/>
                </a:lnTo>
                <a:lnTo>
                  <a:pt x="9905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3" name="object 52">
            <a:extLst>
              <a:ext uri="{FF2B5EF4-FFF2-40B4-BE49-F238E27FC236}">
                <a16:creationId xmlns:a16="http://schemas.microsoft.com/office/drawing/2014/main" id="{6B9E81A6-6FB9-4A74-B4C4-F3CF1A610E91}"/>
              </a:ext>
            </a:extLst>
          </p:cNvPr>
          <p:cNvSpPr/>
          <p:nvPr/>
        </p:nvSpPr>
        <p:spPr>
          <a:xfrm>
            <a:off x="56706" y="5198287"/>
            <a:ext cx="7681" cy="7753"/>
          </a:xfrm>
          <a:custGeom>
            <a:avLst/>
            <a:gdLst/>
            <a:ahLst/>
            <a:cxnLst/>
            <a:rect l="l" t="t" r="r" b="b"/>
            <a:pathLst>
              <a:path w="13334" h="13334">
                <a:moveTo>
                  <a:pt x="9905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918"/>
                </a:lnTo>
                <a:lnTo>
                  <a:pt x="2857" y="12776"/>
                </a:lnTo>
                <a:lnTo>
                  <a:pt x="9905" y="12776"/>
                </a:lnTo>
                <a:lnTo>
                  <a:pt x="12763" y="9918"/>
                </a:lnTo>
                <a:lnTo>
                  <a:pt x="12763" y="2857"/>
                </a:lnTo>
                <a:lnTo>
                  <a:pt x="9905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4" name="object 53">
            <a:extLst>
              <a:ext uri="{FF2B5EF4-FFF2-40B4-BE49-F238E27FC236}">
                <a16:creationId xmlns:a16="http://schemas.microsoft.com/office/drawing/2014/main" id="{13929064-C057-4F78-BF37-43B60D3BB06F}"/>
              </a:ext>
            </a:extLst>
          </p:cNvPr>
          <p:cNvSpPr/>
          <p:nvPr/>
        </p:nvSpPr>
        <p:spPr>
          <a:xfrm>
            <a:off x="167922" y="5198287"/>
            <a:ext cx="7681" cy="7753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905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918"/>
                </a:lnTo>
                <a:lnTo>
                  <a:pt x="2857" y="12776"/>
                </a:lnTo>
                <a:lnTo>
                  <a:pt x="9905" y="12776"/>
                </a:lnTo>
                <a:lnTo>
                  <a:pt x="12763" y="9918"/>
                </a:lnTo>
                <a:lnTo>
                  <a:pt x="12763" y="2857"/>
                </a:lnTo>
                <a:lnTo>
                  <a:pt x="9905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5" name="object 54">
            <a:extLst>
              <a:ext uri="{FF2B5EF4-FFF2-40B4-BE49-F238E27FC236}">
                <a16:creationId xmlns:a16="http://schemas.microsoft.com/office/drawing/2014/main" id="{F94774E8-89D3-48D7-90E1-96C702BDAAF8}"/>
              </a:ext>
            </a:extLst>
          </p:cNvPr>
          <p:cNvSpPr/>
          <p:nvPr/>
        </p:nvSpPr>
        <p:spPr>
          <a:xfrm>
            <a:off x="279136" y="5198287"/>
            <a:ext cx="7681" cy="7753"/>
          </a:xfrm>
          <a:custGeom>
            <a:avLst/>
            <a:gdLst/>
            <a:ahLst/>
            <a:cxnLst/>
            <a:rect l="l" t="t" r="r" b="b"/>
            <a:pathLst>
              <a:path w="13335" h="13334">
                <a:moveTo>
                  <a:pt x="9905" y="0"/>
                </a:moveTo>
                <a:lnTo>
                  <a:pt x="2857" y="0"/>
                </a:lnTo>
                <a:lnTo>
                  <a:pt x="0" y="2857"/>
                </a:lnTo>
                <a:lnTo>
                  <a:pt x="0" y="9918"/>
                </a:lnTo>
                <a:lnTo>
                  <a:pt x="2857" y="12776"/>
                </a:lnTo>
                <a:lnTo>
                  <a:pt x="9905" y="12776"/>
                </a:lnTo>
                <a:lnTo>
                  <a:pt x="12763" y="9918"/>
                </a:lnTo>
                <a:lnTo>
                  <a:pt x="12763" y="2857"/>
                </a:lnTo>
                <a:lnTo>
                  <a:pt x="9905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6" name="object 55">
            <a:extLst>
              <a:ext uri="{FF2B5EF4-FFF2-40B4-BE49-F238E27FC236}">
                <a16:creationId xmlns:a16="http://schemas.microsoft.com/office/drawing/2014/main" id="{1CDF2E08-3558-4509-85C3-21304BE11442}"/>
              </a:ext>
            </a:extLst>
          </p:cNvPr>
          <p:cNvSpPr/>
          <p:nvPr/>
        </p:nvSpPr>
        <p:spPr>
          <a:xfrm>
            <a:off x="-492186" y="5725047"/>
            <a:ext cx="79743" cy="80859"/>
          </a:xfrm>
          <a:custGeom>
            <a:avLst/>
            <a:gdLst/>
            <a:ahLst/>
            <a:cxnLst/>
            <a:rect l="l" t="t" r="r" b="b"/>
            <a:pathLst>
              <a:path w="138429" h="139065">
                <a:moveTo>
                  <a:pt x="63012" y="0"/>
                </a:moveTo>
                <a:lnTo>
                  <a:pt x="27169" y="14350"/>
                </a:lnTo>
                <a:lnTo>
                  <a:pt x="4481" y="48392"/>
                </a:lnTo>
                <a:lnTo>
                  <a:pt x="0" y="80266"/>
                </a:lnTo>
                <a:lnTo>
                  <a:pt x="3642" y="93973"/>
                </a:lnTo>
                <a:lnTo>
                  <a:pt x="28785" y="126306"/>
                </a:lnTo>
                <a:lnTo>
                  <a:pt x="68740" y="138944"/>
                </a:lnTo>
                <a:lnTo>
                  <a:pt x="80542" y="137941"/>
                </a:lnTo>
                <a:lnTo>
                  <a:pt x="94061" y="134161"/>
                </a:lnTo>
                <a:lnTo>
                  <a:pt x="106329" y="127837"/>
                </a:lnTo>
                <a:lnTo>
                  <a:pt x="117045" y="119259"/>
                </a:lnTo>
                <a:lnTo>
                  <a:pt x="119963" y="115785"/>
                </a:lnTo>
                <a:lnTo>
                  <a:pt x="63332" y="115785"/>
                </a:lnTo>
                <a:lnTo>
                  <a:pt x="50109" y="112172"/>
                </a:lnTo>
                <a:lnTo>
                  <a:pt x="38748" y="104915"/>
                </a:lnTo>
                <a:lnTo>
                  <a:pt x="29874" y="94517"/>
                </a:lnTo>
                <a:lnTo>
                  <a:pt x="24112" y="81486"/>
                </a:lnTo>
                <a:lnTo>
                  <a:pt x="22088" y="66326"/>
                </a:lnTo>
                <a:lnTo>
                  <a:pt x="25163" y="52424"/>
                </a:lnTo>
                <a:lnTo>
                  <a:pt x="32052" y="40413"/>
                </a:lnTo>
                <a:lnTo>
                  <a:pt x="42070" y="30982"/>
                </a:lnTo>
                <a:lnTo>
                  <a:pt x="54529" y="24819"/>
                </a:lnTo>
                <a:lnTo>
                  <a:pt x="68740" y="22612"/>
                </a:lnTo>
                <a:lnTo>
                  <a:pt x="119270" y="22612"/>
                </a:lnTo>
                <a:lnTo>
                  <a:pt x="116778" y="19794"/>
                </a:lnTo>
                <a:lnTo>
                  <a:pt x="105836" y="11482"/>
                </a:lnTo>
                <a:lnTo>
                  <a:pt x="93089" y="5229"/>
                </a:lnTo>
                <a:lnTo>
                  <a:pt x="78745" y="1309"/>
                </a:lnTo>
                <a:lnTo>
                  <a:pt x="63012" y="0"/>
                </a:lnTo>
                <a:close/>
              </a:path>
              <a:path w="138429" h="139065">
                <a:moveTo>
                  <a:pt x="119270" y="22612"/>
                </a:moveTo>
                <a:lnTo>
                  <a:pt x="68740" y="22612"/>
                </a:lnTo>
                <a:lnTo>
                  <a:pt x="77472" y="23441"/>
                </a:lnTo>
                <a:lnTo>
                  <a:pt x="89712" y="27776"/>
                </a:lnTo>
                <a:lnTo>
                  <a:pt x="100132" y="35557"/>
                </a:lnTo>
                <a:lnTo>
                  <a:pt x="108178" y="46489"/>
                </a:lnTo>
                <a:lnTo>
                  <a:pt x="113292" y="60279"/>
                </a:lnTo>
                <a:lnTo>
                  <a:pt x="114918" y="76632"/>
                </a:lnTo>
                <a:lnTo>
                  <a:pt x="110893" y="89305"/>
                </a:lnTo>
                <a:lnTo>
                  <a:pt x="103340" y="100141"/>
                </a:lnTo>
                <a:lnTo>
                  <a:pt x="92641" y="108556"/>
                </a:lnTo>
                <a:lnTo>
                  <a:pt x="79177" y="113965"/>
                </a:lnTo>
                <a:lnTo>
                  <a:pt x="63332" y="115785"/>
                </a:lnTo>
                <a:lnTo>
                  <a:pt x="119963" y="115785"/>
                </a:lnTo>
                <a:lnTo>
                  <a:pt x="125905" y="108710"/>
                </a:lnTo>
                <a:lnTo>
                  <a:pt x="132606" y="96479"/>
                </a:lnTo>
                <a:lnTo>
                  <a:pt x="136847" y="82851"/>
                </a:lnTo>
                <a:lnTo>
                  <a:pt x="138326" y="68112"/>
                </a:lnTo>
                <a:lnTo>
                  <a:pt x="136688" y="54323"/>
                </a:lnTo>
                <a:lnTo>
                  <a:pt x="132412" y="41490"/>
                </a:lnTo>
                <a:lnTo>
                  <a:pt x="125706" y="29889"/>
                </a:lnTo>
                <a:lnTo>
                  <a:pt x="119270" y="22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7" name="object 56">
            <a:extLst>
              <a:ext uri="{FF2B5EF4-FFF2-40B4-BE49-F238E27FC236}">
                <a16:creationId xmlns:a16="http://schemas.microsoft.com/office/drawing/2014/main" id="{1134EDF2-7560-4ADE-9CDB-20E856E7DAA2}"/>
              </a:ext>
            </a:extLst>
          </p:cNvPr>
          <p:cNvSpPr/>
          <p:nvPr/>
        </p:nvSpPr>
        <p:spPr>
          <a:xfrm>
            <a:off x="-230899" y="5725047"/>
            <a:ext cx="79743" cy="80859"/>
          </a:xfrm>
          <a:custGeom>
            <a:avLst/>
            <a:gdLst/>
            <a:ahLst/>
            <a:cxnLst/>
            <a:rect l="l" t="t" r="r" b="b"/>
            <a:pathLst>
              <a:path w="138430" h="139065">
                <a:moveTo>
                  <a:pt x="63013" y="0"/>
                </a:moveTo>
                <a:lnTo>
                  <a:pt x="27174" y="14350"/>
                </a:lnTo>
                <a:lnTo>
                  <a:pt x="4483" y="48392"/>
                </a:lnTo>
                <a:lnTo>
                  <a:pt x="0" y="80266"/>
                </a:lnTo>
                <a:lnTo>
                  <a:pt x="3643" y="93973"/>
                </a:lnTo>
                <a:lnTo>
                  <a:pt x="28791" y="126306"/>
                </a:lnTo>
                <a:lnTo>
                  <a:pt x="68740" y="138944"/>
                </a:lnTo>
                <a:lnTo>
                  <a:pt x="80540" y="137942"/>
                </a:lnTo>
                <a:lnTo>
                  <a:pt x="94060" y="134161"/>
                </a:lnTo>
                <a:lnTo>
                  <a:pt x="106329" y="127838"/>
                </a:lnTo>
                <a:lnTo>
                  <a:pt x="117044" y="119259"/>
                </a:lnTo>
                <a:lnTo>
                  <a:pt x="119962" y="115785"/>
                </a:lnTo>
                <a:lnTo>
                  <a:pt x="63334" y="115785"/>
                </a:lnTo>
                <a:lnTo>
                  <a:pt x="50114" y="112172"/>
                </a:lnTo>
                <a:lnTo>
                  <a:pt x="38753" y="104915"/>
                </a:lnTo>
                <a:lnTo>
                  <a:pt x="29877" y="94517"/>
                </a:lnTo>
                <a:lnTo>
                  <a:pt x="24113" y="81486"/>
                </a:lnTo>
                <a:lnTo>
                  <a:pt x="22088" y="66326"/>
                </a:lnTo>
                <a:lnTo>
                  <a:pt x="25164" y="52424"/>
                </a:lnTo>
                <a:lnTo>
                  <a:pt x="32056" y="40413"/>
                </a:lnTo>
                <a:lnTo>
                  <a:pt x="42075" y="30982"/>
                </a:lnTo>
                <a:lnTo>
                  <a:pt x="54533" y="24819"/>
                </a:lnTo>
                <a:lnTo>
                  <a:pt x="68740" y="22612"/>
                </a:lnTo>
                <a:lnTo>
                  <a:pt x="119270" y="22612"/>
                </a:lnTo>
                <a:lnTo>
                  <a:pt x="116778" y="19794"/>
                </a:lnTo>
                <a:lnTo>
                  <a:pt x="105837" y="11482"/>
                </a:lnTo>
                <a:lnTo>
                  <a:pt x="93090" y="5229"/>
                </a:lnTo>
                <a:lnTo>
                  <a:pt x="78746" y="1309"/>
                </a:lnTo>
                <a:lnTo>
                  <a:pt x="63013" y="0"/>
                </a:lnTo>
                <a:close/>
              </a:path>
              <a:path w="138430" h="139065">
                <a:moveTo>
                  <a:pt x="119270" y="22612"/>
                </a:moveTo>
                <a:lnTo>
                  <a:pt x="68740" y="22612"/>
                </a:lnTo>
                <a:lnTo>
                  <a:pt x="77470" y="23441"/>
                </a:lnTo>
                <a:lnTo>
                  <a:pt x="89710" y="27775"/>
                </a:lnTo>
                <a:lnTo>
                  <a:pt x="100131" y="35556"/>
                </a:lnTo>
                <a:lnTo>
                  <a:pt x="108177" y="46488"/>
                </a:lnTo>
                <a:lnTo>
                  <a:pt x="113291" y="60278"/>
                </a:lnTo>
                <a:lnTo>
                  <a:pt x="114918" y="76630"/>
                </a:lnTo>
                <a:lnTo>
                  <a:pt x="110894" y="89304"/>
                </a:lnTo>
                <a:lnTo>
                  <a:pt x="103341" y="100141"/>
                </a:lnTo>
                <a:lnTo>
                  <a:pt x="92642" y="108555"/>
                </a:lnTo>
                <a:lnTo>
                  <a:pt x="79179" y="113965"/>
                </a:lnTo>
                <a:lnTo>
                  <a:pt x="63334" y="115785"/>
                </a:lnTo>
                <a:lnTo>
                  <a:pt x="119962" y="115785"/>
                </a:lnTo>
                <a:lnTo>
                  <a:pt x="125904" y="108711"/>
                </a:lnTo>
                <a:lnTo>
                  <a:pt x="132606" y="96480"/>
                </a:lnTo>
                <a:lnTo>
                  <a:pt x="136847" y="82852"/>
                </a:lnTo>
                <a:lnTo>
                  <a:pt x="138325" y="68113"/>
                </a:lnTo>
                <a:lnTo>
                  <a:pt x="136688" y="54324"/>
                </a:lnTo>
                <a:lnTo>
                  <a:pt x="132413" y="41491"/>
                </a:lnTo>
                <a:lnTo>
                  <a:pt x="125706" y="29889"/>
                </a:lnTo>
                <a:lnTo>
                  <a:pt x="119270" y="22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8" name="object 57">
            <a:extLst>
              <a:ext uri="{FF2B5EF4-FFF2-40B4-BE49-F238E27FC236}">
                <a16:creationId xmlns:a16="http://schemas.microsoft.com/office/drawing/2014/main" id="{FE6D14B4-C222-4044-BB34-2016EFD8A834}"/>
              </a:ext>
            </a:extLst>
          </p:cNvPr>
          <p:cNvSpPr/>
          <p:nvPr/>
        </p:nvSpPr>
        <p:spPr>
          <a:xfrm>
            <a:off x="30387" y="5725047"/>
            <a:ext cx="79743" cy="80859"/>
          </a:xfrm>
          <a:custGeom>
            <a:avLst/>
            <a:gdLst/>
            <a:ahLst/>
            <a:cxnLst/>
            <a:rect l="l" t="t" r="r" b="b"/>
            <a:pathLst>
              <a:path w="138430" h="139065">
                <a:moveTo>
                  <a:pt x="63013" y="0"/>
                </a:moveTo>
                <a:lnTo>
                  <a:pt x="27174" y="14350"/>
                </a:lnTo>
                <a:lnTo>
                  <a:pt x="4483" y="48392"/>
                </a:lnTo>
                <a:lnTo>
                  <a:pt x="0" y="80266"/>
                </a:lnTo>
                <a:lnTo>
                  <a:pt x="3643" y="93973"/>
                </a:lnTo>
                <a:lnTo>
                  <a:pt x="28791" y="126306"/>
                </a:lnTo>
                <a:lnTo>
                  <a:pt x="68740" y="138944"/>
                </a:lnTo>
                <a:lnTo>
                  <a:pt x="80540" y="137942"/>
                </a:lnTo>
                <a:lnTo>
                  <a:pt x="94060" y="134161"/>
                </a:lnTo>
                <a:lnTo>
                  <a:pt x="106329" y="127838"/>
                </a:lnTo>
                <a:lnTo>
                  <a:pt x="117044" y="119259"/>
                </a:lnTo>
                <a:lnTo>
                  <a:pt x="119962" y="115785"/>
                </a:lnTo>
                <a:lnTo>
                  <a:pt x="63334" y="115785"/>
                </a:lnTo>
                <a:lnTo>
                  <a:pt x="50114" y="112172"/>
                </a:lnTo>
                <a:lnTo>
                  <a:pt x="38753" y="104915"/>
                </a:lnTo>
                <a:lnTo>
                  <a:pt x="29877" y="94517"/>
                </a:lnTo>
                <a:lnTo>
                  <a:pt x="24113" y="81486"/>
                </a:lnTo>
                <a:lnTo>
                  <a:pt x="22088" y="66326"/>
                </a:lnTo>
                <a:lnTo>
                  <a:pt x="25164" y="52424"/>
                </a:lnTo>
                <a:lnTo>
                  <a:pt x="32056" y="40413"/>
                </a:lnTo>
                <a:lnTo>
                  <a:pt x="42075" y="30982"/>
                </a:lnTo>
                <a:lnTo>
                  <a:pt x="54533" y="24819"/>
                </a:lnTo>
                <a:lnTo>
                  <a:pt x="68740" y="22612"/>
                </a:lnTo>
                <a:lnTo>
                  <a:pt x="119270" y="22612"/>
                </a:lnTo>
                <a:lnTo>
                  <a:pt x="116778" y="19794"/>
                </a:lnTo>
                <a:lnTo>
                  <a:pt x="105837" y="11482"/>
                </a:lnTo>
                <a:lnTo>
                  <a:pt x="93090" y="5229"/>
                </a:lnTo>
                <a:lnTo>
                  <a:pt x="78746" y="1309"/>
                </a:lnTo>
                <a:lnTo>
                  <a:pt x="63013" y="0"/>
                </a:lnTo>
                <a:close/>
              </a:path>
              <a:path w="138430" h="139065">
                <a:moveTo>
                  <a:pt x="119270" y="22612"/>
                </a:moveTo>
                <a:lnTo>
                  <a:pt x="68740" y="22612"/>
                </a:lnTo>
                <a:lnTo>
                  <a:pt x="77474" y="23441"/>
                </a:lnTo>
                <a:lnTo>
                  <a:pt x="89716" y="27775"/>
                </a:lnTo>
                <a:lnTo>
                  <a:pt x="100136" y="35556"/>
                </a:lnTo>
                <a:lnTo>
                  <a:pt x="108180" y="46488"/>
                </a:lnTo>
                <a:lnTo>
                  <a:pt x="113292" y="60278"/>
                </a:lnTo>
                <a:lnTo>
                  <a:pt x="114918" y="76630"/>
                </a:lnTo>
                <a:lnTo>
                  <a:pt x="110896" y="89304"/>
                </a:lnTo>
                <a:lnTo>
                  <a:pt x="103345" y="100141"/>
                </a:lnTo>
                <a:lnTo>
                  <a:pt x="92647" y="108555"/>
                </a:lnTo>
                <a:lnTo>
                  <a:pt x="79183" y="113965"/>
                </a:lnTo>
                <a:lnTo>
                  <a:pt x="63334" y="115785"/>
                </a:lnTo>
                <a:lnTo>
                  <a:pt x="119962" y="115785"/>
                </a:lnTo>
                <a:lnTo>
                  <a:pt x="125904" y="108711"/>
                </a:lnTo>
                <a:lnTo>
                  <a:pt x="132606" y="96480"/>
                </a:lnTo>
                <a:lnTo>
                  <a:pt x="136847" y="82852"/>
                </a:lnTo>
                <a:lnTo>
                  <a:pt x="138325" y="68113"/>
                </a:lnTo>
                <a:lnTo>
                  <a:pt x="136688" y="54324"/>
                </a:lnTo>
                <a:lnTo>
                  <a:pt x="132413" y="41491"/>
                </a:lnTo>
                <a:lnTo>
                  <a:pt x="125706" y="29889"/>
                </a:lnTo>
                <a:lnTo>
                  <a:pt x="119270" y="22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29" name="object 58">
            <a:extLst>
              <a:ext uri="{FF2B5EF4-FFF2-40B4-BE49-F238E27FC236}">
                <a16:creationId xmlns:a16="http://schemas.microsoft.com/office/drawing/2014/main" id="{EEEDA0F1-BE86-4211-BE16-8BA349FC3791}"/>
              </a:ext>
            </a:extLst>
          </p:cNvPr>
          <p:cNvSpPr/>
          <p:nvPr/>
        </p:nvSpPr>
        <p:spPr>
          <a:xfrm>
            <a:off x="-733211" y="4764971"/>
            <a:ext cx="169728" cy="171319"/>
          </a:xfrm>
          <a:custGeom>
            <a:avLst/>
            <a:gdLst/>
            <a:ahLst/>
            <a:cxnLst/>
            <a:rect l="l" t="t" r="r" b="b"/>
            <a:pathLst>
              <a:path w="294640" h="294640">
                <a:moveTo>
                  <a:pt x="136275" y="0"/>
                </a:moveTo>
                <a:lnTo>
                  <a:pt x="95408" y="9079"/>
                </a:lnTo>
                <a:lnTo>
                  <a:pt x="59658" y="28932"/>
                </a:lnTo>
                <a:lnTo>
                  <a:pt x="30780" y="58012"/>
                </a:lnTo>
                <a:lnTo>
                  <a:pt x="10533" y="94777"/>
                </a:lnTo>
                <a:lnTo>
                  <a:pt x="674" y="137681"/>
                </a:lnTo>
                <a:lnTo>
                  <a:pt x="0" y="153080"/>
                </a:lnTo>
                <a:lnTo>
                  <a:pt x="1311" y="167596"/>
                </a:lnTo>
                <a:lnTo>
                  <a:pt x="13219" y="208255"/>
                </a:lnTo>
                <a:lnTo>
                  <a:pt x="35636" y="243130"/>
                </a:lnTo>
                <a:lnTo>
                  <a:pt x="66693" y="270354"/>
                </a:lnTo>
                <a:lnTo>
                  <a:pt x="104523" y="288057"/>
                </a:lnTo>
                <a:lnTo>
                  <a:pt x="147259" y="294373"/>
                </a:lnTo>
                <a:lnTo>
                  <a:pt x="153999" y="294221"/>
                </a:lnTo>
                <a:lnTo>
                  <a:pt x="195999" y="286084"/>
                </a:lnTo>
                <a:lnTo>
                  <a:pt x="226136" y="271219"/>
                </a:lnTo>
                <a:lnTo>
                  <a:pt x="138481" y="271219"/>
                </a:lnTo>
                <a:lnTo>
                  <a:pt x="124860" y="269491"/>
                </a:lnTo>
                <a:lnTo>
                  <a:pt x="87306" y="255708"/>
                </a:lnTo>
                <a:lnTo>
                  <a:pt x="56473" y="230248"/>
                </a:lnTo>
                <a:lnTo>
                  <a:pt x="34621" y="194682"/>
                </a:lnTo>
                <a:lnTo>
                  <a:pt x="24015" y="150578"/>
                </a:lnTo>
                <a:lnTo>
                  <a:pt x="23369" y="134250"/>
                </a:lnTo>
                <a:lnTo>
                  <a:pt x="25660" y="120037"/>
                </a:lnTo>
                <a:lnTo>
                  <a:pt x="41514" y="81264"/>
                </a:lnTo>
                <a:lnTo>
                  <a:pt x="68809" y="50329"/>
                </a:lnTo>
                <a:lnTo>
                  <a:pt x="104929" y="29849"/>
                </a:lnTo>
                <a:lnTo>
                  <a:pt x="147259" y="22441"/>
                </a:lnTo>
                <a:lnTo>
                  <a:pt x="222819" y="22441"/>
                </a:lnTo>
                <a:lnTo>
                  <a:pt x="222185" y="22033"/>
                </a:lnTo>
                <a:lnTo>
                  <a:pt x="182308" y="5680"/>
                </a:lnTo>
                <a:lnTo>
                  <a:pt x="152223" y="604"/>
                </a:lnTo>
                <a:lnTo>
                  <a:pt x="136275" y="0"/>
                </a:lnTo>
                <a:close/>
              </a:path>
              <a:path w="294640" h="294640">
                <a:moveTo>
                  <a:pt x="222819" y="22441"/>
                </a:moveTo>
                <a:lnTo>
                  <a:pt x="147259" y="22441"/>
                </a:lnTo>
                <a:lnTo>
                  <a:pt x="149878" y="22468"/>
                </a:lnTo>
                <a:lnTo>
                  <a:pt x="164120" y="23582"/>
                </a:lnTo>
                <a:lnTo>
                  <a:pt x="203549" y="36047"/>
                </a:lnTo>
                <a:lnTo>
                  <a:pt x="236120" y="60537"/>
                </a:lnTo>
                <a:lnTo>
                  <a:pt x="259383" y="94912"/>
                </a:lnTo>
                <a:lnTo>
                  <a:pt x="270883" y="137033"/>
                </a:lnTo>
                <a:lnTo>
                  <a:pt x="271612" y="153080"/>
                </a:lnTo>
                <a:lnTo>
                  <a:pt x="270279" y="166384"/>
                </a:lnTo>
                <a:lnTo>
                  <a:pt x="257209" y="204960"/>
                </a:lnTo>
                <a:lnTo>
                  <a:pt x="232279" y="236743"/>
                </a:lnTo>
                <a:lnTo>
                  <a:pt x="197358" y="259371"/>
                </a:lnTo>
                <a:lnTo>
                  <a:pt x="154312" y="270483"/>
                </a:lnTo>
                <a:lnTo>
                  <a:pt x="138481" y="271219"/>
                </a:lnTo>
                <a:lnTo>
                  <a:pt x="226136" y="271219"/>
                </a:lnTo>
                <a:lnTo>
                  <a:pt x="262680" y="238389"/>
                </a:lnTo>
                <a:lnTo>
                  <a:pt x="283656" y="202477"/>
                </a:lnTo>
                <a:lnTo>
                  <a:pt x="293920" y="160951"/>
                </a:lnTo>
                <a:lnTo>
                  <a:pt x="294640" y="146176"/>
                </a:lnTo>
                <a:lnTo>
                  <a:pt x="293890" y="132069"/>
                </a:lnTo>
                <a:lnTo>
                  <a:pt x="283959" y="92263"/>
                </a:lnTo>
                <a:lnTo>
                  <a:pt x="263522" y="57536"/>
                </a:lnTo>
                <a:lnTo>
                  <a:pt x="233883" y="29565"/>
                </a:lnTo>
                <a:lnTo>
                  <a:pt x="222819" y="22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0" name="object 62">
            <a:extLst>
              <a:ext uri="{FF2B5EF4-FFF2-40B4-BE49-F238E27FC236}">
                <a16:creationId xmlns:a16="http://schemas.microsoft.com/office/drawing/2014/main" id="{F00C1580-B20B-4728-97E4-B93610C59009}"/>
              </a:ext>
            </a:extLst>
          </p:cNvPr>
          <p:cNvSpPr/>
          <p:nvPr/>
        </p:nvSpPr>
        <p:spPr>
          <a:xfrm>
            <a:off x="-34950" y="3641104"/>
            <a:ext cx="52675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389" y="0"/>
                </a:lnTo>
              </a:path>
            </a:pathLst>
          </a:custGeom>
          <a:ln w="24117">
            <a:solidFill>
              <a:srgbClr val="483698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1" name="object 63">
            <a:extLst>
              <a:ext uri="{FF2B5EF4-FFF2-40B4-BE49-F238E27FC236}">
                <a16:creationId xmlns:a16="http://schemas.microsoft.com/office/drawing/2014/main" id="{E9A0D68A-3096-4D35-B617-414CC1F49605}"/>
              </a:ext>
            </a:extLst>
          </p:cNvPr>
          <p:cNvSpPr/>
          <p:nvPr/>
        </p:nvSpPr>
        <p:spPr>
          <a:xfrm>
            <a:off x="70340" y="3641104"/>
            <a:ext cx="52675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389" y="0"/>
                </a:lnTo>
              </a:path>
            </a:pathLst>
          </a:custGeom>
          <a:ln w="24117">
            <a:solidFill>
              <a:srgbClr val="483698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2" name="object 64">
            <a:extLst>
              <a:ext uri="{FF2B5EF4-FFF2-40B4-BE49-F238E27FC236}">
                <a16:creationId xmlns:a16="http://schemas.microsoft.com/office/drawing/2014/main" id="{84174E0B-6423-4603-8AE4-48FF64F75530}"/>
              </a:ext>
            </a:extLst>
          </p:cNvPr>
          <p:cNvSpPr/>
          <p:nvPr/>
        </p:nvSpPr>
        <p:spPr>
          <a:xfrm>
            <a:off x="175624" y="3641104"/>
            <a:ext cx="52675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389" y="0"/>
                </a:lnTo>
              </a:path>
            </a:pathLst>
          </a:custGeom>
          <a:ln w="24117">
            <a:solidFill>
              <a:srgbClr val="483698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3" name="object 65">
            <a:extLst>
              <a:ext uri="{FF2B5EF4-FFF2-40B4-BE49-F238E27FC236}">
                <a16:creationId xmlns:a16="http://schemas.microsoft.com/office/drawing/2014/main" id="{169386A2-BAE5-47C3-829E-DF4BD60A3CE1}"/>
              </a:ext>
            </a:extLst>
          </p:cNvPr>
          <p:cNvSpPr/>
          <p:nvPr/>
        </p:nvSpPr>
        <p:spPr>
          <a:xfrm>
            <a:off x="280913" y="3634461"/>
            <a:ext cx="25240" cy="13292"/>
          </a:xfrm>
          <a:custGeom>
            <a:avLst/>
            <a:gdLst/>
            <a:ahLst/>
            <a:cxnLst/>
            <a:rect l="l" t="t" r="r" b="b"/>
            <a:pathLst>
              <a:path w="43814" h="22860">
                <a:moveTo>
                  <a:pt x="0" y="11423"/>
                </a:moveTo>
                <a:lnTo>
                  <a:pt x="43408" y="11423"/>
                </a:lnTo>
              </a:path>
            </a:pathLst>
          </a:custGeom>
          <a:ln w="24117">
            <a:solidFill>
              <a:srgbClr val="483698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4" name="object 66">
            <a:extLst>
              <a:ext uri="{FF2B5EF4-FFF2-40B4-BE49-F238E27FC236}">
                <a16:creationId xmlns:a16="http://schemas.microsoft.com/office/drawing/2014/main" id="{76457FD0-AF97-4A95-910E-4297E03BCD2B}"/>
              </a:ext>
            </a:extLst>
          </p:cNvPr>
          <p:cNvSpPr/>
          <p:nvPr/>
        </p:nvSpPr>
        <p:spPr>
          <a:xfrm>
            <a:off x="311112" y="3601361"/>
            <a:ext cx="49016" cy="79752"/>
          </a:xfrm>
          <a:custGeom>
            <a:avLst/>
            <a:gdLst/>
            <a:ahLst/>
            <a:cxnLst/>
            <a:rect l="l" t="t" r="r" b="b"/>
            <a:pathLst>
              <a:path w="85089" h="137160">
                <a:moveTo>
                  <a:pt x="16154" y="0"/>
                </a:moveTo>
                <a:lnTo>
                  <a:pt x="0" y="16154"/>
                </a:lnTo>
                <a:lnTo>
                  <a:pt x="52196" y="68351"/>
                </a:lnTo>
                <a:lnTo>
                  <a:pt x="0" y="120548"/>
                </a:lnTo>
                <a:lnTo>
                  <a:pt x="16154" y="136702"/>
                </a:lnTo>
                <a:lnTo>
                  <a:pt x="84505" y="68351"/>
                </a:lnTo>
                <a:lnTo>
                  <a:pt x="161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483698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5" name="object 67">
            <a:extLst>
              <a:ext uri="{FF2B5EF4-FFF2-40B4-BE49-F238E27FC236}">
                <a16:creationId xmlns:a16="http://schemas.microsoft.com/office/drawing/2014/main" id="{14531978-18D1-4530-9399-8CC35C987C70}"/>
              </a:ext>
            </a:extLst>
          </p:cNvPr>
          <p:cNvSpPr/>
          <p:nvPr/>
        </p:nvSpPr>
        <p:spPr>
          <a:xfrm>
            <a:off x="-351581" y="4930973"/>
            <a:ext cx="803285" cy="0"/>
          </a:xfrm>
          <a:custGeom>
            <a:avLst/>
            <a:gdLst/>
            <a:ahLst/>
            <a:cxnLst/>
            <a:rect l="l" t="t" r="r" b="b"/>
            <a:pathLst>
              <a:path w="1394460">
                <a:moveTo>
                  <a:pt x="0" y="0"/>
                </a:moveTo>
                <a:lnTo>
                  <a:pt x="1394117" y="0"/>
                </a:lnTo>
              </a:path>
            </a:pathLst>
          </a:custGeom>
          <a:ln w="176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6" name="object 68">
            <a:extLst>
              <a:ext uri="{FF2B5EF4-FFF2-40B4-BE49-F238E27FC236}">
                <a16:creationId xmlns:a16="http://schemas.microsoft.com/office/drawing/2014/main" id="{90F5A0D4-F14F-4E4C-9FDE-D71977F0ADC3}"/>
              </a:ext>
            </a:extLst>
          </p:cNvPr>
          <p:cNvSpPr/>
          <p:nvPr/>
        </p:nvSpPr>
        <p:spPr>
          <a:xfrm>
            <a:off x="-791019" y="4930973"/>
            <a:ext cx="440783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4914" y="0"/>
                </a:lnTo>
              </a:path>
            </a:pathLst>
          </a:custGeom>
          <a:ln w="17640">
            <a:solidFill>
              <a:srgbClr val="007DD6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7" name="object 69">
            <a:extLst>
              <a:ext uri="{FF2B5EF4-FFF2-40B4-BE49-F238E27FC236}">
                <a16:creationId xmlns:a16="http://schemas.microsoft.com/office/drawing/2014/main" id="{315CA862-C78D-4228-9A94-527FCD93F2FF}"/>
              </a:ext>
            </a:extLst>
          </p:cNvPr>
          <p:cNvSpPr/>
          <p:nvPr/>
        </p:nvSpPr>
        <p:spPr>
          <a:xfrm>
            <a:off x="-688012" y="4926213"/>
            <a:ext cx="79378" cy="9600"/>
          </a:xfrm>
          <a:custGeom>
            <a:avLst/>
            <a:gdLst/>
            <a:ahLst/>
            <a:cxnLst/>
            <a:rect l="l" t="t" r="r" b="b"/>
            <a:pathLst>
              <a:path w="137795" h="16509">
                <a:moveTo>
                  <a:pt x="137591" y="0"/>
                </a:moveTo>
                <a:lnTo>
                  <a:pt x="0" y="0"/>
                </a:lnTo>
                <a:lnTo>
                  <a:pt x="11354" y="5408"/>
                </a:lnTo>
                <a:lnTo>
                  <a:pt x="23216" y="9852"/>
                </a:lnTo>
                <a:lnTo>
                  <a:pt x="35533" y="13279"/>
                </a:lnTo>
                <a:lnTo>
                  <a:pt x="48254" y="15638"/>
                </a:lnTo>
                <a:lnTo>
                  <a:pt x="83159" y="16370"/>
                </a:lnTo>
                <a:lnTo>
                  <a:pt x="96054" y="14538"/>
                </a:lnTo>
                <a:lnTo>
                  <a:pt x="108570" y="11612"/>
                </a:lnTo>
                <a:lnTo>
                  <a:pt x="120655" y="7645"/>
                </a:lnTo>
                <a:lnTo>
                  <a:pt x="132257" y="2689"/>
                </a:lnTo>
                <a:lnTo>
                  <a:pt x="137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8" name="object 70">
            <a:extLst>
              <a:ext uri="{FF2B5EF4-FFF2-40B4-BE49-F238E27FC236}">
                <a16:creationId xmlns:a16="http://schemas.microsoft.com/office/drawing/2014/main" id="{C9E04641-82FD-4A31-926C-CCDF1DBF9096}"/>
              </a:ext>
            </a:extLst>
          </p:cNvPr>
          <p:cNvSpPr/>
          <p:nvPr/>
        </p:nvSpPr>
        <p:spPr>
          <a:xfrm>
            <a:off x="446627" y="4892565"/>
            <a:ext cx="44993" cy="77166"/>
          </a:xfrm>
          <a:custGeom>
            <a:avLst/>
            <a:gdLst/>
            <a:ahLst/>
            <a:cxnLst/>
            <a:rect l="l" t="t" r="r" b="b"/>
            <a:pathLst>
              <a:path w="78105" h="132715">
                <a:moveTo>
                  <a:pt x="18529" y="102019"/>
                </a:moveTo>
                <a:lnTo>
                  <a:pt x="0" y="120548"/>
                </a:lnTo>
                <a:lnTo>
                  <a:pt x="11582" y="132118"/>
                </a:lnTo>
                <a:lnTo>
                  <a:pt x="18529" y="125158"/>
                </a:lnTo>
                <a:lnTo>
                  <a:pt x="18529" y="102019"/>
                </a:lnTo>
                <a:close/>
              </a:path>
              <a:path w="78105" h="132715">
                <a:moveTo>
                  <a:pt x="31089" y="19507"/>
                </a:moveTo>
                <a:lnTo>
                  <a:pt x="31089" y="42659"/>
                </a:lnTo>
                <a:lnTo>
                  <a:pt x="54495" y="66052"/>
                </a:lnTo>
                <a:lnTo>
                  <a:pt x="31089" y="89458"/>
                </a:lnTo>
                <a:lnTo>
                  <a:pt x="31089" y="112598"/>
                </a:lnTo>
                <a:lnTo>
                  <a:pt x="77635" y="66052"/>
                </a:lnTo>
                <a:lnTo>
                  <a:pt x="31089" y="19507"/>
                </a:lnTo>
                <a:close/>
              </a:path>
              <a:path w="78105" h="132715">
                <a:moveTo>
                  <a:pt x="11582" y="0"/>
                </a:moveTo>
                <a:lnTo>
                  <a:pt x="0" y="11569"/>
                </a:lnTo>
                <a:lnTo>
                  <a:pt x="18529" y="30098"/>
                </a:lnTo>
                <a:lnTo>
                  <a:pt x="18529" y="6946"/>
                </a:lnTo>
                <a:lnTo>
                  <a:pt x="11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39" name="object 71">
            <a:extLst>
              <a:ext uri="{FF2B5EF4-FFF2-40B4-BE49-F238E27FC236}">
                <a16:creationId xmlns:a16="http://schemas.microsoft.com/office/drawing/2014/main" id="{B6F53C94-DE26-4658-AB53-EF4F2DFF16F2}"/>
              </a:ext>
            </a:extLst>
          </p:cNvPr>
          <p:cNvSpPr/>
          <p:nvPr/>
        </p:nvSpPr>
        <p:spPr>
          <a:xfrm>
            <a:off x="457300" y="4896604"/>
            <a:ext cx="7316" cy="69043"/>
          </a:xfrm>
          <a:custGeom>
            <a:avLst/>
            <a:gdLst/>
            <a:ahLst/>
            <a:cxnLst/>
            <a:rect l="l" t="t" r="r" b="b"/>
            <a:pathLst>
              <a:path w="12700" h="118745">
                <a:moveTo>
                  <a:pt x="0" y="0"/>
                </a:moveTo>
                <a:lnTo>
                  <a:pt x="0" y="23152"/>
                </a:lnTo>
                <a:lnTo>
                  <a:pt x="12560" y="35712"/>
                </a:lnTo>
                <a:lnTo>
                  <a:pt x="12560" y="12573"/>
                </a:lnTo>
                <a:lnTo>
                  <a:pt x="0" y="0"/>
                </a:lnTo>
                <a:close/>
              </a:path>
              <a:path w="12700" h="118745">
                <a:moveTo>
                  <a:pt x="12560" y="82511"/>
                </a:moveTo>
                <a:lnTo>
                  <a:pt x="0" y="95072"/>
                </a:lnTo>
                <a:lnTo>
                  <a:pt x="0" y="118211"/>
                </a:lnTo>
                <a:lnTo>
                  <a:pt x="12560" y="105651"/>
                </a:lnTo>
                <a:lnTo>
                  <a:pt x="12560" y="825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0" name="object 72">
            <a:extLst>
              <a:ext uri="{FF2B5EF4-FFF2-40B4-BE49-F238E27FC236}">
                <a16:creationId xmlns:a16="http://schemas.microsoft.com/office/drawing/2014/main" id="{EBFC564D-3E10-4377-82CC-1EB2B4834148}"/>
              </a:ext>
            </a:extLst>
          </p:cNvPr>
          <p:cNvSpPr/>
          <p:nvPr/>
        </p:nvSpPr>
        <p:spPr>
          <a:xfrm>
            <a:off x="1846408" y="5107909"/>
            <a:ext cx="144490" cy="263625"/>
          </a:xfrm>
          <a:custGeom>
            <a:avLst/>
            <a:gdLst/>
            <a:ahLst/>
            <a:cxnLst/>
            <a:rect l="l" t="t" r="r" b="b"/>
            <a:pathLst>
              <a:path w="250825" h="453390">
                <a:moveTo>
                  <a:pt x="24117" y="0"/>
                </a:moveTo>
                <a:lnTo>
                  <a:pt x="0" y="24117"/>
                </a:lnTo>
                <a:lnTo>
                  <a:pt x="202526" y="226644"/>
                </a:lnTo>
                <a:lnTo>
                  <a:pt x="0" y="429183"/>
                </a:lnTo>
                <a:lnTo>
                  <a:pt x="24117" y="453301"/>
                </a:lnTo>
                <a:lnTo>
                  <a:pt x="250774" y="226644"/>
                </a:lnTo>
                <a:lnTo>
                  <a:pt x="24117" y="0"/>
                </a:lnTo>
                <a:close/>
              </a:path>
            </a:pathLst>
          </a:custGeom>
          <a:solidFill>
            <a:srgbClr val="99E5F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1" name="object 73">
            <a:extLst>
              <a:ext uri="{FF2B5EF4-FFF2-40B4-BE49-F238E27FC236}">
                <a16:creationId xmlns:a16="http://schemas.microsoft.com/office/drawing/2014/main" id="{633FD20C-25EA-4CDA-AE39-C6028BD5955C}"/>
              </a:ext>
            </a:extLst>
          </p:cNvPr>
          <p:cNvSpPr/>
          <p:nvPr/>
        </p:nvSpPr>
        <p:spPr>
          <a:xfrm>
            <a:off x="1728610" y="5107909"/>
            <a:ext cx="144490" cy="263625"/>
          </a:xfrm>
          <a:custGeom>
            <a:avLst/>
            <a:gdLst/>
            <a:ahLst/>
            <a:cxnLst/>
            <a:rect l="l" t="t" r="r" b="b"/>
            <a:pathLst>
              <a:path w="250825" h="453390">
                <a:moveTo>
                  <a:pt x="24117" y="0"/>
                </a:moveTo>
                <a:lnTo>
                  <a:pt x="0" y="24117"/>
                </a:lnTo>
                <a:lnTo>
                  <a:pt x="202526" y="226644"/>
                </a:lnTo>
                <a:lnTo>
                  <a:pt x="0" y="429183"/>
                </a:lnTo>
                <a:lnTo>
                  <a:pt x="24117" y="453301"/>
                </a:lnTo>
                <a:lnTo>
                  <a:pt x="250761" y="226644"/>
                </a:lnTo>
                <a:lnTo>
                  <a:pt x="24117" y="0"/>
                </a:lnTo>
                <a:close/>
              </a:path>
            </a:pathLst>
          </a:custGeom>
          <a:solidFill>
            <a:srgbClr val="99E5F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2" name="object 74">
            <a:extLst>
              <a:ext uri="{FF2B5EF4-FFF2-40B4-BE49-F238E27FC236}">
                <a16:creationId xmlns:a16="http://schemas.microsoft.com/office/drawing/2014/main" id="{FA341192-8124-451E-A44C-6A278C1BA129}"/>
              </a:ext>
            </a:extLst>
          </p:cNvPr>
          <p:cNvSpPr/>
          <p:nvPr/>
        </p:nvSpPr>
        <p:spPr>
          <a:xfrm>
            <a:off x="1610806" y="5107909"/>
            <a:ext cx="144490" cy="263625"/>
          </a:xfrm>
          <a:custGeom>
            <a:avLst/>
            <a:gdLst/>
            <a:ahLst/>
            <a:cxnLst/>
            <a:rect l="l" t="t" r="r" b="b"/>
            <a:pathLst>
              <a:path w="250825" h="453390">
                <a:moveTo>
                  <a:pt x="24117" y="0"/>
                </a:moveTo>
                <a:lnTo>
                  <a:pt x="0" y="24117"/>
                </a:lnTo>
                <a:lnTo>
                  <a:pt x="202526" y="226644"/>
                </a:lnTo>
                <a:lnTo>
                  <a:pt x="0" y="429183"/>
                </a:lnTo>
                <a:lnTo>
                  <a:pt x="24117" y="453301"/>
                </a:lnTo>
                <a:lnTo>
                  <a:pt x="250761" y="226644"/>
                </a:lnTo>
                <a:lnTo>
                  <a:pt x="24117" y="0"/>
                </a:lnTo>
                <a:close/>
              </a:path>
            </a:pathLst>
          </a:custGeom>
          <a:solidFill>
            <a:srgbClr val="99E5F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3" name="object 75">
            <a:extLst>
              <a:ext uri="{FF2B5EF4-FFF2-40B4-BE49-F238E27FC236}">
                <a16:creationId xmlns:a16="http://schemas.microsoft.com/office/drawing/2014/main" id="{D2B76092-CAEA-46E2-B25F-F2DEFEA4EB28}"/>
              </a:ext>
            </a:extLst>
          </p:cNvPr>
          <p:cNvSpPr/>
          <p:nvPr/>
        </p:nvSpPr>
        <p:spPr>
          <a:xfrm>
            <a:off x="1493004" y="5107909"/>
            <a:ext cx="144490" cy="263625"/>
          </a:xfrm>
          <a:custGeom>
            <a:avLst/>
            <a:gdLst/>
            <a:ahLst/>
            <a:cxnLst/>
            <a:rect l="l" t="t" r="r" b="b"/>
            <a:pathLst>
              <a:path w="250825" h="453390">
                <a:moveTo>
                  <a:pt x="24117" y="0"/>
                </a:moveTo>
                <a:lnTo>
                  <a:pt x="0" y="24117"/>
                </a:lnTo>
                <a:lnTo>
                  <a:pt x="202526" y="226644"/>
                </a:lnTo>
                <a:lnTo>
                  <a:pt x="0" y="429183"/>
                </a:lnTo>
                <a:lnTo>
                  <a:pt x="24117" y="453301"/>
                </a:lnTo>
                <a:lnTo>
                  <a:pt x="250761" y="226644"/>
                </a:lnTo>
                <a:lnTo>
                  <a:pt x="24117" y="0"/>
                </a:lnTo>
                <a:close/>
              </a:path>
            </a:pathLst>
          </a:custGeom>
          <a:solidFill>
            <a:srgbClr val="99E5F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4" name="object 76">
            <a:extLst>
              <a:ext uri="{FF2B5EF4-FFF2-40B4-BE49-F238E27FC236}">
                <a16:creationId xmlns:a16="http://schemas.microsoft.com/office/drawing/2014/main" id="{98F589D3-D335-474D-B586-174D63F8A5E2}"/>
              </a:ext>
            </a:extLst>
          </p:cNvPr>
          <p:cNvSpPr/>
          <p:nvPr/>
        </p:nvSpPr>
        <p:spPr>
          <a:xfrm>
            <a:off x="1375202" y="5107909"/>
            <a:ext cx="144490" cy="263625"/>
          </a:xfrm>
          <a:custGeom>
            <a:avLst/>
            <a:gdLst/>
            <a:ahLst/>
            <a:cxnLst/>
            <a:rect l="l" t="t" r="r" b="b"/>
            <a:pathLst>
              <a:path w="250825" h="453390">
                <a:moveTo>
                  <a:pt x="24117" y="0"/>
                </a:moveTo>
                <a:lnTo>
                  <a:pt x="0" y="24117"/>
                </a:lnTo>
                <a:lnTo>
                  <a:pt x="202526" y="226644"/>
                </a:lnTo>
                <a:lnTo>
                  <a:pt x="0" y="429183"/>
                </a:lnTo>
                <a:lnTo>
                  <a:pt x="24117" y="453301"/>
                </a:lnTo>
                <a:lnTo>
                  <a:pt x="250761" y="226644"/>
                </a:lnTo>
                <a:lnTo>
                  <a:pt x="24117" y="0"/>
                </a:lnTo>
                <a:close/>
              </a:path>
            </a:pathLst>
          </a:custGeom>
          <a:solidFill>
            <a:srgbClr val="99E5F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5" name="object 78">
            <a:extLst>
              <a:ext uri="{FF2B5EF4-FFF2-40B4-BE49-F238E27FC236}">
                <a16:creationId xmlns:a16="http://schemas.microsoft.com/office/drawing/2014/main" id="{E39FA621-23A8-46E3-B8CE-71348EEC4E6C}"/>
              </a:ext>
            </a:extLst>
          </p:cNvPr>
          <p:cNvSpPr/>
          <p:nvPr/>
        </p:nvSpPr>
        <p:spPr>
          <a:xfrm>
            <a:off x="2409659" y="4887646"/>
            <a:ext cx="57430" cy="97104"/>
          </a:xfrm>
          <a:custGeom>
            <a:avLst/>
            <a:gdLst/>
            <a:ahLst/>
            <a:cxnLst/>
            <a:rect l="l" t="t" r="r" b="b"/>
            <a:pathLst>
              <a:path w="99695" h="167004">
                <a:moveTo>
                  <a:pt x="15709" y="0"/>
                </a:moveTo>
                <a:lnTo>
                  <a:pt x="10566" y="0"/>
                </a:lnTo>
                <a:lnTo>
                  <a:pt x="8039" y="939"/>
                </a:lnTo>
                <a:lnTo>
                  <a:pt x="2120" y="6705"/>
                </a:lnTo>
                <a:lnTo>
                  <a:pt x="2032" y="13068"/>
                </a:lnTo>
                <a:lnTo>
                  <a:pt x="71234" y="84213"/>
                </a:lnTo>
                <a:lnTo>
                  <a:pt x="76" y="153416"/>
                </a:lnTo>
                <a:lnTo>
                  <a:pt x="0" y="159778"/>
                </a:lnTo>
                <a:lnTo>
                  <a:pt x="5829" y="165773"/>
                </a:lnTo>
                <a:lnTo>
                  <a:pt x="8445" y="166789"/>
                </a:lnTo>
                <a:lnTo>
                  <a:pt x="13589" y="166789"/>
                </a:lnTo>
                <a:lnTo>
                  <a:pt x="16103" y="165849"/>
                </a:lnTo>
                <a:lnTo>
                  <a:pt x="99631" y="84607"/>
                </a:lnTo>
                <a:lnTo>
                  <a:pt x="18326" y="1016"/>
                </a:lnTo>
                <a:lnTo>
                  <a:pt x="15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6" name="object 79">
            <a:extLst>
              <a:ext uri="{FF2B5EF4-FFF2-40B4-BE49-F238E27FC236}">
                <a16:creationId xmlns:a16="http://schemas.microsoft.com/office/drawing/2014/main" id="{0B5E1F6A-E8F6-4281-8287-9B52D2E1BFC4}"/>
              </a:ext>
            </a:extLst>
          </p:cNvPr>
          <p:cNvSpPr/>
          <p:nvPr/>
        </p:nvSpPr>
        <p:spPr>
          <a:xfrm>
            <a:off x="-293309" y="3801197"/>
            <a:ext cx="175948" cy="177595"/>
          </a:xfrm>
          <a:custGeom>
            <a:avLst/>
            <a:gdLst/>
            <a:ahLst/>
            <a:cxnLst/>
            <a:rect l="l" t="t" r="r" b="b"/>
            <a:pathLst>
              <a:path w="305434" h="305435">
                <a:moveTo>
                  <a:pt x="152450" y="0"/>
                </a:moveTo>
                <a:lnTo>
                  <a:pt x="0" y="152450"/>
                </a:lnTo>
                <a:lnTo>
                  <a:pt x="152450" y="304901"/>
                </a:lnTo>
                <a:lnTo>
                  <a:pt x="171831" y="285521"/>
                </a:lnTo>
                <a:lnTo>
                  <a:pt x="152450" y="285521"/>
                </a:lnTo>
                <a:lnTo>
                  <a:pt x="19380" y="152450"/>
                </a:lnTo>
                <a:lnTo>
                  <a:pt x="152450" y="19380"/>
                </a:lnTo>
                <a:lnTo>
                  <a:pt x="171831" y="19380"/>
                </a:lnTo>
                <a:lnTo>
                  <a:pt x="152450" y="0"/>
                </a:lnTo>
                <a:close/>
              </a:path>
              <a:path w="305434" h="305435">
                <a:moveTo>
                  <a:pt x="171831" y="19380"/>
                </a:moveTo>
                <a:lnTo>
                  <a:pt x="152450" y="19380"/>
                </a:lnTo>
                <a:lnTo>
                  <a:pt x="285521" y="152450"/>
                </a:lnTo>
                <a:lnTo>
                  <a:pt x="152450" y="285521"/>
                </a:lnTo>
                <a:lnTo>
                  <a:pt x="171831" y="285521"/>
                </a:lnTo>
                <a:lnTo>
                  <a:pt x="304901" y="152450"/>
                </a:lnTo>
                <a:lnTo>
                  <a:pt x="171831" y="1938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483698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7" name="object 80">
            <a:extLst>
              <a:ext uri="{FF2B5EF4-FFF2-40B4-BE49-F238E27FC236}">
                <a16:creationId xmlns:a16="http://schemas.microsoft.com/office/drawing/2014/main" id="{993B9BF4-D573-4976-88D2-6A0D6D9D24B4}"/>
              </a:ext>
            </a:extLst>
          </p:cNvPr>
          <p:cNvSpPr/>
          <p:nvPr/>
        </p:nvSpPr>
        <p:spPr>
          <a:xfrm>
            <a:off x="-20788" y="3789189"/>
            <a:ext cx="101691" cy="102644"/>
          </a:xfrm>
          <a:custGeom>
            <a:avLst/>
            <a:gdLst/>
            <a:ahLst/>
            <a:cxnLst/>
            <a:rect l="l" t="t" r="r" b="b"/>
            <a:pathLst>
              <a:path w="176530" h="176529">
                <a:moveTo>
                  <a:pt x="87985" y="0"/>
                </a:moveTo>
                <a:lnTo>
                  <a:pt x="0" y="87985"/>
                </a:lnTo>
                <a:lnTo>
                  <a:pt x="87985" y="175971"/>
                </a:lnTo>
                <a:lnTo>
                  <a:pt x="121932" y="142024"/>
                </a:lnTo>
                <a:lnTo>
                  <a:pt x="87985" y="142024"/>
                </a:lnTo>
                <a:lnTo>
                  <a:pt x="33947" y="87985"/>
                </a:lnTo>
                <a:lnTo>
                  <a:pt x="87985" y="33947"/>
                </a:lnTo>
                <a:lnTo>
                  <a:pt x="121932" y="33947"/>
                </a:lnTo>
                <a:lnTo>
                  <a:pt x="87985" y="0"/>
                </a:lnTo>
                <a:close/>
              </a:path>
              <a:path w="176530" h="176529">
                <a:moveTo>
                  <a:pt x="121932" y="33947"/>
                </a:moveTo>
                <a:lnTo>
                  <a:pt x="87985" y="33947"/>
                </a:lnTo>
                <a:lnTo>
                  <a:pt x="142024" y="87985"/>
                </a:lnTo>
                <a:lnTo>
                  <a:pt x="87985" y="142024"/>
                </a:lnTo>
                <a:lnTo>
                  <a:pt x="121932" y="142024"/>
                </a:lnTo>
                <a:lnTo>
                  <a:pt x="175971" y="87985"/>
                </a:lnTo>
                <a:lnTo>
                  <a:pt x="121932" y="33947"/>
                </a:lnTo>
                <a:close/>
              </a:path>
            </a:pathLst>
          </a:custGeom>
          <a:solidFill>
            <a:srgbClr val="7FDEF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C0D40FC2-787F-4837-BA25-28C4279B9B1B}"/>
              </a:ext>
            </a:extLst>
          </p:cNvPr>
          <p:cNvSpPr/>
          <p:nvPr/>
        </p:nvSpPr>
        <p:spPr>
          <a:xfrm>
            <a:off x="367032" y="6378493"/>
            <a:ext cx="11824967" cy="451034"/>
          </a:xfrm>
          <a:prstGeom prst="rect">
            <a:avLst/>
          </a:prstGeom>
          <a:solidFill>
            <a:srgbClr val="4B2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349" name="object 59">
            <a:extLst>
              <a:ext uri="{FF2B5EF4-FFF2-40B4-BE49-F238E27FC236}">
                <a16:creationId xmlns:a16="http://schemas.microsoft.com/office/drawing/2014/main" id="{505EDBD3-862D-4826-AC48-4BD98B8745FE}"/>
              </a:ext>
            </a:extLst>
          </p:cNvPr>
          <p:cNvSpPr/>
          <p:nvPr/>
        </p:nvSpPr>
        <p:spPr>
          <a:xfrm>
            <a:off x="-26894" y="6183630"/>
            <a:ext cx="12218893" cy="674370"/>
          </a:xfrm>
          <a:custGeom>
            <a:avLst/>
            <a:gdLst/>
            <a:ahLst/>
            <a:cxnLst/>
            <a:rect l="l" t="t" r="r" b="b"/>
            <a:pathLst>
              <a:path w="7560309" h="674370">
                <a:moveTo>
                  <a:pt x="323716" y="0"/>
                </a:moveTo>
                <a:lnTo>
                  <a:pt x="265381" y="6349"/>
                </a:lnTo>
                <a:lnTo>
                  <a:pt x="217341" y="22859"/>
                </a:lnTo>
                <a:lnTo>
                  <a:pt x="177022" y="46989"/>
                </a:lnTo>
                <a:lnTo>
                  <a:pt x="141850" y="77469"/>
                </a:lnTo>
                <a:lnTo>
                  <a:pt x="93115" y="126999"/>
                </a:lnTo>
                <a:lnTo>
                  <a:pt x="76655" y="143509"/>
                </a:lnTo>
                <a:lnTo>
                  <a:pt x="59552" y="158749"/>
                </a:lnTo>
                <a:lnTo>
                  <a:pt x="41484" y="173989"/>
                </a:lnTo>
                <a:lnTo>
                  <a:pt x="22130" y="186689"/>
                </a:lnTo>
                <a:lnTo>
                  <a:pt x="1167" y="198119"/>
                </a:lnTo>
                <a:lnTo>
                  <a:pt x="0" y="198119"/>
                </a:lnTo>
                <a:lnTo>
                  <a:pt x="0" y="674369"/>
                </a:lnTo>
                <a:lnTo>
                  <a:pt x="7560004" y="674369"/>
                </a:lnTo>
                <a:lnTo>
                  <a:pt x="7560004" y="220979"/>
                </a:lnTo>
                <a:lnTo>
                  <a:pt x="752633" y="220979"/>
                </a:lnTo>
                <a:lnTo>
                  <a:pt x="722018" y="219709"/>
                </a:lnTo>
                <a:lnTo>
                  <a:pt x="669153" y="208279"/>
                </a:lnTo>
                <a:lnTo>
                  <a:pt x="625295" y="186689"/>
                </a:lnTo>
                <a:lnTo>
                  <a:pt x="587871" y="158749"/>
                </a:lnTo>
                <a:lnTo>
                  <a:pt x="554308" y="126999"/>
                </a:lnTo>
                <a:lnTo>
                  <a:pt x="522032" y="93979"/>
                </a:lnTo>
                <a:lnTo>
                  <a:pt x="505572" y="77469"/>
                </a:lnTo>
                <a:lnTo>
                  <a:pt x="470401" y="46989"/>
                </a:lnTo>
                <a:lnTo>
                  <a:pt x="430084" y="22859"/>
                </a:lnTo>
                <a:lnTo>
                  <a:pt x="382047" y="6349"/>
                </a:lnTo>
                <a:lnTo>
                  <a:pt x="354329" y="1269"/>
                </a:lnTo>
                <a:lnTo>
                  <a:pt x="323716" y="0"/>
                </a:lnTo>
              </a:path>
              <a:path w="7560309" h="674370">
                <a:moveTo>
                  <a:pt x="1181563" y="0"/>
                </a:moveTo>
                <a:lnTo>
                  <a:pt x="1123228" y="6349"/>
                </a:lnTo>
                <a:lnTo>
                  <a:pt x="1075188" y="22859"/>
                </a:lnTo>
                <a:lnTo>
                  <a:pt x="1034869" y="46989"/>
                </a:lnTo>
                <a:lnTo>
                  <a:pt x="999696" y="77469"/>
                </a:lnTo>
                <a:lnTo>
                  <a:pt x="950959" y="126999"/>
                </a:lnTo>
                <a:lnTo>
                  <a:pt x="934499" y="143509"/>
                </a:lnTo>
                <a:lnTo>
                  <a:pt x="899327" y="173989"/>
                </a:lnTo>
                <a:lnTo>
                  <a:pt x="859008" y="198119"/>
                </a:lnTo>
                <a:lnTo>
                  <a:pt x="810967" y="214629"/>
                </a:lnTo>
                <a:lnTo>
                  <a:pt x="752633" y="220979"/>
                </a:lnTo>
                <a:lnTo>
                  <a:pt x="1610493" y="220979"/>
                </a:lnTo>
                <a:lnTo>
                  <a:pt x="1552158" y="214629"/>
                </a:lnTo>
                <a:lnTo>
                  <a:pt x="1504118" y="198119"/>
                </a:lnTo>
                <a:lnTo>
                  <a:pt x="1463799" y="173989"/>
                </a:lnTo>
                <a:lnTo>
                  <a:pt x="1428626" y="143509"/>
                </a:lnTo>
                <a:lnTo>
                  <a:pt x="1379889" y="93979"/>
                </a:lnTo>
                <a:lnTo>
                  <a:pt x="1363429" y="77469"/>
                </a:lnTo>
                <a:lnTo>
                  <a:pt x="1328257" y="46989"/>
                </a:lnTo>
                <a:lnTo>
                  <a:pt x="1287937" y="22859"/>
                </a:lnTo>
                <a:lnTo>
                  <a:pt x="1239897" y="6349"/>
                </a:lnTo>
                <a:lnTo>
                  <a:pt x="1212178" y="1269"/>
                </a:lnTo>
                <a:lnTo>
                  <a:pt x="1181563" y="0"/>
                </a:lnTo>
              </a:path>
              <a:path w="7560309" h="674370">
                <a:moveTo>
                  <a:pt x="2039410" y="0"/>
                </a:moveTo>
                <a:lnTo>
                  <a:pt x="1981075" y="6349"/>
                </a:lnTo>
                <a:lnTo>
                  <a:pt x="1933035" y="22859"/>
                </a:lnTo>
                <a:lnTo>
                  <a:pt x="1892716" y="46989"/>
                </a:lnTo>
                <a:lnTo>
                  <a:pt x="1857544" y="77469"/>
                </a:lnTo>
                <a:lnTo>
                  <a:pt x="1808808" y="126999"/>
                </a:lnTo>
                <a:lnTo>
                  <a:pt x="1792349" y="143509"/>
                </a:lnTo>
                <a:lnTo>
                  <a:pt x="1757178" y="173989"/>
                </a:lnTo>
                <a:lnTo>
                  <a:pt x="1716861" y="198119"/>
                </a:lnTo>
                <a:lnTo>
                  <a:pt x="1668824" y="214629"/>
                </a:lnTo>
                <a:lnTo>
                  <a:pt x="1610493" y="220979"/>
                </a:lnTo>
                <a:lnTo>
                  <a:pt x="2468352" y="220979"/>
                </a:lnTo>
                <a:lnTo>
                  <a:pt x="2410014" y="214629"/>
                </a:lnTo>
                <a:lnTo>
                  <a:pt x="2361971" y="198119"/>
                </a:lnTo>
                <a:lnTo>
                  <a:pt x="2321650" y="173989"/>
                </a:lnTo>
                <a:lnTo>
                  <a:pt x="2286476" y="143509"/>
                </a:lnTo>
                <a:lnTo>
                  <a:pt x="2237737" y="93979"/>
                </a:lnTo>
                <a:lnTo>
                  <a:pt x="2221277" y="77469"/>
                </a:lnTo>
                <a:lnTo>
                  <a:pt x="2186104" y="46989"/>
                </a:lnTo>
                <a:lnTo>
                  <a:pt x="2145784" y="22859"/>
                </a:lnTo>
                <a:lnTo>
                  <a:pt x="2097744" y="6349"/>
                </a:lnTo>
                <a:lnTo>
                  <a:pt x="2070024" y="1269"/>
                </a:lnTo>
                <a:lnTo>
                  <a:pt x="2039410" y="0"/>
                </a:lnTo>
              </a:path>
              <a:path w="7560309" h="674370">
                <a:moveTo>
                  <a:pt x="2897282" y="0"/>
                </a:moveTo>
                <a:lnTo>
                  <a:pt x="2838947" y="6349"/>
                </a:lnTo>
                <a:lnTo>
                  <a:pt x="2790907" y="22859"/>
                </a:lnTo>
                <a:lnTo>
                  <a:pt x="2750588" y="46989"/>
                </a:lnTo>
                <a:lnTo>
                  <a:pt x="2715416" y="77469"/>
                </a:lnTo>
                <a:lnTo>
                  <a:pt x="2666679" y="126999"/>
                </a:lnTo>
                <a:lnTo>
                  <a:pt x="2650218" y="143509"/>
                </a:lnTo>
                <a:lnTo>
                  <a:pt x="2615046" y="173989"/>
                </a:lnTo>
                <a:lnTo>
                  <a:pt x="2574727" y="198119"/>
                </a:lnTo>
                <a:lnTo>
                  <a:pt x="2526687" y="214629"/>
                </a:lnTo>
                <a:lnTo>
                  <a:pt x="2468352" y="220979"/>
                </a:lnTo>
                <a:lnTo>
                  <a:pt x="3326212" y="220979"/>
                </a:lnTo>
                <a:lnTo>
                  <a:pt x="3267877" y="214629"/>
                </a:lnTo>
                <a:lnTo>
                  <a:pt x="3219837" y="198119"/>
                </a:lnTo>
                <a:lnTo>
                  <a:pt x="3179518" y="173989"/>
                </a:lnTo>
                <a:lnTo>
                  <a:pt x="3144345" y="143509"/>
                </a:lnTo>
                <a:lnTo>
                  <a:pt x="3095608" y="93979"/>
                </a:lnTo>
                <a:lnTo>
                  <a:pt x="3079148" y="77469"/>
                </a:lnTo>
                <a:lnTo>
                  <a:pt x="3043976" y="46989"/>
                </a:lnTo>
                <a:lnTo>
                  <a:pt x="3003657" y="22859"/>
                </a:lnTo>
                <a:lnTo>
                  <a:pt x="2955616" y="6349"/>
                </a:lnTo>
                <a:lnTo>
                  <a:pt x="2927897" y="1269"/>
                </a:lnTo>
                <a:lnTo>
                  <a:pt x="2897282" y="0"/>
                </a:lnTo>
              </a:path>
              <a:path w="7560309" h="674370">
                <a:moveTo>
                  <a:pt x="3755142" y="0"/>
                </a:moveTo>
                <a:lnTo>
                  <a:pt x="3696807" y="6349"/>
                </a:lnTo>
                <a:lnTo>
                  <a:pt x="3648767" y="22859"/>
                </a:lnTo>
                <a:lnTo>
                  <a:pt x="3608448" y="46989"/>
                </a:lnTo>
                <a:lnTo>
                  <a:pt x="3573275" y="77469"/>
                </a:lnTo>
                <a:lnTo>
                  <a:pt x="3524538" y="126999"/>
                </a:lnTo>
                <a:lnTo>
                  <a:pt x="3508078" y="143509"/>
                </a:lnTo>
                <a:lnTo>
                  <a:pt x="3472906" y="173989"/>
                </a:lnTo>
                <a:lnTo>
                  <a:pt x="3432586" y="198119"/>
                </a:lnTo>
                <a:lnTo>
                  <a:pt x="3384546" y="214629"/>
                </a:lnTo>
                <a:lnTo>
                  <a:pt x="3326212" y="220979"/>
                </a:lnTo>
                <a:lnTo>
                  <a:pt x="4184046" y="220979"/>
                </a:lnTo>
                <a:lnTo>
                  <a:pt x="4125715" y="214629"/>
                </a:lnTo>
                <a:lnTo>
                  <a:pt x="4077678" y="198119"/>
                </a:lnTo>
                <a:lnTo>
                  <a:pt x="4037361" y="173989"/>
                </a:lnTo>
                <a:lnTo>
                  <a:pt x="4002190" y="143509"/>
                </a:lnTo>
                <a:lnTo>
                  <a:pt x="3953456" y="93979"/>
                </a:lnTo>
                <a:lnTo>
                  <a:pt x="3936997" y="77469"/>
                </a:lnTo>
                <a:lnTo>
                  <a:pt x="3901827" y="46989"/>
                </a:lnTo>
                <a:lnTo>
                  <a:pt x="3861510" y="22859"/>
                </a:lnTo>
                <a:lnTo>
                  <a:pt x="3813473" y="6349"/>
                </a:lnTo>
                <a:lnTo>
                  <a:pt x="3785755" y="1269"/>
                </a:lnTo>
                <a:lnTo>
                  <a:pt x="3755142" y="0"/>
                </a:lnTo>
              </a:path>
              <a:path w="7560309" h="674370">
                <a:moveTo>
                  <a:pt x="4612963" y="0"/>
                </a:moveTo>
                <a:lnTo>
                  <a:pt x="4554632" y="6349"/>
                </a:lnTo>
                <a:lnTo>
                  <a:pt x="4506595" y="22859"/>
                </a:lnTo>
                <a:lnTo>
                  <a:pt x="4466277" y="46989"/>
                </a:lnTo>
                <a:lnTo>
                  <a:pt x="4431107" y="77469"/>
                </a:lnTo>
                <a:lnTo>
                  <a:pt x="4382371" y="126999"/>
                </a:lnTo>
                <a:lnTo>
                  <a:pt x="4365911" y="143509"/>
                </a:lnTo>
                <a:lnTo>
                  <a:pt x="4330740" y="173989"/>
                </a:lnTo>
                <a:lnTo>
                  <a:pt x="4290420" y="198119"/>
                </a:lnTo>
                <a:lnTo>
                  <a:pt x="4242380" y="214629"/>
                </a:lnTo>
                <a:lnTo>
                  <a:pt x="4184046" y="220979"/>
                </a:lnTo>
                <a:lnTo>
                  <a:pt x="5041893" y="220979"/>
                </a:lnTo>
                <a:lnTo>
                  <a:pt x="4983558" y="214629"/>
                </a:lnTo>
                <a:lnTo>
                  <a:pt x="4935518" y="198119"/>
                </a:lnTo>
                <a:lnTo>
                  <a:pt x="4895199" y="173989"/>
                </a:lnTo>
                <a:lnTo>
                  <a:pt x="4860027" y="143509"/>
                </a:lnTo>
                <a:lnTo>
                  <a:pt x="4811289" y="93979"/>
                </a:lnTo>
                <a:lnTo>
                  <a:pt x="4794829" y="77469"/>
                </a:lnTo>
                <a:lnTo>
                  <a:pt x="4759657" y="46989"/>
                </a:lnTo>
                <a:lnTo>
                  <a:pt x="4719338" y="22859"/>
                </a:lnTo>
                <a:lnTo>
                  <a:pt x="4671297" y="6349"/>
                </a:lnTo>
                <a:lnTo>
                  <a:pt x="4643578" y="1269"/>
                </a:lnTo>
                <a:lnTo>
                  <a:pt x="4612963" y="0"/>
                </a:lnTo>
              </a:path>
              <a:path w="7560309" h="674370">
                <a:moveTo>
                  <a:pt x="5470835" y="0"/>
                </a:moveTo>
                <a:lnTo>
                  <a:pt x="5412501" y="6349"/>
                </a:lnTo>
                <a:lnTo>
                  <a:pt x="5364461" y="22859"/>
                </a:lnTo>
                <a:lnTo>
                  <a:pt x="5324141" y="46989"/>
                </a:lnTo>
                <a:lnTo>
                  <a:pt x="5288968" y="77469"/>
                </a:lnTo>
                <a:lnTo>
                  <a:pt x="5240230" y="126999"/>
                </a:lnTo>
                <a:lnTo>
                  <a:pt x="5223769" y="143509"/>
                </a:lnTo>
                <a:lnTo>
                  <a:pt x="5188595" y="173989"/>
                </a:lnTo>
                <a:lnTo>
                  <a:pt x="5148274" y="198119"/>
                </a:lnTo>
                <a:lnTo>
                  <a:pt x="5100231" y="214629"/>
                </a:lnTo>
                <a:lnTo>
                  <a:pt x="5041893" y="220979"/>
                </a:lnTo>
                <a:lnTo>
                  <a:pt x="5899765" y="220979"/>
                </a:lnTo>
                <a:lnTo>
                  <a:pt x="5841434" y="214629"/>
                </a:lnTo>
                <a:lnTo>
                  <a:pt x="5793397" y="198119"/>
                </a:lnTo>
                <a:lnTo>
                  <a:pt x="5753079" y="173989"/>
                </a:lnTo>
                <a:lnTo>
                  <a:pt x="5717908" y="143509"/>
                </a:lnTo>
                <a:lnTo>
                  <a:pt x="5669171" y="93979"/>
                </a:lnTo>
                <a:lnTo>
                  <a:pt x="5652711" y="77469"/>
                </a:lnTo>
                <a:lnTo>
                  <a:pt x="5617537" y="46989"/>
                </a:lnTo>
                <a:lnTo>
                  <a:pt x="5577216" y="22859"/>
                </a:lnTo>
                <a:lnTo>
                  <a:pt x="5529173" y="6349"/>
                </a:lnTo>
                <a:lnTo>
                  <a:pt x="5501452" y="1269"/>
                </a:lnTo>
                <a:lnTo>
                  <a:pt x="5470835" y="0"/>
                </a:lnTo>
              </a:path>
              <a:path w="7560309" h="674370">
                <a:moveTo>
                  <a:pt x="6328720" y="0"/>
                </a:moveTo>
                <a:lnTo>
                  <a:pt x="6270382" y="6349"/>
                </a:lnTo>
                <a:lnTo>
                  <a:pt x="6222339" y="22859"/>
                </a:lnTo>
                <a:lnTo>
                  <a:pt x="6182018" y="46989"/>
                </a:lnTo>
                <a:lnTo>
                  <a:pt x="6146843" y="77469"/>
                </a:lnTo>
                <a:lnTo>
                  <a:pt x="6098103" y="126999"/>
                </a:lnTo>
                <a:lnTo>
                  <a:pt x="6081642" y="143509"/>
                </a:lnTo>
                <a:lnTo>
                  <a:pt x="6046468" y="173989"/>
                </a:lnTo>
                <a:lnTo>
                  <a:pt x="6006146" y="198119"/>
                </a:lnTo>
                <a:lnTo>
                  <a:pt x="5958103" y="214629"/>
                </a:lnTo>
                <a:lnTo>
                  <a:pt x="5899765" y="220979"/>
                </a:lnTo>
                <a:lnTo>
                  <a:pt x="6757663" y="220979"/>
                </a:lnTo>
                <a:lnTo>
                  <a:pt x="6699325" y="214629"/>
                </a:lnTo>
                <a:lnTo>
                  <a:pt x="6651282" y="198119"/>
                </a:lnTo>
                <a:lnTo>
                  <a:pt x="6610960" y="173989"/>
                </a:lnTo>
                <a:lnTo>
                  <a:pt x="6575787" y="143509"/>
                </a:lnTo>
                <a:lnTo>
                  <a:pt x="6527048" y="93979"/>
                </a:lnTo>
                <a:lnTo>
                  <a:pt x="6510587" y="77469"/>
                </a:lnTo>
                <a:lnTo>
                  <a:pt x="6475415" y="46989"/>
                </a:lnTo>
                <a:lnTo>
                  <a:pt x="6435095" y="22859"/>
                </a:lnTo>
                <a:lnTo>
                  <a:pt x="6387055" y="6349"/>
                </a:lnTo>
                <a:lnTo>
                  <a:pt x="6359335" y="1269"/>
                </a:lnTo>
                <a:lnTo>
                  <a:pt x="6328720" y="0"/>
                </a:lnTo>
              </a:path>
              <a:path w="7560309" h="674370">
                <a:moveTo>
                  <a:pt x="7186605" y="0"/>
                </a:moveTo>
                <a:lnTo>
                  <a:pt x="7128267" y="6349"/>
                </a:lnTo>
                <a:lnTo>
                  <a:pt x="7080225" y="22859"/>
                </a:lnTo>
                <a:lnTo>
                  <a:pt x="7039903" y="46989"/>
                </a:lnTo>
                <a:lnTo>
                  <a:pt x="7004729" y="77469"/>
                </a:lnTo>
                <a:lnTo>
                  <a:pt x="6955990" y="126999"/>
                </a:lnTo>
                <a:lnTo>
                  <a:pt x="6939530" y="143509"/>
                </a:lnTo>
                <a:lnTo>
                  <a:pt x="6904357" y="173989"/>
                </a:lnTo>
                <a:lnTo>
                  <a:pt x="6864038" y="198119"/>
                </a:lnTo>
                <a:lnTo>
                  <a:pt x="6815997" y="214629"/>
                </a:lnTo>
                <a:lnTo>
                  <a:pt x="6757663" y="220979"/>
                </a:lnTo>
                <a:lnTo>
                  <a:pt x="7560004" y="220979"/>
                </a:lnTo>
                <a:lnTo>
                  <a:pt x="7560004" y="215899"/>
                </a:lnTo>
                <a:lnTo>
                  <a:pt x="7557210" y="214629"/>
                </a:lnTo>
                <a:lnTo>
                  <a:pt x="7532062" y="208279"/>
                </a:lnTo>
                <a:lnTo>
                  <a:pt x="7488202" y="186689"/>
                </a:lnTo>
                <a:lnTo>
                  <a:pt x="7450776" y="158749"/>
                </a:lnTo>
                <a:lnTo>
                  <a:pt x="7417211" y="126999"/>
                </a:lnTo>
                <a:lnTo>
                  <a:pt x="7384933" y="93979"/>
                </a:lnTo>
                <a:lnTo>
                  <a:pt x="7368472" y="77469"/>
                </a:lnTo>
                <a:lnTo>
                  <a:pt x="7333300" y="46989"/>
                </a:lnTo>
                <a:lnTo>
                  <a:pt x="7292980" y="22859"/>
                </a:lnTo>
                <a:lnTo>
                  <a:pt x="7244940" y="6349"/>
                </a:lnTo>
                <a:lnTo>
                  <a:pt x="7217220" y="1269"/>
                </a:lnTo>
                <a:lnTo>
                  <a:pt x="7186605" y="0"/>
                </a:lnTo>
              </a:path>
            </a:pathLst>
          </a:custGeom>
          <a:solidFill>
            <a:srgbClr val="4B288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F162B50A-1652-4C75-B0F9-CDE538C7541A}"/>
              </a:ext>
            </a:extLst>
          </p:cNvPr>
          <p:cNvCxnSpPr>
            <a:stCxn id="359" idx="2"/>
            <a:endCxn id="400" idx="6"/>
          </p:cNvCxnSpPr>
          <p:nvPr/>
        </p:nvCxnSpPr>
        <p:spPr>
          <a:xfrm>
            <a:off x="716856" y="2065894"/>
            <a:ext cx="105779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B39EC248-D0AA-42DA-A052-AD5281FA334D}"/>
              </a:ext>
            </a:extLst>
          </p:cNvPr>
          <p:cNvGrpSpPr/>
          <p:nvPr/>
        </p:nvGrpSpPr>
        <p:grpSpPr>
          <a:xfrm>
            <a:off x="5331966" y="1354404"/>
            <a:ext cx="1362858" cy="1116142"/>
            <a:chOff x="3429211" y="1312454"/>
            <a:chExt cx="1497724" cy="1226594"/>
          </a:xfrm>
        </p:grpSpPr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DC7367B0-CA31-4F52-9873-454BB1CD9EC5}"/>
                </a:ext>
              </a:extLst>
            </p:cNvPr>
            <p:cNvGrpSpPr/>
            <p:nvPr/>
          </p:nvGrpSpPr>
          <p:grpSpPr>
            <a:xfrm>
              <a:off x="3818104" y="1807528"/>
              <a:ext cx="731520" cy="731520"/>
              <a:chOff x="5731908" y="3697340"/>
              <a:chExt cx="731520" cy="731520"/>
            </a:xfrm>
          </p:grpSpPr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6F16061A-F81D-4514-A3BA-28639068B0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1908" y="3697340"/>
                <a:ext cx="731520" cy="731520"/>
              </a:xfrm>
              <a:prstGeom prst="ellipse">
                <a:avLst/>
              </a:prstGeom>
              <a:solidFill>
                <a:srgbClr val="470A68"/>
              </a:solidFill>
              <a:ln w="38100" cap="rnd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lIns="49137" tIns="49137" rIns="49137" bIns="49137" rtlCol="0" anchor="ctr"/>
              <a:lstStyle/>
              <a:p>
                <a:pPr algn="ctr" defTabSz="924884">
                  <a:defRPr/>
                </a:pPr>
                <a:endParaRPr lang="en-US" sz="1820" b="1"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55" name="Picture 354">
                <a:extLst>
                  <a:ext uri="{FF2B5EF4-FFF2-40B4-BE49-F238E27FC236}">
                    <a16:creationId xmlns:a16="http://schemas.microsoft.com/office/drawing/2014/main" id="{9C05232F-A4B5-4225-82D5-56D3524CB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77193" y="3825648"/>
                <a:ext cx="435865" cy="435865"/>
              </a:xfrm>
              <a:prstGeom prst="rect">
                <a:avLst/>
              </a:prstGeom>
            </p:spPr>
          </p:pic>
        </p:grp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3E644653-2D7B-4D6E-8123-EAE8C1B9A70C}"/>
                </a:ext>
              </a:extLst>
            </p:cNvPr>
            <p:cNvSpPr txBox="1"/>
            <p:nvPr/>
          </p:nvSpPr>
          <p:spPr>
            <a:xfrm>
              <a:off x="3429211" y="1312454"/>
              <a:ext cx="1497724" cy="354978"/>
            </a:xfrm>
            <a:prstGeom prst="rect">
              <a:avLst/>
            </a:prstGeom>
            <a:noFill/>
          </p:spPr>
          <p:txBody>
            <a:bodyPr wrap="none" lIns="49137" tIns="49137" rIns="49137" bIns="49137" rtlCol="0" anchor="ctr">
              <a:noAutofit/>
            </a:bodyPr>
            <a:lstStyle/>
            <a:p>
              <a:pPr algn="ctr" defTabSz="924884">
                <a:defRPr/>
              </a:pPr>
              <a:endParaRPr lang="en-US" sz="1400" b="1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 defTabSz="924884"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III. Recommend</a:t>
              </a:r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F741D9B4-6303-4D7B-8FA2-A0E8249BFD05}"/>
              </a:ext>
            </a:extLst>
          </p:cNvPr>
          <p:cNvGrpSpPr/>
          <p:nvPr/>
        </p:nvGrpSpPr>
        <p:grpSpPr>
          <a:xfrm>
            <a:off x="372500" y="1426232"/>
            <a:ext cx="1362858" cy="972486"/>
            <a:chOff x="-61246" y="1470326"/>
            <a:chExt cx="1497724" cy="1068722"/>
          </a:xfrm>
        </p:grpSpPr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0584CC74-8F14-410F-9A5A-13F46A83CA16}"/>
                </a:ext>
              </a:extLst>
            </p:cNvPr>
            <p:cNvSpPr txBox="1"/>
            <p:nvPr/>
          </p:nvSpPr>
          <p:spPr>
            <a:xfrm>
              <a:off x="-61246" y="1470326"/>
              <a:ext cx="1497724" cy="244366"/>
            </a:xfrm>
            <a:prstGeom prst="rect">
              <a:avLst/>
            </a:prstGeom>
            <a:noFill/>
          </p:spPr>
          <p:txBody>
            <a:bodyPr wrap="none" lIns="49137" tIns="49137" rIns="49137" bIns="49137" rtlCol="0">
              <a:noAutofit/>
            </a:bodyPr>
            <a:lstStyle/>
            <a:p>
              <a:pPr algn="ctr" defTabSz="924884"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I. Develop</a:t>
              </a:r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E73F9AA3-58F7-48C2-A043-EF00342CFA7E}"/>
                </a:ext>
              </a:extLst>
            </p:cNvPr>
            <p:cNvGrpSpPr/>
            <p:nvPr/>
          </p:nvGrpSpPr>
          <p:grpSpPr>
            <a:xfrm>
              <a:off x="317187" y="1807528"/>
              <a:ext cx="731520" cy="731520"/>
              <a:chOff x="317187" y="1807528"/>
              <a:chExt cx="731520" cy="731520"/>
            </a:xfrm>
          </p:grpSpPr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6535C599-08FE-45F4-BC01-2CE4C25D81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7187" y="1807528"/>
                <a:ext cx="731520" cy="731520"/>
              </a:xfrm>
              <a:prstGeom prst="ellipse">
                <a:avLst/>
              </a:prstGeom>
              <a:solidFill>
                <a:srgbClr val="1F497D"/>
              </a:solidFill>
              <a:ln w="38100" cap="rnd" cmpd="sng" algn="ctr">
                <a:solidFill>
                  <a:srgbClr val="80BEC9"/>
                </a:solidFill>
                <a:prstDash val="solid"/>
              </a:ln>
              <a:effectLst/>
            </p:spPr>
            <p:txBody>
              <a:bodyPr lIns="49137" tIns="49137" rIns="49137" bIns="49137" rtlCol="0" anchor="ctr"/>
              <a:lstStyle/>
              <a:p>
                <a:pPr algn="ctr" defTabSz="924884">
                  <a:defRPr/>
                </a:pPr>
                <a:endParaRPr lang="en-US" sz="1820" b="1"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60" name="Picture 359">
                <a:extLst>
                  <a:ext uri="{FF2B5EF4-FFF2-40B4-BE49-F238E27FC236}">
                    <a16:creationId xmlns:a16="http://schemas.microsoft.com/office/drawing/2014/main" id="{B51E5E01-26D8-41BC-B74D-5A10B9A57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4263" y="1947736"/>
                <a:ext cx="277369" cy="451105"/>
              </a:xfrm>
              <a:prstGeom prst="rect">
                <a:avLst/>
              </a:prstGeom>
            </p:spPr>
          </p:pic>
        </p:grp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87D998A1-B961-4F9D-ACEE-9233A22C3931}"/>
              </a:ext>
            </a:extLst>
          </p:cNvPr>
          <p:cNvGrpSpPr/>
          <p:nvPr/>
        </p:nvGrpSpPr>
        <p:grpSpPr>
          <a:xfrm>
            <a:off x="7811699" y="1426232"/>
            <a:ext cx="1362858" cy="972486"/>
            <a:chOff x="5178648" y="1470326"/>
            <a:chExt cx="1497724" cy="1068722"/>
          </a:xfrm>
        </p:grpSpPr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D6382256-7E6C-4341-8B99-C397C05B8D2A}"/>
                </a:ext>
              </a:extLst>
            </p:cNvPr>
            <p:cNvGrpSpPr/>
            <p:nvPr/>
          </p:nvGrpSpPr>
          <p:grpSpPr>
            <a:xfrm>
              <a:off x="5564343" y="1807528"/>
              <a:ext cx="731520" cy="731520"/>
              <a:chOff x="4659927" y="4321518"/>
              <a:chExt cx="731520" cy="731520"/>
            </a:xfrm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7D0E16DA-0FF2-4CC8-ACC9-E67BBBBA9C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59927" y="4321518"/>
                <a:ext cx="731520" cy="731520"/>
              </a:xfrm>
              <a:prstGeom prst="ellipse">
                <a:avLst/>
              </a:prstGeom>
              <a:solidFill>
                <a:srgbClr val="6D2077"/>
              </a:solidFill>
              <a:ln w="38100" cap="rnd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lIns="49137" tIns="49137" rIns="49137" bIns="49137" rtlCol="0" anchor="ctr"/>
              <a:lstStyle/>
              <a:p>
                <a:pPr algn="ctr" defTabSz="924884">
                  <a:defRPr/>
                </a:pPr>
                <a:endParaRPr lang="en-US" sz="1820" b="1"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65" name="Picture 364">
                <a:extLst>
                  <a:ext uri="{FF2B5EF4-FFF2-40B4-BE49-F238E27FC236}">
                    <a16:creationId xmlns:a16="http://schemas.microsoft.com/office/drawing/2014/main" id="{77F34272-7102-4020-AAD0-2D9EB5CCA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96717" y="4478394"/>
                <a:ext cx="466345" cy="435865"/>
              </a:xfrm>
              <a:prstGeom prst="rect">
                <a:avLst/>
              </a:prstGeom>
            </p:spPr>
          </p:pic>
        </p:grp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D7998363-1151-42A8-8641-8139109F14D3}"/>
                </a:ext>
              </a:extLst>
            </p:cNvPr>
            <p:cNvSpPr txBox="1"/>
            <p:nvPr/>
          </p:nvSpPr>
          <p:spPr>
            <a:xfrm>
              <a:off x="5178648" y="1470326"/>
              <a:ext cx="1497724" cy="244366"/>
            </a:xfrm>
            <a:prstGeom prst="rect">
              <a:avLst/>
            </a:prstGeom>
            <a:noFill/>
          </p:spPr>
          <p:txBody>
            <a:bodyPr wrap="none" lIns="49137" tIns="49137" rIns="49137" bIns="49137" rtlCol="0" anchor="ctr">
              <a:noAutofit/>
            </a:bodyPr>
            <a:lstStyle/>
            <a:p>
              <a:pPr algn="ctr" defTabSz="924884"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IV. TRS App</a:t>
              </a:r>
            </a:p>
          </p:txBody>
        </p:sp>
      </p:grpSp>
      <p:sp>
        <p:nvSpPr>
          <p:cNvPr id="366" name="Rectangle 365">
            <a:extLst>
              <a:ext uri="{FF2B5EF4-FFF2-40B4-BE49-F238E27FC236}">
                <a16:creationId xmlns:a16="http://schemas.microsoft.com/office/drawing/2014/main" id="{B5A5C312-4B30-477E-B54F-448D91069353}"/>
              </a:ext>
            </a:extLst>
          </p:cNvPr>
          <p:cNvSpPr/>
          <p:nvPr/>
        </p:nvSpPr>
        <p:spPr>
          <a:xfrm>
            <a:off x="1381394" y="3094590"/>
            <a:ext cx="2151821" cy="939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9137" tIns="49137" rIns="49137" bIns="49137" rtlCol="0" anchor="ctr">
            <a:spAutoFit/>
          </a:bodyPr>
          <a:lstStyle/>
          <a:p>
            <a:pPr defTabSz="924884"/>
            <a:r>
              <a:rPr lang="en-GB" sz="1100" b="1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Develop Uniform methodology</a:t>
            </a:r>
          </a:p>
          <a:p>
            <a:pPr defTabSz="924884"/>
            <a:r>
              <a:rPr lang="en-GB" sz="1100" dirty="0">
                <a:solidFill>
                  <a:schemeClr val="tx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A Uniform multi-dimensional methodology developed for measurement of release time across ports</a:t>
            </a:r>
          </a:p>
        </p:txBody>
      </p: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725AFFE1-983D-4CC1-B338-5D212AD4C130}"/>
              </a:ext>
            </a:extLst>
          </p:cNvPr>
          <p:cNvGrpSpPr/>
          <p:nvPr/>
        </p:nvGrpSpPr>
        <p:grpSpPr>
          <a:xfrm>
            <a:off x="3501991" y="2490276"/>
            <a:ext cx="1043030" cy="920825"/>
            <a:chOff x="1053929" y="2597861"/>
            <a:chExt cx="1043030" cy="920825"/>
          </a:xfrm>
        </p:grpSpPr>
        <p:cxnSp>
          <p:nvCxnSpPr>
            <p:cNvPr id="368" name="Elbow Connector 312">
              <a:extLst>
                <a:ext uri="{FF2B5EF4-FFF2-40B4-BE49-F238E27FC236}">
                  <a16:creationId xmlns:a16="http://schemas.microsoft.com/office/drawing/2014/main" id="{9DEF15E0-AE6E-43DF-A34E-F68C6358C74B}"/>
                </a:ext>
              </a:extLst>
            </p:cNvPr>
            <p:cNvCxnSpPr>
              <a:endCxn id="369" idx="2"/>
            </p:cNvCxnSpPr>
            <p:nvPr/>
          </p:nvCxnSpPr>
          <p:spPr>
            <a:xfrm rot="16200000" flipH="1">
              <a:off x="1052627" y="2599163"/>
              <a:ext cx="796016" cy="793412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BE752647-3CB0-4781-BD1D-5C6D875BE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341" y="3269068"/>
              <a:ext cx="249618" cy="2496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137" tIns="49137" rIns="49137" bIns="49137" rtlCol="0" anchor="ctr"/>
            <a:lstStyle/>
            <a:p>
              <a:pPr algn="ctr" defTabSz="924884"/>
              <a:endParaRPr lang="en-US" sz="182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6F2BE4D3-5998-4015-821B-5718D43C774F}"/>
              </a:ext>
            </a:extLst>
          </p:cNvPr>
          <p:cNvGrpSpPr/>
          <p:nvPr/>
        </p:nvGrpSpPr>
        <p:grpSpPr>
          <a:xfrm>
            <a:off x="5974781" y="2506568"/>
            <a:ext cx="969661" cy="1993975"/>
            <a:chOff x="1053930" y="2597860"/>
            <a:chExt cx="969661" cy="1993975"/>
          </a:xfrm>
        </p:grpSpPr>
        <p:cxnSp>
          <p:nvCxnSpPr>
            <p:cNvPr id="371" name="Elbow Connector 315">
              <a:extLst>
                <a:ext uri="{FF2B5EF4-FFF2-40B4-BE49-F238E27FC236}">
                  <a16:creationId xmlns:a16="http://schemas.microsoft.com/office/drawing/2014/main" id="{4E67BACC-A351-40A2-ABA3-6127E288DB9C}"/>
                </a:ext>
              </a:extLst>
            </p:cNvPr>
            <p:cNvCxnSpPr/>
            <p:nvPr/>
          </p:nvCxnSpPr>
          <p:spPr>
            <a:xfrm rot="16200000" flipH="1">
              <a:off x="496119" y="3155671"/>
              <a:ext cx="1835665" cy="720044"/>
            </a:xfrm>
            <a:prstGeom prst="bentConnector3">
              <a:avLst>
                <a:gd name="adj1" fmla="val 99813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id="{D94DEB56-BF58-47D6-A1F2-DBE2F4CA78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3973" y="4342217"/>
              <a:ext cx="249618" cy="2496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137" tIns="49137" rIns="49137" bIns="49137" rtlCol="0" anchor="ctr"/>
            <a:lstStyle/>
            <a:p>
              <a:pPr algn="ctr" defTabSz="924884"/>
              <a:endParaRPr lang="en-US" sz="182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5BA4B295-753A-4D37-B8C4-63E6FB06C5A2}"/>
              </a:ext>
            </a:extLst>
          </p:cNvPr>
          <p:cNvGrpSpPr/>
          <p:nvPr/>
        </p:nvGrpSpPr>
        <p:grpSpPr>
          <a:xfrm>
            <a:off x="8483788" y="2381760"/>
            <a:ext cx="1043030" cy="920825"/>
            <a:chOff x="1053929" y="2597861"/>
            <a:chExt cx="1043030" cy="920825"/>
          </a:xfrm>
        </p:grpSpPr>
        <p:cxnSp>
          <p:nvCxnSpPr>
            <p:cNvPr id="374" name="Elbow Connector 318">
              <a:extLst>
                <a:ext uri="{FF2B5EF4-FFF2-40B4-BE49-F238E27FC236}">
                  <a16:creationId xmlns:a16="http://schemas.microsoft.com/office/drawing/2014/main" id="{0FB041A3-1893-4247-AC3D-4805091C4CDA}"/>
                </a:ext>
              </a:extLst>
            </p:cNvPr>
            <p:cNvCxnSpPr>
              <a:endCxn id="375" idx="2"/>
            </p:cNvCxnSpPr>
            <p:nvPr/>
          </p:nvCxnSpPr>
          <p:spPr>
            <a:xfrm rot="16200000" flipH="1">
              <a:off x="1052627" y="2599163"/>
              <a:ext cx="796016" cy="793412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A2EF6191-6934-4DEA-AF3D-722B06925D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341" y="3269068"/>
              <a:ext cx="249618" cy="2496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137" tIns="49137" rIns="49137" bIns="49137" rtlCol="0" anchor="ctr"/>
            <a:lstStyle/>
            <a:p>
              <a:pPr algn="ctr" defTabSz="924884"/>
              <a:endParaRPr lang="en-US" sz="182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76" name="Rectangle 375">
            <a:extLst>
              <a:ext uri="{FF2B5EF4-FFF2-40B4-BE49-F238E27FC236}">
                <a16:creationId xmlns:a16="http://schemas.microsoft.com/office/drawing/2014/main" id="{953DAA48-46AC-4AA5-9DA7-1F6AEF9029BF}"/>
              </a:ext>
            </a:extLst>
          </p:cNvPr>
          <p:cNvSpPr/>
          <p:nvPr/>
        </p:nvSpPr>
        <p:spPr>
          <a:xfrm>
            <a:off x="3693139" y="3499802"/>
            <a:ext cx="2250461" cy="2130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9137" tIns="49137" rIns="49137" bIns="49137" rtlCol="0" anchor="ctr">
            <a:spAutoFit/>
          </a:bodyPr>
          <a:lstStyle/>
          <a:p>
            <a:pPr defTabSz="924884"/>
            <a:r>
              <a:rPr lang="en-GB" sz="1100" b="1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Data collection </a:t>
            </a:r>
          </a:p>
          <a:p>
            <a:pPr marL="171450" indent="-171450" defTabSz="924884">
              <a:buFont typeface="Arial" panose="020B0604020202020204" pitchFamily="34" charset="0"/>
              <a:buChar char="•"/>
            </a:pPr>
            <a:r>
              <a:rPr lang="en-GB" sz="1100" u="sng" dirty="0">
                <a:solidFill>
                  <a:schemeClr val="tx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Module 1 (during 01 – 07 August 2019) </a:t>
            </a:r>
            <a:r>
              <a:rPr lang="en-GB" sz="1100" dirty="0">
                <a:solidFill>
                  <a:schemeClr val="tx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covered all sea ports and ICDs who are recording system generated time stamps on key efficiency parameters</a:t>
            </a:r>
          </a:p>
          <a:p>
            <a:pPr marL="171450" indent="-171450" defTabSz="924884">
              <a:buFont typeface="Arial" panose="020B0604020202020204" pitchFamily="34" charset="0"/>
              <a:buChar char="•"/>
            </a:pPr>
            <a:r>
              <a:rPr lang="en-GB" sz="1100" u="sng" dirty="0">
                <a:solidFill>
                  <a:schemeClr val="tx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Module 2 (during 03 – 09 September 2019) </a:t>
            </a:r>
            <a:r>
              <a:rPr lang="en-GB" sz="1100" dirty="0">
                <a:solidFill>
                  <a:schemeClr val="tx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covered all air cargo complexes and integrated check posts who are recording system generated time stamps on key efficiency parameters </a:t>
            </a:r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E7833496-5B9E-4556-8184-FA4CACEEE8C0}"/>
              </a:ext>
            </a:extLst>
          </p:cNvPr>
          <p:cNvSpPr/>
          <p:nvPr/>
        </p:nvSpPr>
        <p:spPr>
          <a:xfrm>
            <a:off x="5914998" y="4466870"/>
            <a:ext cx="2205605" cy="939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9137" tIns="49137" rIns="49137" bIns="49137" rtlCol="0" anchor="ctr">
            <a:spAutoFit/>
          </a:bodyPr>
          <a:lstStyle/>
          <a:p>
            <a:pPr defTabSz="924884"/>
            <a:r>
              <a:rPr lang="en-GB" sz="1100" b="1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Stakeholder specific </a:t>
            </a:r>
            <a:r>
              <a:rPr lang="en-GB" sz="11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actionable recommendations to measure efficiency parameter and have standardised operations across all ports </a:t>
            </a:r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E6FBB553-15F3-4629-8B12-6F3A682E1383}"/>
              </a:ext>
            </a:extLst>
          </p:cNvPr>
          <p:cNvSpPr/>
          <p:nvPr/>
        </p:nvSpPr>
        <p:spPr>
          <a:xfrm>
            <a:off x="8050055" y="3388195"/>
            <a:ext cx="2151821" cy="771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9137" tIns="49137" rIns="49137" bIns="49137" rtlCol="0" anchor="ctr">
            <a:spAutoFit/>
          </a:bodyPr>
          <a:lstStyle/>
          <a:p>
            <a:pPr defTabSz="924884"/>
            <a:r>
              <a:rPr lang="en-GB" sz="1100" b="1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Development of TRS APP</a:t>
            </a:r>
          </a:p>
          <a:p>
            <a:pPr>
              <a:spcAft>
                <a:spcPts val="60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Information will  be sourced periodically and furnished in the app, to generate insights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D8408571-EAAE-4184-94C4-A20D83C91480}"/>
              </a:ext>
            </a:extLst>
          </p:cNvPr>
          <p:cNvSpPr/>
          <p:nvPr/>
        </p:nvSpPr>
        <p:spPr>
          <a:xfrm>
            <a:off x="10067215" y="4085597"/>
            <a:ext cx="2008672" cy="1284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9137" tIns="49137" rIns="49137" bIns="49137" rtlCol="0" anchor="ctr">
            <a:spAutoFit/>
          </a:bodyPr>
          <a:lstStyle/>
          <a:p>
            <a:pPr defTabSz="924884"/>
            <a:r>
              <a:rPr lang="en-GB" sz="1100" b="1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Live TRS</a:t>
            </a:r>
          </a:p>
          <a:p>
            <a:pPr defTabSz="924884"/>
            <a:r>
              <a:rPr lang="en-GB" sz="11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Real time visibility to KPIs by integration of data from different stakeholders and premises, by leveraging AI &amp; ML to publish a live TRS, wherein a consignment can be mapped in real time </a:t>
            </a:r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05F0A402-DD12-4A51-9B6C-623E549EE6AC}"/>
              </a:ext>
            </a:extLst>
          </p:cNvPr>
          <p:cNvSpPr/>
          <p:nvPr/>
        </p:nvSpPr>
        <p:spPr>
          <a:xfrm>
            <a:off x="1408252" y="4280996"/>
            <a:ext cx="2092650" cy="945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9137" tIns="49137" rIns="49137" bIns="49137" rtlCol="0" anchor="ctr">
            <a:spAutoFit/>
          </a:bodyPr>
          <a:lstStyle/>
          <a:p>
            <a:pPr defTabSz="924884"/>
            <a:r>
              <a:rPr lang="en-GB" sz="1100" b="1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Standardised Data template</a:t>
            </a:r>
          </a:p>
          <a:p>
            <a:pPr defTabSz="924884"/>
            <a:r>
              <a:rPr lang="en-GB" sz="1100" dirty="0">
                <a:solidFill>
                  <a:schemeClr val="tx1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A data template which can be used across ports to collect data. To the extent feasible, maximum data shall be electronic.</a:t>
            </a:r>
          </a:p>
        </p:txBody>
      </p: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F5F4913D-7D27-4B7C-8A4C-E1E8D4E5E333}"/>
              </a:ext>
            </a:extLst>
          </p:cNvPr>
          <p:cNvCxnSpPr>
            <a:cxnSpLocks/>
          </p:cNvCxnSpPr>
          <p:nvPr/>
        </p:nvCxnSpPr>
        <p:spPr>
          <a:xfrm>
            <a:off x="7924800" y="2079146"/>
            <a:ext cx="0" cy="3287591"/>
          </a:xfrm>
          <a:prstGeom prst="line">
            <a:avLst/>
          </a:prstGeom>
          <a:ln w="28575">
            <a:solidFill>
              <a:srgbClr val="F68D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24D7785E-0A9A-4905-996E-B6D8B4E0FB48}"/>
              </a:ext>
            </a:extLst>
          </p:cNvPr>
          <p:cNvGrpSpPr/>
          <p:nvPr/>
        </p:nvGrpSpPr>
        <p:grpSpPr>
          <a:xfrm>
            <a:off x="2852233" y="1354404"/>
            <a:ext cx="1362858" cy="1116142"/>
            <a:chOff x="1689857" y="1312454"/>
            <a:chExt cx="1497724" cy="1226594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82C010EA-0243-49EA-8C70-391FA764C9C4}"/>
                </a:ext>
              </a:extLst>
            </p:cNvPr>
            <p:cNvGrpSpPr/>
            <p:nvPr/>
          </p:nvGrpSpPr>
          <p:grpSpPr>
            <a:xfrm>
              <a:off x="2071865" y="1807528"/>
              <a:ext cx="731520" cy="731520"/>
              <a:chOff x="5734313" y="2432773"/>
              <a:chExt cx="731520" cy="731520"/>
            </a:xfrm>
          </p:grpSpPr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7EEEDB66-1E44-46B5-B265-39A05E4249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34313" y="2432773"/>
                <a:ext cx="731520" cy="731520"/>
              </a:xfrm>
              <a:prstGeom prst="ellipse">
                <a:avLst/>
              </a:prstGeom>
              <a:solidFill>
                <a:srgbClr val="483698"/>
              </a:solidFill>
              <a:ln w="38100" cap="rnd" cmpd="sng" algn="ctr">
                <a:solidFill>
                  <a:srgbClr val="0091DA"/>
                </a:solidFill>
                <a:prstDash val="solid"/>
              </a:ln>
              <a:effectLst/>
            </p:spPr>
            <p:txBody>
              <a:bodyPr lIns="49137" tIns="49137" rIns="49137" bIns="49137" rtlCol="0" anchor="ctr"/>
              <a:lstStyle/>
              <a:p>
                <a:pPr algn="ctr" defTabSz="924884">
                  <a:defRPr/>
                </a:pPr>
                <a:endParaRPr lang="en-US" sz="1820" b="1"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86" name="Picture 385">
                <a:extLst>
                  <a:ext uri="{FF2B5EF4-FFF2-40B4-BE49-F238E27FC236}">
                    <a16:creationId xmlns:a16="http://schemas.microsoft.com/office/drawing/2014/main" id="{3A662525-18D9-4039-B9C6-7589DACC16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79671" y="2581988"/>
                <a:ext cx="441961" cy="435865"/>
              </a:xfrm>
              <a:prstGeom prst="rect">
                <a:avLst/>
              </a:prstGeom>
            </p:spPr>
          </p:pic>
        </p:grp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4610678F-FEFF-4284-9EF8-95793DB2F692}"/>
                </a:ext>
              </a:extLst>
            </p:cNvPr>
            <p:cNvSpPr txBox="1"/>
            <p:nvPr/>
          </p:nvSpPr>
          <p:spPr>
            <a:xfrm>
              <a:off x="1689857" y="1312454"/>
              <a:ext cx="1497724" cy="354978"/>
            </a:xfrm>
            <a:prstGeom prst="rect">
              <a:avLst/>
            </a:prstGeom>
            <a:noFill/>
          </p:spPr>
          <p:txBody>
            <a:bodyPr wrap="none" lIns="49137" tIns="49137" rIns="49137" bIns="49137" rtlCol="0" anchor="ctr">
              <a:noAutofit/>
            </a:bodyPr>
            <a:lstStyle/>
            <a:p>
              <a:pPr algn="ctr" defTabSz="924884">
                <a:defRPr/>
              </a:pPr>
              <a:endParaRPr lang="en-US" sz="1400" b="1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  <a:p>
              <a:pPr algn="ctr" defTabSz="924884"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II. Collect</a:t>
              </a:r>
            </a:p>
          </p:txBody>
        </p:sp>
      </p:grpSp>
      <p:sp>
        <p:nvSpPr>
          <p:cNvPr id="387" name="Oval 386">
            <a:extLst>
              <a:ext uri="{FF2B5EF4-FFF2-40B4-BE49-F238E27FC236}">
                <a16:creationId xmlns:a16="http://schemas.microsoft.com/office/drawing/2014/main" id="{094BEBC2-4FFB-4FC7-A319-6D41CFBA1665}"/>
              </a:ext>
            </a:extLst>
          </p:cNvPr>
          <p:cNvSpPr>
            <a:spLocks noChangeAspect="1"/>
          </p:cNvSpPr>
          <p:nvPr/>
        </p:nvSpPr>
        <p:spPr>
          <a:xfrm>
            <a:off x="7839638" y="5387163"/>
            <a:ext cx="180659" cy="1806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137" tIns="49137" rIns="49137" bIns="49137" rtlCol="0" anchor="ctr"/>
          <a:lstStyle/>
          <a:p>
            <a:pPr algn="ctr" defTabSz="924884"/>
            <a:endParaRPr lang="en-US" sz="182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95BC79AB-E1C0-4590-BEE8-65CD256762BD}"/>
              </a:ext>
            </a:extLst>
          </p:cNvPr>
          <p:cNvGrpSpPr/>
          <p:nvPr/>
        </p:nvGrpSpPr>
        <p:grpSpPr>
          <a:xfrm>
            <a:off x="1049680" y="2386530"/>
            <a:ext cx="754883" cy="666438"/>
            <a:chOff x="1053929" y="2597861"/>
            <a:chExt cx="1043030" cy="920825"/>
          </a:xfrm>
        </p:grpSpPr>
        <p:cxnSp>
          <p:nvCxnSpPr>
            <p:cNvPr id="389" name="Elbow Connector 333">
              <a:extLst>
                <a:ext uri="{FF2B5EF4-FFF2-40B4-BE49-F238E27FC236}">
                  <a16:creationId xmlns:a16="http://schemas.microsoft.com/office/drawing/2014/main" id="{39CEEC39-CF69-4C36-BAD9-B5C8A2A04007}"/>
                </a:ext>
              </a:extLst>
            </p:cNvPr>
            <p:cNvCxnSpPr>
              <a:endCxn id="390" idx="2"/>
            </p:cNvCxnSpPr>
            <p:nvPr/>
          </p:nvCxnSpPr>
          <p:spPr>
            <a:xfrm rot="16200000" flipH="1">
              <a:off x="1052627" y="2599163"/>
              <a:ext cx="796016" cy="793412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04B9360-4B44-4BEA-A48E-F7FC481C5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341" y="3269068"/>
              <a:ext cx="249618" cy="2496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137" tIns="49137" rIns="49137" bIns="49137" rtlCol="0" anchor="ctr"/>
            <a:lstStyle/>
            <a:p>
              <a:pPr algn="ctr" defTabSz="924884"/>
              <a:endParaRPr lang="en-US" sz="182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D47BDBAF-8CF8-4ABC-8171-AF8299C365ED}"/>
              </a:ext>
            </a:extLst>
          </p:cNvPr>
          <p:cNvGrpSpPr/>
          <p:nvPr/>
        </p:nvGrpSpPr>
        <p:grpSpPr>
          <a:xfrm>
            <a:off x="1044758" y="2962638"/>
            <a:ext cx="737496" cy="1198959"/>
            <a:chOff x="1077953" y="1862070"/>
            <a:chExt cx="1019006" cy="1656616"/>
          </a:xfrm>
        </p:grpSpPr>
        <p:cxnSp>
          <p:nvCxnSpPr>
            <p:cNvPr id="392" name="Elbow Connector 336">
              <a:extLst>
                <a:ext uri="{FF2B5EF4-FFF2-40B4-BE49-F238E27FC236}">
                  <a16:creationId xmlns:a16="http://schemas.microsoft.com/office/drawing/2014/main" id="{3271F551-16F0-4D2A-BEF1-1C5E1CEF4EE5}"/>
                </a:ext>
              </a:extLst>
            </p:cNvPr>
            <p:cNvCxnSpPr>
              <a:endCxn id="393" idx="2"/>
            </p:cNvCxnSpPr>
            <p:nvPr/>
          </p:nvCxnSpPr>
          <p:spPr>
            <a:xfrm rot="16200000" flipH="1">
              <a:off x="696744" y="2243279"/>
              <a:ext cx="1531805" cy="769388"/>
            </a:xfrm>
            <a:prstGeom prst="bentConnector2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989F3E53-9F14-4DC6-841D-4840C2791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341" y="3269068"/>
              <a:ext cx="249618" cy="2496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137" tIns="49137" rIns="49137" bIns="49137" rtlCol="0" anchor="ctr"/>
            <a:lstStyle/>
            <a:p>
              <a:pPr algn="ctr" defTabSz="924884"/>
              <a:endParaRPr lang="en-US" sz="182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3858E82B-FC2E-4F14-98ED-834106FE5AAF}"/>
              </a:ext>
            </a:extLst>
          </p:cNvPr>
          <p:cNvGrpSpPr/>
          <p:nvPr/>
        </p:nvGrpSpPr>
        <p:grpSpPr>
          <a:xfrm>
            <a:off x="10889179" y="2155486"/>
            <a:ext cx="969661" cy="1993975"/>
            <a:chOff x="1053930" y="2597860"/>
            <a:chExt cx="969661" cy="1993975"/>
          </a:xfrm>
        </p:grpSpPr>
        <p:cxnSp>
          <p:nvCxnSpPr>
            <p:cNvPr id="395" name="Elbow Connector 339">
              <a:extLst>
                <a:ext uri="{FF2B5EF4-FFF2-40B4-BE49-F238E27FC236}">
                  <a16:creationId xmlns:a16="http://schemas.microsoft.com/office/drawing/2014/main" id="{BA828186-2B87-43AF-9783-92602E3C9570}"/>
                </a:ext>
              </a:extLst>
            </p:cNvPr>
            <p:cNvCxnSpPr/>
            <p:nvPr/>
          </p:nvCxnSpPr>
          <p:spPr>
            <a:xfrm rot="16200000" flipH="1">
              <a:off x="496119" y="3155671"/>
              <a:ext cx="1835665" cy="720044"/>
            </a:xfrm>
            <a:prstGeom prst="bentConnector3">
              <a:avLst>
                <a:gd name="adj1" fmla="val 99813"/>
              </a:avLst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8947519B-E192-4B64-BF9C-9B29BBF6C8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3973" y="4342217"/>
              <a:ext cx="249618" cy="2496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9137" tIns="49137" rIns="49137" bIns="49137" rtlCol="0" anchor="ctr"/>
            <a:lstStyle/>
            <a:p>
              <a:pPr algn="ctr" defTabSz="924884"/>
              <a:endParaRPr lang="en-US" sz="182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E189C821-4581-4F9C-A6EC-5905EADE7809}"/>
              </a:ext>
            </a:extLst>
          </p:cNvPr>
          <p:cNvGrpSpPr/>
          <p:nvPr/>
        </p:nvGrpSpPr>
        <p:grpSpPr>
          <a:xfrm>
            <a:off x="10291432" y="1426232"/>
            <a:ext cx="1362858" cy="972486"/>
            <a:chOff x="6939392" y="1470326"/>
            <a:chExt cx="1497724" cy="1068722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876B8C40-727B-441B-A69E-0951D9C0A7B3}"/>
                </a:ext>
              </a:extLst>
            </p:cNvPr>
            <p:cNvGrpSpPr/>
            <p:nvPr/>
          </p:nvGrpSpPr>
          <p:grpSpPr>
            <a:xfrm>
              <a:off x="7310582" y="1807528"/>
              <a:ext cx="731520" cy="731520"/>
              <a:chOff x="3556397" y="3693592"/>
              <a:chExt cx="731520" cy="731520"/>
            </a:xfrm>
          </p:grpSpPr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CD69D61F-212D-4765-9701-BE3174A473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56397" y="3693592"/>
                <a:ext cx="731520" cy="731520"/>
              </a:xfrm>
              <a:prstGeom prst="ellipse">
                <a:avLst/>
              </a:prstGeom>
              <a:solidFill>
                <a:srgbClr val="C6007E"/>
              </a:solidFill>
              <a:ln w="38100" cap="rnd" cmpd="sng" algn="ctr">
                <a:solidFill>
                  <a:srgbClr val="C6ACCC"/>
                </a:solidFill>
                <a:prstDash val="solid"/>
              </a:ln>
              <a:effectLst/>
            </p:spPr>
            <p:txBody>
              <a:bodyPr lIns="49137" tIns="49137" rIns="49137" bIns="49137" rtlCol="0" anchor="ctr"/>
              <a:lstStyle/>
              <a:p>
                <a:pPr algn="ctr" defTabSz="924884">
                  <a:defRPr/>
                </a:pPr>
                <a:endParaRPr lang="en-US" sz="1820" b="1" ker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401" name="Picture 400">
                <a:extLst>
                  <a:ext uri="{FF2B5EF4-FFF2-40B4-BE49-F238E27FC236}">
                    <a16:creationId xmlns:a16="http://schemas.microsoft.com/office/drawing/2014/main" id="{D311AD8E-0368-4C23-A649-B6DEA40CA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3090" y="3819814"/>
                <a:ext cx="493777" cy="435865"/>
              </a:xfrm>
              <a:prstGeom prst="rect">
                <a:avLst/>
              </a:prstGeom>
            </p:spPr>
          </p:pic>
        </p:grp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490FA630-FF05-4E8E-8143-E14FA3B1F598}"/>
                </a:ext>
              </a:extLst>
            </p:cNvPr>
            <p:cNvSpPr txBox="1"/>
            <p:nvPr/>
          </p:nvSpPr>
          <p:spPr>
            <a:xfrm>
              <a:off x="6939392" y="1470326"/>
              <a:ext cx="1497724" cy="244366"/>
            </a:xfrm>
            <a:prstGeom prst="rect">
              <a:avLst/>
            </a:prstGeom>
            <a:noFill/>
          </p:spPr>
          <p:txBody>
            <a:bodyPr wrap="none" lIns="49137" tIns="49137" rIns="49137" bIns="49137" rtlCol="0" anchor="ctr">
              <a:noAutofit/>
            </a:bodyPr>
            <a:lstStyle/>
            <a:p>
              <a:pPr algn="ctr" defTabSz="924884"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Baskerville Old Face" panose="02020602080505020303" pitchFamily="18" charset="0"/>
                  <a:cs typeface="Arial" panose="020B0604020202020204" pitchFamily="34" charset="0"/>
                </a:rPr>
                <a:t>V. Real time </a:t>
              </a:r>
            </a:p>
          </p:txBody>
        </p: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11C7A0B5-55B8-4754-9037-F626E93765A3}"/>
              </a:ext>
            </a:extLst>
          </p:cNvPr>
          <p:cNvGrpSpPr/>
          <p:nvPr/>
        </p:nvGrpSpPr>
        <p:grpSpPr>
          <a:xfrm>
            <a:off x="367032" y="6099600"/>
            <a:ext cx="11634329" cy="741247"/>
            <a:chOff x="314122" y="1171653"/>
            <a:chExt cx="11634329" cy="1030578"/>
          </a:xfrm>
        </p:grpSpPr>
        <p:sp>
          <p:nvSpPr>
            <p:cNvPr id="403" name="Rectangle 8">
              <a:extLst>
                <a:ext uri="{FF2B5EF4-FFF2-40B4-BE49-F238E27FC236}">
                  <a16:creationId xmlns:a16="http://schemas.microsoft.com/office/drawing/2014/main" id="{56EFB6E4-A98D-4C73-BC31-B359DCA608D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14122" y="1171653"/>
              <a:ext cx="11634329" cy="1030578"/>
            </a:xfrm>
            <a:prstGeom prst="rect">
              <a:avLst/>
            </a:prstGeom>
            <a:solidFill>
              <a:srgbClr val="F1F1F5">
                <a:alpha val="50000"/>
              </a:srgbClr>
            </a:solidFill>
            <a:ln w="952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</p:spPr>
          <p:txBody>
            <a:bodyPr lIns="3657600" tIns="91440" rIns="91440" bIns="91440" anchor="ctr" anchorCtr="0"/>
            <a:lstStyle/>
            <a:p>
              <a:pPr marL="284163" lvl="1" indent="-284163" defTabSz="762000">
                <a:lnSpc>
                  <a:spcPts val="1800"/>
                </a:lnSpc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tabLst>
                  <a:tab pos="481013" algn="l"/>
                  <a:tab pos="4476750" algn="l"/>
                </a:tabLst>
              </a:pPr>
              <a:endParaRPr lang="en-US" sz="1400" b="1" dirty="0">
                <a:cs typeface="Arial" panose="020B0604020202020204" pitchFamily="34" charset="0"/>
              </a:endParaRPr>
            </a:p>
            <a:p>
              <a:pPr marL="284163" lvl="1" indent="-284163" defTabSz="762000">
                <a:lnSpc>
                  <a:spcPts val="1800"/>
                </a:lnSpc>
                <a:spcBef>
                  <a:spcPct val="50000"/>
                </a:spcBef>
                <a:buClr>
                  <a:srgbClr val="0070C0"/>
                </a:buClr>
                <a:buFont typeface="Wingdings" panose="05000000000000000000" pitchFamily="2" charset="2"/>
                <a:buChar char="§"/>
                <a:tabLst>
                  <a:tab pos="481013" algn="l"/>
                  <a:tab pos="4476750" algn="l"/>
                </a:tabLst>
              </a:pPr>
              <a:r>
                <a:rPr lang="en-US" sz="1400" b="1" dirty="0">
                  <a:latin typeface="Baskerville Old Face" panose="02020602080505020303" pitchFamily="18" charset="0"/>
                  <a:cs typeface="Arial" panose="020B0604020202020204" pitchFamily="34" charset="0"/>
                </a:rPr>
                <a:t>ICEGATE , TOS , PCS , PQIS , FICS , CFS Systems , Custodian Systems and associated to be integrated and communicate to maximum extent possible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D2861257-F890-4332-8094-7E6A77F2291B}"/>
                </a:ext>
              </a:extLst>
            </p:cNvPr>
            <p:cNvSpPr/>
            <p:nvPr/>
          </p:nvSpPr>
          <p:spPr>
            <a:xfrm>
              <a:off x="1133541" y="1236488"/>
              <a:ext cx="3208900" cy="805243"/>
            </a:xfrm>
            <a:prstGeom prst="rect">
              <a:avLst/>
            </a:prstGeom>
          </p:spPr>
          <p:txBody>
            <a:bodyPr lIns="107287" tIns="53643" rIns="107287" bIns="53643" anchor="ctr" anchorCtr="0">
              <a:noAutofit/>
            </a:bodyPr>
            <a:lstStyle/>
            <a:p>
              <a:endParaRPr lang="en-US" sz="1600" b="1" dirty="0">
                <a:solidFill>
                  <a:srgbClr val="0070C0"/>
                </a:solidFill>
                <a:cs typeface="Arial" panose="020B0604020202020204" pitchFamily="34" charset="0"/>
              </a:endParaRPr>
            </a:p>
            <a:p>
              <a:endParaRPr lang="en-US" sz="1600" b="1" dirty="0">
                <a:solidFill>
                  <a:srgbClr val="0070C0"/>
                </a:solidFill>
                <a:cs typeface="Arial" panose="020B0604020202020204" pitchFamily="34" charset="0"/>
              </a:endParaRPr>
            </a:p>
            <a:p>
              <a:r>
                <a:rPr lang="en-US" sz="1600" b="1" dirty="0">
                  <a:latin typeface="Baskerville Old Face" panose="02020602080505020303" pitchFamily="18" charset="0"/>
                  <a:cs typeface="Arial" panose="020B0604020202020204" pitchFamily="34" charset="0"/>
                </a:rPr>
                <a:t>Integration of Systems</a:t>
              </a:r>
            </a:p>
          </p:txBody>
        </p:sp>
      </p:grpSp>
      <p:sp>
        <p:nvSpPr>
          <p:cNvPr id="405" name="object 77">
            <a:extLst>
              <a:ext uri="{FF2B5EF4-FFF2-40B4-BE49-F238E27FC236}">
                <a16:creationId xmlns:a16="http://schemas.microsoft.com/office/drawing/2014/main" id="{B0633D0F-71B7-480D-A7D5-F4038FDB20AA}"/>
              </a:ext>
            </a:extLst>
          </p:cNvPr>
          <p:cNvSpPr/>
          <p:nvPr/>
        </p:nvSpPr>
        <p:spPr>
          <a:xfrm>
            <a:off x="1800855" y="5449536"/>
            <a:ext cx="542108" cy="0"/>
          </a:xfrm>
          <a:custGeom>
            <a:avLst/>
            <a:gdLst/>
            <a:ahLst/>
            <a:cxnLst/>
            <a:rect l="l" t="t" r="r" b="b"/>
            <a:pathLst>
              <a:path w="941070">
                <a:moveTo>
                  <a:pt x="0" y="0"/>
                </a:moveTo>
                <a:lnTo>
                  <a:pt x="940879" y="0"/>
                </a:lnTo>
              </a:path>
            </a:pathLst>
          </a:custGeom>
          <a:ln w="274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85F339C7-DD3D-4C26-93C4-CC6F3E0F6499}"/>
              </a:ext>
            </a:extLst>
          </p:cNvPr>
          <p:cNvSpPr/>
          <p:nvPr/>
        </p:nvSpPr>
        <p:spPr>
          <a:xfrm>
            <a:off x="6110078" y="5335769"/>
            <a:ext cx="2151821" cy="345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9137" tIns="49137" rIns="49137" bIns="49137" rtlCol="0" anchor="ctr">
            <a:spAutoFit/>
          </a:bodyPr>
          <a:lstStyle/>
          <a:p>
            <a:pPr algn="ctr" defTabSz="924884"/>
            <a:r>
              <a:rPr lang="en-GB" sz="1600" b="1" dirty="0">
                <a:solidFill>
                  <a:srgbClr val="C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We are here !</a:t>
            </a:r>
            <a:endParaRPr lang="en-GB" sz="1600" dirty="0">
              <a:solidFill>
                <a:srgbClr val="C00000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407" name="object 5">
            <a:extLst>
              <a:ext uri="{FF2B5EF4-FFF2-40B4-BE49-F238E27FC236}">
                <a16:creationId xmlns:a16="http://schemas.microsoft.com/office/drawing/2014/main" id="{71A82F72-F9DA-4DC3-893D-D8E19C6E921B}"/>
              </a:ext>
            </a:extLst>
          </p:cNvPr>
          <p:cNvSpPr/>
          <p:nvPr/>
        </p:nvSpPr>
        <p:spPr>
          <a:xfrm>
            <a:off x="923485" y="5713434"/>
            <a:ext cx="7066523" cy="509520"/>
          </a:xfrm>
          <a:custGeom>
            <a:avLst/>
            <a:gdLst/>
            <a:ahLst/>
            <a:cxnLst/>
            <a:rect l="l" t="t" r="r" b="b"/>
            <a:pathLst>
              <a:path w="6624320" h="910590">
                <a:moveTo>
                  <a:pt x="6406007" y="0"/>
                </a:moveTo>
                <a:lnTo>
                  <a:pt x="6406007" y="144919"/>
                </a:lnTo>
                <a:lnTo>
                  <a:pt x="0" y="144919"/>
                </a:lnTo>
                <a:lnTo>
                  <a:pt x="0" y="765492"/>
                </a:lnTo>
                <a:lnTo>
                  <a:pt x="6406007" y="765492"/>
                </a:lnTo>
                <a:lnTo>
                  <a:pt x="6406007" y="910412"/>
                </a:lnTo>
                <a:lnTo>
                  <a:pt x="6624002" y="455193"/>
                </a:lnTo>
                <a:lnTo>
                  <a:pt x="6406007" y="0"/>
                </a:lnTo>
                <a:close/>
              </a:path>
            </a:pathLst>
          </a:custGeom>
          <a:solidFill>
            <a:srgbClr val="0072B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12867" y="186685"/>
            <a:ext cx="4701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NCTF and its Structure– contd.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126553" y="132470"/>
            <a:ext cx="676125" cy="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14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FE5B77-7903-4D06-A883-832AB38C6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0106"/>
              </p:ext>
            </p:extLst>
          </p:nvPr>
        </p:nvGraphicFramePr>
        <p:xfrm>
          <a:off x="308670" y="2787079"/>
          <a:ext cx="6104723" cy="337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2999801"/>
              </p:ext>
            </p:extLst>
          </p:nvPr>
        </p:nvGraphicFramePr>
        <p:xfrm>
          <a:off x="92539" y="1380654"/>
          <a:ext cx="11935977" cy="8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EA98DC0-5854-40B6-997E-D37D3E03BCC7}"/>
              </a:ext>
            </a:extLst>
          </p:cNvPr>
          <p:cNvSpPr/>
          <p:nvPr/>
        </p:nvSpPr>
        <p:spPr>
          <a:xfrm>
            <a:off x="6705600" y="2724431"/>
            <a:ext cx="4975073" cy="1445492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dash"/>
            <a:miter lim="800000"/>
          </a:ln>
          <a:effectLst/>
        </p:spPr>
        <p:txBody>
          <a:bodyPr lIns="49520" tIns="49520" rIns="49520" bIns="49520" rtlCol="0" anchor="ctr"/>
          <a:lstStyle/>
          <a:p>
            <a:pPr marL="0" marR="0" lvl="0" indent="0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object 49">
            <a:extLst>
              <a:ext uri="{FF2B5EF4-FFF2-40B4-BE49-F238E27FC236}">
                <a16:creationId xmlns:a16="http://schemas.microsoft.com/office/drawing/2014/main" id="{31E589F1-FB52-44FB-A940-47C3CE1CDB4B}"/>
              </a:ext>
            </a:extLst>
          </p:cNvPr>
          <p:cNvSpPr txBox="1"/>
          <p:nvPr/>
        </p:nvSpPr>
        <p:spPr>
          <a:xfrm>
            <a:off x="6705599" y="4239692"/>
            <a:ext cx="497507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ctr" defTabSz="829178"/>
            <a:r>
              <a:rPr lang="en-US" sz="1200" b="1" spc="14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Imports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23A241-A212-40FC-A844-32EE1AAAAC7A}"/>
              </a:ext>
            </a:extLst>
          </p:cNvPr>
          <p:cNvSpPr/>
          <p:nvPr/>
        </p:nvSpPr>
        <p:spPr>
          <a:xfrm>
            <a:off x="6705600" y="4462526"/>
            <a:ext cx="4975073" cy="1445492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dash"/>
            <a:miter lim="800000"/>
          </a:ln>
          <a:effectLst/>
        </p:spPr>
        <p:txBody>
          <a:bodyPr lIns="49520" tIns="49520" rIns="49520" bIns="49520" rtlCol="0" anchor="ctr"/>
          <a:lstStyle/>
          <a:p>
            <a:pPr marL="0" marR="0" lvl="0" indent="0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object 49">
            <a:extLst>
              <a:ext uri="{FF2B5EF4-FFF2-40B4-BE49-F238E27FC236}">
                <a16:creationId xmlns:a16="http://schemas.microsoft.com/office/drawing/2014/main" id="{F2B0035D-0FB1-424E-BBC7-F5AB30CC782C}"/>
              </a:ext>
            </a:extLst>
          </p:cNvPr>
          <p:cNvSpPr txBox="1"/>
          <p:nvPr/>
        </p:nvSpPr>
        <p:spPr>
          <a:xfrm>
            <a:off x="6705599" y="2468719"/>
            <a:ext cx="497507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16" algn="ctr" defTabSz="829178"/>
            <a:r>
              <a:rPr lang="en-US" sz="1200" b="1" spc="14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Exports</a:t>
            </a:r>
            <a:endParaRPr sz="12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95B241-38DC-4121-9690-C327B2D30AAF}"/>
              </a:ext>
            </a:extLst>
          </p:cNvPr>
          <p:cNvSpPr/>
          <p:nvPr/>
        </p:nvSpPr>
        <p:spPr>
          <a:xfrm>
            <a:off x="6773950" y="3073619"/>
            <a:ext cx="1010562" cy="1019199"/>
          </a:xfrm>
          <a:prstGeom prst="ellipse">
            <a:avLst/>
          </a:prstGeom>
          <a:solidFill>
            <a:srgbClr val="0A7F8D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9520" tIns="49520" rIns="49520" bIns="49520" rtlCol="0" anchor="t"/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81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1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Hrs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A49195-515D-4A1D-9308-73BA71CC7CE9}"/>
              </a:ext>
            </a:extLst>
          </p:cNvPr>
          <p:cNvSpPr/>
          <p:nvPr/>
        </p:nvSpPr>
        <p:spPr>
          <a:xfrm>
            <a:off x="7949848" y="3073619"/>
            <a:ext cx="693691" cy="699620"/>
          </a:xfrm>
          <a:prstGeom prst="ellipse">
            <a:avLst/>
          </a:prstGeom>
          <a:solidFill>
            <a:srgbClr val="0A7F8D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9520" tIns="49520" rIns="49520" bIns="49520" rtlCol="0" anchor="t"/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64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1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Hrs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910DB3-BCB5-47A1-8071-5FB385CB09D9}"/>
              </a:ext>
            </a:extLst>
          </p:cNvPr>
          <p:cNvSpPr/>
          <p:nvPr/>
        </p:nvSpPr>
        <p:spPr>
          <a:xfrm>
            <a:off x="6766507" y="4800600"/>
            <a:ext cx="1010562" cy="1019199"/>
          </a:xfrm>
          <a:prstGeom prst="ellipse">
            <a:avLst/>
          </a:prstGeom>
          <a:solidFill>
            <a:srgbClr val="0A7F8D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9520" tIns="49520" rIns="49520" bIns="49520" rtlCol="0" anchor="t"/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126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1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Hrs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7B0B92-AFD8-4598-B600-9669B8289E66}"/>
              </a:ext>
            </a:extLst>
          </p:cNvPr>
          <p:cNvSpPr/>
          <p:nvPr/>
        </p:nvSpPr>
        <p:spPr>
          <a:xfrm>
            <a:off x="7942405" y="4800600"/>
            <a:ext cx="693691" cy="699620"/>
          </a:xfrm>
          <a:prstGeom prst="ellipse">
            <a:avLst/>
          </a:prstGeom>
          <a:solidFill>
            <a:srgbClr val="0A7F8D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9520" tIns="49520" rIns="49520" bIns="49520" rtlCol="0" anchor="t"/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85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1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Hrs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0A7E84-34D6-42D7-ADA1-BD218A2849D5}"/>
              </a:ext>
            </a:extLst>
          </p:cNvPr>
          <p:cNvSpPr/>
          <p:nvPr/>
        </p:nvSpPr>
        <p:spPr>
          <a:xfrm>
            <a:off x="7100823" y="2735594"/>
            <a:ext cx="1542716" cy="26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Time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(in hrs.)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318092-2E7A-4B7A-8706-511A1B9083A7}"/>
              </a:ext>
            </a:extLst>
          </p:cNvPr>
          <p:cNvSpPr/>
          <p:nvPr/>
        </p:nvSpPr>
        <p:spPr>
          <a:xfrm>
            <a:off x="7178490" y="4462526"/>
            <a:ext cx="1542716" cy="26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Time* (in hrs.)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FE7C6F-2507-4123-9B39-848BC9E58502}"/>
              </a:ext>
            </a:extLst>
          </p:cNvPr>
          <p:cNvCxnSpPr>
            <a:stCxn id="13" idx="2"/>
            <a:endCxn id="10" idx="2"/>
          </p:cNvCxnSpPr>
          <p:nvPr/>
        </p:nvCxnSpPr>
        <p:spPr>
          <a:xfrm>
            <a:off x="9193137" y="2723323"/>
            <a:ext cx="0" cy="14466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79FB2C-2EC2-4C41-9E24-9CF8F2D5ACC3}"/>
              </a:ext>
            </a:extLst>
          </p:cNvPr>
          <p:cNvCxnSpPr/>
          <p:nvPr/>
        </p:nvCxnSpPr>
        <p:spPr>
          <a:xfrm>
            <a:off x="9193136" y="4495800"/>
            <a:ext cx="0" cy="142672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F286237-C1BB-4B13-8B6A-62D3F6C59873}"/>
              </a:ext>
            </a:extLst>
          </p:cNvPr>
          <p:cNvSpPr/>
          <p:nvPr/>
        </p:nvSpPr>
        <p:spPr>
          <a:xfrm>
            <a:off x="9665547" y="2743200"/>
            <a:ext cx="1542716" cy="26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Cost* (in USD)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A9318C-48B6-4BB4-908C-CA01FCA04CA1}"/>
              </a:ext>
            </a:extLst>
          </p:cNvPr>
          <p:cNvSpPr/>
          <p:nvPr/>
        </p:nvSpPr>
        <p:spPr>
          <a:xfrm>
            <a:off x="9672902" y="4462526"/>
            <a:ext cx="1542716" cy="260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Cost* (in USD)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9ACADEE-9408-4357-8762-C8D7821F0393}"/>
              </a:ext>
            </a:extLst>
          </p:cNvPr>
          <p:cNvSpPr/>
          <p:nvPr/>
        </p:nvSpPr>
        <p:spPr>
          <a:xfrm>
            <a:off x="9346029" y="3056285"/>
            <a:ext cx="1010562" cy="1019199"/>
          </a:xfrm>
          <a:prstGeom prst="ellipse">
            <a:avLst/>
          </a:prstGeom>
          <a:solidFill>
            <a:schemeClr val="accent4">
              <a:lumMod val="50000"/>
              <a:alpha val="3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9520" tIns="49520" rIns="49520" bIns="49520" rtlCol="0" anchor="t"/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329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0" spc="14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</a:rPr>
              <a:t>USD</a:t>
            </a:r>
            <a:endParaRPr kumimoji="0" lang="en-GB" sz="900" b="0" i="0" u="none" strike="noStrike" kern="0" cap="none" spc="14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CCAD0B-3DB2-49E3-B392-A3735BEE4198}"/>
              </a:ext>
            </a:extLst>
          </p:cNvPr>
          <p:cNvSpPr/>
          <p:nvPr/>
        </p:nvSpPr>
        <p:spPr>
          <a:xfrm>
            <a:off x="10521927" y="3056285"/>
            <a:ext cx="693691" cy="699620"/>
          </a:xfrm>
          <a:prstGeom prst="ellipse">
            <a:avLst/>
          </a:prstGeom>
          <a:solidFill>
            <a:schemeClr val="accent4">
              <a:lumMod val="50000"/>
              <a:alpha val="3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9520" tIns="49520" rIns="49520" bIns="49520" rtlCol="0" anchor="t"/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270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1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USD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01A7438-8F84-4633-8C03-C0529818652F}"/>
              </a:ext>
            </a:extLst>
          </p:cNvPr>
          <p:cNvSpPr/>
          <p:nvPr/>
        </p:nvSpPr>
        <p:spPr>
          <a:xfrm>
            <a:off x="9370851" y="4793384"/>
            <a:ext cx="1010562" cy="1019199"/>
          </a:xfrm>
          <a:prstGeom prst="ellipse">
            <a:avLst/>
          </a:prstGeom>
          <a:solidFill>
            <a:schemeClr val="accent4">
              <a:lumMod val="50000"/>
              <a:alpha val="3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9520" tIns="49520" rIns="49520" bIns="49520" rtlCol="0" anchor="t"/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431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1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USD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99E01DD-A5E0-44D1-BDF2-39558DA7DEE0}"/>
              </a:ext>
            </a:extLst>
          </p:cNvPr>
          <p:cNvSpPr/>
          <p:nvPr/>
        </p:nvSpPr>
        <p:spPr>
          <a:xfrm>
            <a:off x="10546749" y="4793384"/>
            <a:ext cx="693691" cy="699620"/>
          </a:xfrm>
          <a:prstGeom prst="ellipse">
            <a:avLst/>
          </a:prstGeom>
          <a:solidFill>
            <a:schemeClr val="accent4">
              <a:lumMod val="50000"/>
              <a:alpha val="3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9520" tIns="49520" rIns="49520" bIns="49520" rtlCol="0" anchor="t"/>
          <a:lstStyle/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366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14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USD</a:t>
            </a:r>
          </a:p>
          <a:p>
            <a:pPr marL="0" marR="0" lvl="0" indent="0" algn="ctr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70CC29-800C-46DC-9F45-6C8BB14289A2}"/>
              </a:ext>
            </a:extLst>
          </p:cNvPr>
          <p:cNvSpPr/>
          <p:nvPr/>
        </p:nvSpPr>
        <p:spPr>
          <a:xfrm>
            <a:off x="10609204" y="5947775"/>
            <a:ext cx="669367" cy="3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0C51B5-217B-4DF1-B994-117DD044CE79}"/>
              </a:ext>
            </a:extLst>
          </p:cNvPr>
          <p:cNvSpPr/>
          <p:nvPr/>
        </p:nvSpPr>
        <p:spPr>
          <a:xfrm>
            <a:off x="9615423" y="5943600"/>
            <a:ext cx="683689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2018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28EF4A-659B-40CD-BBE4-E035A1D5F0AA}"/>
              </a:ext>
            </a:extLst>
          </p:cNvPr>
          <p:cNvSpPr/>
          <p:nvPr/>
        </p:nvSpPr>
        <p:spPr>
          <a:xfrm>
            <a:off x="6872223" y="5943600"/>
            <a:ext cx="683689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2018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57DB88C-9380-4984-BD03-15018DC7FCD5}"/>
              </a:ext>
            </a:extLst>
          </p:cNvPr>
          <p:cNvSpPr/>
          <p:nvPr/>
        </p:nvSpPr>
        <p:spPr>
          <a:xfrm>
            <a:off x="8126704" y="5943600"/>
            <a:ext cx="683689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2019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2E4471-4FD9-4A14-BEB8-9276729EEC97}"/>
              </a:ext>
            </a:extLst>
          </p:cNvPr>
          <p:cNvSpPr/>
          <p:nvPr/>
        </p:nvSpPr>
        <p:spPr>
          <a:xfrm>
            <a:off x="6571741" y="6349991"/>
            <a:ext cx="5548576" cy="30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*Representation of Time and Cost includes average rankings of Delhi and Mumbai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1018" y="570902"/>
            <a:ext cx="10914612" cy="79550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Leading to Consistent Improvement in World Bank’s Doing Business Assessment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0400" y="6248400"/>
            <a:ext cx="2099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World </a:t>
            </a:r>
            <a:r>
              <a:rPr lang="en-IN" sz="1200" i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Bank</a:t>
            </a:r>
            <a:endParaRPr lang="en-US" sz="1200" i="1" dirty="0"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8485" y="140255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EoDB</a:t>
            </a:r>
            <a:r>
              <a:rPr lang="en-US" sz="28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Rankings 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92539" y="104788"/>
            <a:ext cx="676125" cy="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510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750" y="290381"/>
            <a:ext cx="2133754" cy="706893"/>
          </a:xfrm>
        </p:spPr>
        <p:txBody>
          <a:bodyPr>
            <a:normAutofit/>
          </a:bodyPr>
          <a:lstStyle/>
          <a:p>
            <a:r>
              <a:rPr lang="en-IN" sz="3200" b="1" dirty="0">
                <a:latin typeface="Baskerville Old Face" panose="02020602080505020303" pitchFamily="18" charset="0"/>
              </a:rPr>
              <a:t>Conclusion</a:t>
            </a:r>
            <a:r>
              <a:rPr lang="en-IN" sz="2800" b="1" dirty="0">
                <a:latin typeface="Baskerville Old Face" panose="02020602080505020303" pitchFamily="18" charset="0"/>
              </a:rPr>
              <a:t> 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1198593"/>
            <a:ext cx="10515600" cy="4351338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endParaRPr lang="en-IN" sz="2400" dirty="0">
              <a:latin typeface="+mj-lt"/>
            </a:endParaRPr>
          </a:p>
          <a:p>
            <a:endParaRPr lang="en-US" sz="3200" dirty="0"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691" y="1198593"/>
            <a:ext cx="1177913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Baskerville Old Face" panose="02020602080505020303" pitchFamily="18" charset="0"/>
              </a:rPr>
              <a:t>The clearance of </a:t>
            </a:r>
            <a:r>
              <a:rPr lang="en-IN" sz="2000" dirty="0" err="1">
                <a:latin typeface="Baskerville Old Face" panose="02020602080505020303" pitchFamily="18" charset="0"/>
              </a:rPr>
              <a:t>exim</a:t>
            </a:r>
            <a:r>
              <a:rPr lang="en-IN" sz="2000" dirty="0">
                <a:latin typeface="Baskerville Old Face" panose="02020602080505020303" pitchFamily="18" charset="0"/>
              </a:rPr>
              <a:t> cargo is a complicated process involving multiple agencies whose interests are not always fully aligned with the goal of speedy clearance of cargo. A major part of the effort by Indian Customs was thus working with all these stakeholder’s on a day-to-day basis.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2000" dirty="0">
              <a:latin typeface="Baskerville Old Face" panose="020206020805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Baskerville Old Face" panose="02020602080505020303" pitchFamily="18" charset="0"/>
              </a:rPr>
              <a:t>National  Committee on Trade Facilitation (NCTF), chaired by the Cabinet secretary of India has however enabled a more focused approach and prescribed precise time targets, to be achieved through all the stakeholder’s working in close coordination.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2000" dirty="0">
              <a:latin typeface="Baskerville Old Face" panose="020206020805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Baskerville Old Face" panose="02020602080505020303" pitchFamily="18" charset="0"/>
              </a:rPr>
              <a:t>Being members of NCTF-India, it has also been convenient to get consistent directions issued from the line ministries to their agencies at the port, thereby generating convergence. Outreach initiatives under the aegis of NCTF-India have also resulted in Government </a:t>
            </a:r>
            <a:r>
              <a:rPr lang="en-US" sz="2000" dirty="0">
                <a:latin typeface="Baskerville Old Face" panose="02020602080505020303" pitchFamily="18" charset="0"/>
              </a:rPr>
              <a:t>partnering with industry associations for seminars / workshops across the country so as to make the traders aware of TFA and to guide them to the different facilities made available to them for faster </a:t>
            </a:r>
            <a:r>
              <a:rPr lang="en-US" sz="2000" dirty="0" err="1">
                <a:latin typeface="Baskerville Old Face" panose="02020602080505020303" pitchFamily="18" charset="0"/>
              </a:rPr>
              <a:t>exim</a:t>
            </a:r>
            <a:r>
              <a:rPr lang="en-US" sz="2000" dirty="0">
                <a:latin typeface="Baskerville Old Face" panose="02020602080505020303" pitchFamily="18" charset="0"/>
              </a:rPr>
              <a:t> clearance.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Baskerville Old Face" panose="02020602080505020303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Baskerville Old Face" panose="02020602080505020303" pitchFamily="18" charset="0"/>
              </a:rPr>
              <a:t>We are committed to increase facilitation by enhancing domestic coordination as well as by implementing WTO’s TFA provisions under the India’s NCTF. 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endParaRPr lang="en-US" dirty="0">
              <a:latin typeface="Baskerville Old Face" panose="02020602080505020303" pitchFamily="18" charset="0"/>
            </a:endParaRPr>
          </a:p>
          <a:p>
            <a:pPr algn="ctr"/>
            <a:endParaRPr lang="en-US" sz="2000" b="1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124691" y="119851"/>
            <a:ext cx="676125" cy="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6020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886" y="2231137"/>
            <a:ext cx="2787650" cy="1353312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90304" y="4121033"/>
            <a:ext cx="3998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 Kumar </a:t>
            </a:r>
            <a:r>
              <a:rPr lang="en-IN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Barthwal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(Customs)</a:t>
            </a:r>
          </a:p>
          <a:p>
            <a:r>
              <a:rPr lang="en-IN" u="sng" dirty="0"/>
              <a:t>barthwal.60@gov.in</a:t>
            </a:r>
          </a:p>
          <a:p>
            <a:endParaRPr lang="en-I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Anurag Sehgal</a:t>
            </a:r>
          </a:p>
          <a:p>
            <a:r>
              <a: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Deputy Secretary</a:t>
            </a:r>
          </a:p>
          <a:p>
            <a:r>
              <a:rPr lang="en-IN" u="sng" dirty="0"/>
              <a:t>sehgal.anurag@nic.in</a:t>
            </a:r>
          </a:p>
        </p:txBody>
      </p:sp>
    </p:spTree>
    <p:extLst>
      <p:ext uri="{BB962C8B-B14F-4D97-AF65-F5344CB8AC3E}">
        <p14:creationId xmlns:p14="http://schemas.microsoft.com/office/powerpoint/2010/main" val="279021048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82CB-2DDE-6E4D-B7CD-F967FE8C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310" y="195146"/>
            <a:ext cx="7200900" cy="62784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Outline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603191"/>
              </p:ext>
            </p:extLst>
          </p:nvPr>
        </p:nvGraphicFramePr>
        <p:xfrm>
          <a:off x="888952" y="154146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212827" y="120298"/>
            <a:ext cx="676125" cy="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4896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6779"/>
            <a:ext cx="11018241" cy="70689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India’s Trade Facilitation Agreement (TFA) Compliance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7FB678-06AE-4223-B700-2334CAF35D75}"/>
              </a:ext>
            </a:extLst>
          </p:cNvPr>
          <p:cNvSpPr/>
          <p:nvPr/>
        </p:nvSpPr>
        <p:spPr>
          <a:xfrm>
            <a:off x="127001" y="1304200"/>
            <a:ext cx="11963400" cy="20159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TFA is the first ever multilateral agreement that aims to simplify customs regulations for cross-border movement of goods.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It seeks to enhance transparency by readily available rules and regulations, simplification and harmonization of procedures for expediting movement, release and clearance of goods.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India ratified the World Trade Organization’s Trade Facilitation Agreement (TFA) on 22nd April 2016, which came into force on 22nd February 2017.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3" name="Content Placeholder 1">
            <a:extLst>
              <a:ext uri="{FF2B5EF4-FFF2-40B4-BE49-F238E27FC236}">
                <a16:creationId xmlns:a16="http://schemas.microsoft.com/office/drawing/2014/main" id="{E5A10946-044B-495A-8AD0-CC01C3B60A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r="1260"/>
          <a:stretch/>
        </p:blipFill>
        <p:spPr>
          <a:xfrm>
            <a:off x="2621834" y="3478545"/>
            <a:ext cx="7189823" cy="275310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220D39E-6C54-44D4-B4FA-FD37FEF41384}"/>
              </a:ext>
            </a:extLst>
          </p:cNvPr>
          <p:cNvSpPr/>
          <p:nvPr/>
        </p:nvSpPr>
        <p:spPr>
          <a:xfrm>
            <a:off x="6820229" y="4686479"/>
            <a:ext cx="5579133" cy="337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5">
            <a:extLst>
              <a:ext uri="{FF2B5EF4-FFF2-40B4-BE49-F238E27FC236}">
                <a16:creationId xmlns:a16="http://schemas.microsoft.com/office/drawing/2014/main" id="{4F4AA883-26FA-46AA-890B-523FB21A5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739835"/>
              </p:ext>
            </p:extLst>
          </p:nvPr>
        </p:nvGraphicFramePr>
        <p:xfrm>
          <a:off x="7230533" y="3373188"/>
          <a:ext cx="4859867" cy="276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1834" y="140272"/>
            <a:ext cx="6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TFA and India’s Commitments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127001" y="196984"/>
            <a:ext cx="676125" cy="5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8004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5036"/>
            <a:ext cx="10995991" cy="34854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Problem Statement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1DC48EB0-DB55-4C60-8B6E-18E051850719}"/>
              </a:ext>
            </a:extLst>
          </p:cNvPr>
          <p:cNvSpPr/>
          <p:nvPr/>
        </p:nvSpPr>
        <p:spPr>
          <a:xfrm>
            <a:off x="149629" y="4889054"/>
            <a:ext cx="11870575" cy="95732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</a:endParaRPr>
          </a:p>
        </p:txBody>
      </p: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8EDBD086-0CA8-41EB-8971-DF9472CEB398}"/>
              </a:ext>
            </a:extLst>
          </p:cNvPr>
          <p:cNvGrpSpPr/>
          <p:nvPr/>
        </p:nvGrpSpPr>
        <p:grpSpPr>
          <a:xfrm>
            <a:off x="149629" y="1346959"/>
            <a:ext cx="11870575" cy="3318722"/>
            <a:chOff x="609600" y="1833135"/>
            <a:chExt cx="10990997" cy="3318722"/>
          </a:xfrm>
        </p:grpSpPr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EDD2F2B7-8FEE-45E1-932E-5D0D5F93E43B}"/>
                </a:ext>
              </a:extLst>
            </p:cNvPr>
            <p:cNvSpPr/>
            <p:nvPr/>
          </p:nvSpPr>
          <p:spPr>
            <a:xfrm>
              <a:off x="609600" y="1833135"/>
              <a:ext cx="10990997" cy="957325"/>
            </a:xfrm>
            <a:prstGeom prst="rect">
              <a:avLst/>
            </a:prstGeom>
            <a:solidFill>
              <a:srgbClr val="4836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EEC50F67-83D1-483B-A266-4DED674EC84C}"/>
                </a:ext>
              </a:extLst>
            </p:cNvPr>
            <p:cNvSpPr/>
            <p:nvPr/>
          </p:nvSpPr>
          <p:spPr>
            <a:xfrm>
              <a:off x="609600" y="3013834"/>
              <a:ext cx="10990997" cy="957325"/>
            </a:xfrm>
            <a:prstGeom prst="rect">
              <a:avLst/>
            </a:prstGeom>
            <a:solidFill>
              <a:srgbClr val="470A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04A2D3D6-B488-4E1B-983A-387AD617DE7F}"/>
                </a:ext>
              </a:extLst>
            </p:cNvPr>
            <p:cNvSpPr/>
            <p:nvPr/>
          </p:nvSpPr>
          <p:spPr>
            <a:xfrm>
              <a:off x="609600" y="4194532"/>
              <a:ext cx="10990997" cy="957325"/>
            </a:xfrm>
            <a:prstGeom prst="rect">
              <a:avLst/>
            </a:prstGeom>
            <a:solidFill>
              <a:srgbClr val="6D20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+mj-lt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31E53E41-3335-4691-9C31-E3311B1348A1}"/>
                </a:ext>
              </a:extLst>
            </p:cNvPr>
            <p:cNvSpPr/>
            <p:nvPr/>
          </p:nvSpPr>
          <p:spPr>
            <a:xfrm>
              <a:off x="970827" y="1978818"/>
              <a:ext cx="10302223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Twin requirement of faster clearances with lower costs and more compliance to address issues of security, safety, health etc.</a:t>
              </a: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E50D5037-3454-4D28-B12C-E8FEA959AC2F}"/>
                </a:ext>
              </a:extLst>
            </p:cNvPr>
            <p:cNvSpPr/>
            <p:nvPr/>
          </p:nvSpPr>
          <p:spPr>
            <a:xfrm>
              <a:off x="970827" y="3333352"/>
              <a:ext cx="9832427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Requires all players in the supply chain to coordinate optimally</a:t>
              </a: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BFA222BB-C867-410F-9D54-0E9296CD5C62}"/>
                </a:ext>
              </a:extLst>
            </p:cNvPr>
            <p:cNvSpPr/>
            <p:nvPr/>
          </p:nvSpPr>
          <p:spPr>
            <a:xfrm>
              <a:off x="970827" y="4514051"/>
              <a:ext cx="9832427" cy="3077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en-US" sz="2000" dirty="0">
                  <a:solidFill>
                    <a:schemeClr val="bg1"/>
                  </a:solidFill>
                  <a:latin typeface="Baskerville Old Face" panose="02020602080505020303" pitchFamily="18" charset="0"/>
                </a:rPr>
                <a:t>Need an effective platform to bring all of them together</a:t>
              </a:r>
            </a:p>
          </p:txBody>
        </p:sp>
      </p:grpSp>
      <p:sp>
        <p:nvSpPr>
          <p:cNvPr id="282" name="Rectangle 281">
            <a:extLst>
              <a:ext uri="{FF2B5EF4-FFF2-40B4-BE49-F238E27FC236}">
                <a16:creationId xmlns:a16="http://schemas.microsoft.com/office/drawing/2014/main" id="{C0E8DEDB-789B-4C6D-B3AF-439EDB1B049D}"/>
              </a:ext>
            </a:extLst>
          </p:cNvPr>
          <p:cNvSpPr/>
          <p:nvPr/>
        </p:nvSpPr>
        <p:spPr>
          <a:xfrm>
            <a:off x="539764" y="5229216"/>
            <a:ext cx="983242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Solution: NCTF mandated under Article 23.2 of TFA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5315" y="140129"/>
            <a:ext cx="6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TFA and India’s Commitments – contd.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201701" y="114200"/>
            <a:ext cx="676125" cy="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47821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" y="595976"/>
            <a:ext cx="10915651" cy="706893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Baskerville Old Face" panose="02020602080505020303" pitchFamily="18" charset="0"/>
              </a:rPr>
              <a:t>National Committee on Trade Facilitation (NCTF)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561" y="2068130"/>
            <a:ext cx="780812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8334">
              <a:lnSpc>
                <a:spcPct val="95000"/>
              </a:lnSpc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Article 23.2 of Section III :</a:t>
            </a:r>
          </a:p>
        </p:txBody>
      </p:sp>
      <p:sp>
        <p:nvSpPr>
          <p:cNvPr id="6" name="Rectangle 5"/>
          <p:cNvSpPr/>
          <p:nvPr/>
        </p:nvSpPr>
        <p:spPr>
          <a:xfrm>
            <a:off x="97202" y="3143403"/>
            <a:ext cx="8424137" cy="189353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 defTabSz="698334">
              <a:lnSpc>
                <a:spcPct val="150000"/>
              </a:lnSpc>
              <a:defRPr/>
            </a:pPr>
            <a:r>
              <a:rPr lang="en-US" sz="2000" b="1" u="sng" dirty="0">
                <a:latin typeface="Baskerville Old Face" panose="02020602080505020303" pitchFamily="18" charset="0"/>
              </a:rPr>
              <a:t>National Committee on Trade Facilitation</a:t>
            </a:r>
            <a:r>
              <a:rPr lang="en-US" sz="2000" b="1" dirty="0">
                <a:latin typeface="Baskerville Old Face" panose="02020602080505020303" pitchFamily="18" charset="0"/>
              </a:rPr>
              <a:t>: </a:t>
            </a:r>
            <a:r>
              <a:rPr lang="en-US" sz="2000" dirty="0">
                <a:latin typeface="Baskerville Old Face" panose="02020602080505020303" pitchFamily="18" charset="0"/>
              </a:rPr>
              <a:t>Each Member shall establish and/or maintain </a:t>
            </a:r>
            <a:r>
              <a:rPr lang="en-US" sz="2000" b="1" dirty="0">
                <a:latin typeface="Baskerville Old Face" panose="02020602080505020303" pitchFamily="18" charset="0"/>
              </a:rPr>
              <a:t>a national committee</a:t>
            </a:r>
            <a:r>
              <a:rPr lang="en-US" sz="2000" dirty="0">
                <a:latin typeface="Baskerville Old Face" panose="02020602080505020303" pitchFamily="18" charset="0"/>
              </a:rPr>
              <a:t> on trade facilitation or designate an existing mechanism </a:t>
            </a:r>
            <a:r>
              <a:rPr lang="en-US" sz="2000" b="1" dirty="0">
                <a:latin typeface="Baskerville Old Face" panose="02020602080505020303" pitchFamily="18" charset="0"/>
              </a:rPr>
              <a:t>to facilitate both domestic coordination and implementation</a:t>
            </a:r>
            <a:r>
              <a:rPr lang="en-US" sz="2000" dirty="0">
                <a:latin typeface="Baskerville Old Face" panose="02020602080505020303" pitchFamily="18" charset="0"/>
              </a:rPr>
              <a:t> of the provisions of this Agreement.</a:t>
            </a:r>
          </a:p>
        </p:txBody>
      </p:sp>
      <p:grpSp>
        <p:nvGrpSpPr>
          <p:cNvPr id="329" name="Group 328"/>
          <p:cNvGrpSpPr/>
          <p:nvPr/>
        </p:nvGrpSpPr>
        <p:grpSpPr>
          <a:xfrm>
            <a:off x="8743951" y="1212192"/>
            <a:ext cx="3009900" cy="5301747"/>
            <a:chOff x="8955569" y="1916855"/>
            <a:chExt cx="2398231" cy="4224331"/>
          </a:xfrm>
        </p:grpSpPr>
        <p:sp>
          <p:nvSpPr>
            <p:cNvPr id="7" name="object 9"/>
            <p:cNvSpPr/>
            <p:nvPr/>
          </p:nvSpPr>
          <p:spPr>
            <a:xfrm>
              <a:off x="8979600" y="4508601"/>
              <a:ext cx="2343785" cy="1632585"/>
            </a:xfrm>
            <a:custGeom>
              <a:avLst/>
              <a:gdLst/>
              <a:ahLst/>
              <a:cxnLst/>
              <a:rect l="l" t="t" r="r" b="b"/>
              <a:pathLst>
                <a:path w="2343785" h="1632584">
                  <a:moveTo>
                    <a:pt x="1171651" y="0"/>
                  </a:moveTo>
                  <a:lnTo>
                    <a:pt x="1075558" y="2705"/>
                  </a:lnTo>
                  <a:lnTo>
                    <a:pt x="981605" y="10680"/>
                  </a:lnTo>
                  <a:lnTo>
                    <a:pt x="890092" y="23715"/>
                  </a:lnTo>
                  <a:lnTo>
                    <a:pt x="801321" y="41600"/>
                  </a:lnTo>
                  <a:lnTo>
                    <a:pt x="715594" y="64126"/>
                  </a:lnTo>
                  <a:lnTo>
                    <a:pt x="633213" y="91081"/>
                  </a:lnTo>
                  <a:lnTo>
                    <a:pt x="554478" y="122256"/>
                  </a:lnTo>
                  <a:lnTo>
                    <a:pt x="479692" y="157442"/>
                  </a:lnTo>
                  <a:lnTo>
                    <a:pt x="409156" y="196427"/>
                  </a:lnTo>
                  <a:lnTo>
                    <a:pt x="343171" y="239002"/>
                  </a:lnTo>
                  <a:lnTo>
                    <a:pt x="282039" y="284958"/>
                  </a:lnTo>
                  <a:lnTo>
                    <a:pt x="226062" y="334083"/>
                  </a:lnTo>
                  <a:lnTo>
                    <a:pt x="175542" y="386168"/>
                  </a:lnTo>
                  <a:lnTo>
                    <a:pt x="130778" y="441003"/>
                  </a:lnTo>
                  <a:lnTo>
                    <a:pt x="92075" y="498378"/>
                  </a:lnTo>
                  <a:lnTo>
                    <a:pt x="59732" y="558083"/>
                  </a:lnTo>
                  <a:lnTo>
                    <a:pt x="34051" y="619907"/>
                  </a:lnTo>
                  <a:lnTo>
                    <a:pt x="15335" y="683642"/>
                  </a:lnTo>
                  <a:lnTo>
                    <a:pt x="3884" y="749076"/>
                  </a:lnTo>
                  <a:lnTo>
                    <a:pt x="0" y="816000"/>
                  </a:lnTo>
                  <a:lnTo>
                    <a:pt x="3884" y="882924"/>
                  </a:lnTo>
                  <a:lnTo>
                    <a:pt x="15335" y="948358"/>
                  </a:lnTo>
                  <a:lnTo>
                    <a:pt x="34051" y="1012093"/>
                  </a:lnTo>
                  <a:lnTo>
                    <a:pt x="59732" y="1073917"/>
                  </a:lnTo>
                  <a:lnTo>
                    <a:pt x="92075" y="1133622"/>
                  </a:lnTo>
                  <a:lnTo>
                    <a:pt x="130778" y="1190997"/>
                  </a:lnTo>
                  <a:lnTo>
                    <a:pt x="175542" y="1245832"/>
                  </a:lnTo>
                  <a:lnTo>
                    <a:pt x="226062" y="1297917"/>
                  </a:lnTo>
                  <a:lnTo>
                    <a:pt x="282039" y="1347042"/>
                  </a:lnTo>
                  <a:lnTo>
                    <a:pt x="343171" y="1392997"/>
                  </a:lnTo>
                  <a:lnTo>
                    <a:pt x="409156" y="1435573"/>
                  </a:lnTo>
                  <a:lnTo>
                    <a:pt x="479692" y="1474558"/>
                  </a:lnTo>
                  <a:lnTo>
                    <a:pt x="554478" y="1509743"/>
                  </a:lnTo>
                  <a:lnTo>
                    <a:pt x="633213" y="1540919"/>
                  </a:lnTo>
                  <a:lnTo>
                    <a:pt x="715594" y="1567874"/>
                  </a:lnTo>
                  <a:lnTo>
                    <a:pt x="801321" y="1590400"/>
                  </a:lnTo>
                  <a:lnTo>
                    <a:pt x="890092" y="1608285"/>
                  </a:lnTo>
                  <a:lnTo>
                    <a:pt x="981605" y="1621320"/>
                  </a:lnTo>
                  <a:lnTo>
                    <a:pt x="1075558" y="1629295"/>
                  </a:lnTo>
                  <a:lnTo>
                    <a:pt x="1171651" y="1632000"/>
                  </a:lnTo>
                  <a:lnTo>
                    <a:pt x="1267743" y="1629295"/>
                  </a:lnTo>
                  <a:lnTo>
                    <a:pt x="1361697" y="1621320"/>
                  </a:lnTo>
                  <a:lnTo>
                    <a:pt x="1453210" y="1608285"/>
                  </a:lnTo>
                  <a:lnTo>
                    <a:pt x="1541980" y="1590400"/>
                  </a:lnTo>
                  <a:lnTo>
                    <a:pt x="1627707" y="1567874"/>
                  </a:lnTo>
                  <a:lnTo>
                    <a:pt x="1710089" y="1540919"/>
                  </a:lnTo>
                  <a:lnTo>
                    <a:pt x="1788823" y="1509743"/>
                  </a:lnTo>
                  <a:lnTo>
                    <a:pt x="1863609" y="1474558"/>
                  </a:lnTo>
                  <a:lnTo>
                    <a:pt x="1934146" y="1435573"/>
                  </a:lnTo>
                  <a:lnTo>
                    <a:pt x="2000130" y="1392997"/>
                  </a:lnTo>
                  <a:lnTo>
                    <a:pt x="2061262" y="1347042"/>
                  </a:lnTo>
                  <a:lnTo>
                    <a:pt x="2117239" y="1297917"/>
                  </a:lnTo>
                  <a:lnTo>
                    <a:pt x="2167760" y="1245832"/>
                  </a:lnTo>
                  <a:lnTo>
                    <a:pt x="2212523" y="1190997"/>
                  </a:lnTo>
                  <a:lnTo>
                    <a:pt x="2251227" y="1133622"/>
                  </a:lnTo>
                  <a:lnTo>
                    <a:pt x="2283570" y="1073917"/>
                  </a:lnTo>
                  <a:lnTo>
                    <a:pt x="2309250" y="1012093"/>
                  </a:lnTo>
                  <a:lnTo>
                    <a:pt x="2327967" y="948358"/>
                  </a:lnTo>
                  <a:lnTo>
                    <a:pt x="2339418" y="882924"/>
                  </a:lnTo>
                  <a:lnTo>
                    <a:pt x="2343302" y="816000"/>
                  </a:lnTo>
                  <a:lnTo>
                    <a:pt x="2339418" y="749076"/>
                  </a:lnTo>
                  <a:lnTo>
                    <a:pt x="2327967" y="683642"/>
                  </a:lnTo>
                  <a:lnTo>
                    <a:pt x="2309250" y="619907"/>
                  </a:lnTo>
                  <a:lnTo>
                    <a:pt x="2283570" y="558083"/>
                  </a:lnTo>
                  <a:lnTo>
                    <a:pt x="2251227" y="498378"/>
                  </a:lnTo>
                  <a:lnTo>
                    <a:pt x="2212523" y="441003"/>
                  </a:lnTo>
                  <a:lnTo>
                    <a:pt x="2167760" y="386168"/>
                  </a:lnTo>
                  <a:lnTo>
                    <a:pt x="2117239" y="334083"/>
                  </a:lnTo>
                  <a:lnTo>
                    <a:pt x="2061262" y="284958"/>
                  </a:lnTo>
                  <a:lnTo>
                    <a:pt x="2000130" y="239002"/>
                  </a:lnTo>
                  <a:lnTo>
                    <a:pt x="1934146" y="196427"/>
                  </a:lnTo>
                  <a:lnTo>
                    <a:pt x="1863609" y="157442"/>
                  </a:lnTo>
                  <a:lnTo>
                    <a:pt x="1788823" y="122256"/>
                  </a:lnTo>
                  <a:lnTo>
                    <a:pt x="1710089" y="91081"/>
                  </a:lnTo>
                  <a:lnTo>
                    <a:pt x="1627707" y="64126"/>
                  </a:lnTo>
                  <a:lnTo>
                    <a:pt x="1541980" y="41600"/>
                  </a:lnTo>
                  <a:lnTo>
                    <a:pt x="1453210" y="23715"/>
                  </a:lnTo>
                  <a:lnTo>
                    <a:pt x="1361697" y="10680"/>
                  </a:lnTo>
                  <a:lnTo>
                    <a:pt x="1267743" y="2705"/>
                  </a:lnTo>
                  <a:lnTo>
                    <a:pt x="1171651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13"/>
            <p:cNvSpPr/>
            <p:nvPr/>
          </p:nvSpPr>
          <p:spPr>
            <a:xfrm>
              <a:off x="9157092" y="2983655"/>
              <a:ext cx="1925955" cy="41910"/>
            </a:xfrm>
            <a:custGeom>
              <a:avLst/>
              <a:gdLst/>
              <a:ahLst/>
              <a:cxnLst/>
              <a:rect l="l" t="t" r="r" b="b"/>
              <a:pathLst>
                <a:path w="1925955" h="41910">
                  <a:moveTo>
                    <a:pt x="0" y="41909"/>
                  </a:moveTo>
                  <a:lnTo>
                    <a:pt x="1925370" y="41909"/>
                  </a:lnTo>
                  <a:lnTo>
                    <a:pt x="1925370" y="0"/>
                  </a:lnTo>
                  <a:lnTo>
                    <a:pt x="0" y="0"/>
                  </a:lnTo>
                  <a:lnTo>
                    <a:pt x="0" y="41909"/>
                  </a:lnTo>
                  <a:close/>
                </a:path>
              </a:pathLst>
            </a:custGeom>
            <a:solidFill>
              <a:srgbClr val="C5C1C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4"/>
            <p:cNvSpPr/>
            <p:nvPr/>
          </p:nvSpPr>
          <p:spPr>
            <a:xfrm>
              <a:off x="9158629" y="1921300"/>
              <a:ext cx="0" cy="1062990"/>
            </a:xfrm>
            <a:custGeom>
              <a:avLst/>
              <a:gdLst/>
              <a:ahLst/>
              <a:cxnLst/>
              <a:rect l="l" t="t" r="r" b="b"/>
              <a:pathLst>
                <a:path h="1062989">
                  <a:moveTo>
                    <a:pt x="0" y="0"/>
                  </a:moveTo>
                  <a:lnTo>
                    <a:pt x="0" y="1062989"/>
                  </a:lnTo>
                </a:path>
              </a:pathLst>
            </a:custGeom>
            <a:ln w="4343">
              <a:solidFill>
                <a:srgbClr val="C5C1C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5"/>
            <p:cNvSpPr/>
            <p:nvPr/>
          </p:nvSpPr>
          <p:spPr>
            <a:xfrm>
              <a:off x="9157092" y="1916855"/>
              <a:ext cx="1925955" cy="0"/>
            </a:xfrm>
            <a:custGeom>
              <a:avLst/>
              <a:gdLst/>
              <a:ahLst/>
              <a:cxnLst/>
              <a:rect l="l" t="t" r="r" b="b"/>
              <a:pathLst>
                <a:path w="1925955">
                  <a:moveTo>
                    <a:pt x="0" y="0"/>
                  </a:moveTo>
                  <a:lnTo>
                    <a:pt x="1925370" y="0"/>
                  </a:lnTo>
                </a:path>
              </a:pathLst>
            </a:custGeom>
            <a:ln w="10159">
              <a:solidFill>
                <a:srgbClr val="C5C1C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6"/>
            <p:cNvSpPr/>
            <p:nvPr/>
          </p:nvSpPr>
          <p:spPr>
            <a:xfrm>
              <a:off x="11080926" y="1921186"/>
              <a:ext cx="0" cy="1063625"/>
            </a:xfrm>
            <a:custGeom>
              <a:avLst/>
              <a:gdLst/>
              <a:ahLst/>
              <a:cxnLst/>
              <a:rect l="l" t="t" r="r" b="b"/>
              <a:pathLst>
                <a:path h="1063625">
                  <a:moveTo>
                    <a:pt x="0" y="0"/>
                  </a:moveTo>
                  <a:lnTo>
                    <a:pt x="0" y="1063002"/>
                  </a:lnTo>
                </a:path>
              </a:pathLst>
            </a:custGeom>
            <a:ln w="4343">
              <a:solidFill>
                <a:srgbClr val="C5C1C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7"/>
            <p:cNvSpPr/>
            <p:nvPr/>
          </p:nvSpPr>
          <p:spPr>
            <a:xfrm>
              <a:off x="9177255" y="1921191"/>
              <a:ext cx="1885314" cy="1046480"/>
            </a:xfrm>
            <a:custGeom>
              <a:avLst/>
              <a:gdLst/>
              <a:ahLst/>
              <a:cxnLst/>
              <a:rect l="l" t="t" r="r" b="b"/>
              <a:pathLst>
                <a:path w="1885314" h="1046479">
                  <a:moveTo>
                    <a:pt x="1885061" y="1045921"/>
                  </a:moveTo>
                  <a:lnTo>
                    <a:pt x="0" y="1045921"/>
                  </a:lnTo>
                  <a:lnTo>
                    <a:pt x="0" y="0"/>
                  </a:lnTo>
                  <a:lnTo>
                    <a:pt x="1885061" y="0"/>
                  </a:lnTo>
                  <a:lnTo>
                    <a:pt x="1885061" y="1045921"/>
                  </a:lnTo>
                  <a:close/>
                </a:path>
              </a:pathLst>
            </a:custGeom>
            <a:solidFill>
              <a:srgbClr val="D8EFF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8"/>
            <p:cNvSpPr/>
            <p:nvPr/>
          </p:nvSpPr>
          <p:spPr>
            <a:xfrm>
              <a:off x="9160168" y="2935301"/>
              <a:ext cx="1919605" cy="49530"/>
            </a:xfrm>
            <a:custGeom>
              <a:avLst/>
              <a:gdLst/>
              <a:ahLst/>
              <a:cxnLst/>
              <a:rect l="l" t="t" r="r" b="b"/>
              <a:pathLst>
                <a:path w="1919605" h="49529">
                  <a:moveTo>
                    <a:pt x="0" y="49529"/>
                  </a:moveTo>
                  <a:lnTo>
                    <a:pt x="1919224" y="49529"/>
                  </a:lnTo>
                  <a:lnTo>
                    <a:pt x="1919224" y="0"/>
                  </a:lnTo>
                  <a:lnTo>
                    <a:pt x="0" y="0"/>
                  </a:lnTo>
                  <a:lnTo>
                    <a:pt x="0" y="49529"/>
                  </a:lnTo>
                  <a:close/>
                </a:path>
              </a:pathLst>
            </a:custGeom>
            <a:solidFill>
              <a:srgbClr val="594E5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9"/>
            <p:cNvSpPr/>
            <p:nvPr/>
          </p:nvSpPr>
          <p:spPr>
            <a:xfrm>
              <a:off x="9177250" y="1921206"/>
              <a:ext cx="0" cy="1014730"/>
            </a:xfrm>
            <a:custGeom>
              <a:avLst/>
              <a:gdLst/>
              <a:ahLst/>
              <a:cxnLst/>
              <a:rect l="l" t="t" r="r" b="b"/>
              <a:pathLst>
                <a:path h="1014729">
                  <a:moveTo>
                    <a:pt x="0" y="0"/>
                  </a:moveTo>
                  <a:lnTo>
                    <a:pt x="0" y="1014729"/>
                  </a:lnTo>
                </a:path>
              </a:pathLst>
            </a:custGeom>
            <a:ln w="35432">
              <a:solidFill>
                <a:srgbClr val="594E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20"/>
            <p:cNvSpPr/>
            <p:nvPr/>
          </p:nvSpPr>
          <p:spPr>
            <a:xfrm>
              <a:off x="11062311" y="1921193"/>
              <a:ext cx="0" cy="1014730"/>
            </a:xfrm>
            <a:custGeom>
              <a:avLst/>
              <a:gdLst/>
              <a:ahLst/>
              <a:cxnLst/>
              <a:rect l="l" t="t" r="r" b="b"/>
              <a:pathLst>
                <a:path h="1014729">
                  <a:moveTo>
                    <a:pt x="0" y="0"/>
                  </a:moveTo>
                  <a:lnTo>
                    <a:pt x="0" y="1014730"/>
                  </a:lnTo>
                </a:path>
              </a:pathLst>
            </a:custGeom>
            <a:ln w="35432">
              <a:solidFill>
                <a:srgbClr val="594E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21"/>
            <p:cNvSpPr/>
            <p:nvPr/>
          </p:nvSpPr>
          <p:spPr>
            <a:xfrm>
              <a:off x="9159907" y="2905555"/>
              <a:ext cx="635" cy="12065"/>
            </a:xfrm>
            <a:custGeom>
              <a:avLst/>
              <a:gdLst/>
              <a:ahLst/>
              <a:cxnLst/>
              <a:rect l="l" t="t" r="r" b="b"/>
              <a:pathLst>
                <a:path w="634" h="12064">
                  <a:moveTo>
                    <a:pt x="0" y="6007"/>
                  </a:moveTo>
                  <a:lnTo>
                    <a:pt x="266" y="6007"/>
                  </a:lnTo>
                </a:path>
              </a:pathLst>
            </a:custGeom>
            <a:ln w="13284">
              <a:solidFill>
                <a:srgbClr val="6B647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22"/>
            <p:cNvSpPr/>
            <p:nvPr/>
          </p:nvSpPr>
          <p:spPr>
            <a:xfrm>
              <a:off x="9194331" y="2911561"/>
              <a:ext cx="1851025" cy="0"/>
            </a:xfrm>
            <a:custGeom>
              <a:avLst/>
              <a:gdLst/>
              <a:ahLst/>
              <a:cxnLst/>
              <a:rect l="l" t="t" r="r" b="b"/>
              <a:pathLst>
                <a:path w="1851025">
                  <a:moveTo>
                    <a:pt x="0" y="0"/>
                  </a:moveTo>
                  <a:lnTo>
                    <a:pt x="1850898" y="0"/>
                  </a:lnTo>
                </a:path>
              </a:pathLst>
            </a:custGeom>
            <a:ln w="13284">
              <a:solidFill>
                <a:srgbClr val="737F8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3"/>
            <p:cNvSpPr/>
            <p:nvPr/>
          </p:nvSpPr>
          <p:spPr>
            <a:xfrm>
              <a:off x="11045234" y="2905555"/>
              <a:ext cx="32384" cy="12065"/>
            </a:xfrm>
            <a:custGeom>
              <a:avLst/>
              <a:gdLst/>
              <a:ahLst/>
              <a:cxnLst/>
              <a:rect l="l" t="t" r="r" b="b"/>
              <a:pathLst>
                <a:path w="32385" h="12064">
                  <a:moveTo>
                    <a:pt x="0" y="6007"/>
                  </a:moveTo>
                  <a:lnTo>
                    <a:pt x="32270" y="6007"/>
                  </a:lnTo>
                </a:path>
              </a:pathLst>
            </a:custGeom>
            <a:ln w="13284">
              <a:solidFill>
                <a:srgbClr val="2F2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24"/>
            <p:cNvSpPr/>
            <p:nvPr/>
          </p:nvSpPr>
          <p:spPr>
            <a:xfrm>
              <a:off x="9160173" y="2905555"/>
              <a:ext cx="34290" cy="12065"/>
            </a:xfrm>
            <a:custGeom>
              <a:avLst/>
              <a:gdLst/>
              <a:ahLst/>
              <a:cxnLst/>
              <a:rect l="l" t="t" r="r" b="b"/>
              <a:pathLst>
                <a:path w="34290" h="12064">
                  <a:moveTo>
                    <a:pt x="0" y="6007"/>
                  </a:moveTo>
                  <a:lnTo>
                    <a:pt x="34162" y="6007"/>
                  </a:lnTo>
                </a:path>
              </a:pathLst>
            </a:custGeom>
            <a:ln w="13284">
              <a:solidFill>
                <a:srgbClr val="2F273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5"/>
            <p:cNvSpPr/>
            <p:nvPr/>
          </p:nvSpPr>
          <p:spPr>
            <a:xfrm>
              <a:off x="9193501" y="1921238"/>
              <a:ext cx="1852295" cy="995680"/>
            </a:xfrm>
            <a:custGeom>
              <a:avLst/>
              <a:gdLst/>
              <a:ahLst/>
              <a:cxnLst/>
              <a:rect l="l" t="t" r="r" b="b"/>
              <a:pathLst>
                <a:path w="1852295" h="995679">
                  <a:moveTo>
                    <a:pt x="25311" y="0"/>
                  </a:moveTo>
                  <a:lnTo>
                    <a:pt x="11814" y="3891"/>
                  </a:lnTo>
                  <a:lnTo>
                    <a:pt x="2650" y="14014"/>
                  </a:lnTo>
                  <a:lnTo>
                    <a:pt x="0" y="25298"/>
                  </a:lnTo>
                  <a:lnTo>
                    <a:pt x="0" y="970013"/>
                  </a:lnTo>
                  <a:lnTo>
                    <a:pt x="3892" y="983500"/>
                  </a:lnTo>
                  <a:lnTo>
                    <a:pt x="14019" y="992661"/>
                  </a:lnTo>
                  <a:lnTo>
                    <a:pt x="1826704" y="995311"/>
                  </a:lnTo>
                  <a:lnTo>
                    <a:pt x="1840195" y="991419"/>
                  </a:lnTo>
                  <a:lnTo>
                    <a:pt x="1849362" y="981296"/>
                  </a:lnTo>
                  <a:lnTo>
                    <a:pt x="1852015" y="533"/>
                  </a:lnTo>
                  <a:lnTo>
                    <a:pt x="1851583" y="101"/>
                  </a:lnTo>
                  <a:lnTo>
                    <a:pt x="25311" y="0"/>
                  </a:lnTo>
                  <a:close/>
                </a:path>
              </a:pathLst>
            </a:custGeom>
            <a:solidFill>
              <a:srgbClr val="18B0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6"/>
            <p:cNvSpPr/>
            <p:nvPr/>
          </p:nvSpPr>
          <p:spPr>
            <a:xfrm>
              <a:off x="11020965" y="2891242"/>
              <a:ext cx="24523" cy="253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7"/>
            <p:cNvSpPr/>
            <p:nvPr/>
          </p:nvSpPr>
          <p:spPr>
            <a:xfrm>
              <a:off x="9193486" y="2891242"/>
              <a:ext cx="24574" cy="253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8"/>
            <p:cNvSpPr/>
            <p:nvPr/>
          </p:nvSpPr>
          <p:spPr>
            <a:xfrm>
              <a:off x="9773700" y="2049331"/>
              <a:ext cx="793429" cy="8672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9"/>
            <p:cNvSpPr/>
            <p:nvPr/>
          </p:nvSpPr>
          <p:spPr>
            <a:xfrm>
              <a:off x="9219076" y="1946794"/>
              <a:ext cx="1800872" cy="9441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30"/>
            <p:cNvSpPr/>
            <p:nvPr/>
          </p:nvSpPr>
          <p:spPr>
            <a:xfrm>
              <a:off x="9825336" y="2497822"/>
              <a:ext cx="203479" cy="18125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31"/>
            <p:cNvSpPr/>
            <p:nvPr/>
          </p:nvSpPr>
          <p:spPr>
            <a:xfrm>
              <a:off x="9827469" y="2497822"/>
              <a:ext cx="244373" cy="2240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32"/>
            <p:cNvSpPr/>
            <p:nvPr/>
          </p:nvSpPr>
          <p:spPr>
            <a:xfrm>
              <a:off x="9827647" y="2540786"/>
              <a:ext cx="244195" cy="17283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33"/>
            <p:cNvSpPr/>
            <p:nvPr/>
          </p:nvSpPr>
          <p:spPr>
            <a:xfrm>
              <a:off x="10221271" y="2497822"/>
              <a:ext cx="88696" cy="844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34"/>
            <p:cNvSpPr/>
            <p:nvPr/>
          </p:nvSpPr>
          <p:spPr>
            <a:xfrm>
              <a:off x="9889687" y="2820389"/>
              <a:ext cx="17475" cy="7057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5"/>
            <p:cNvSpPr/>
            <p:nvPr/>
          </p:nvSpPr>
          <p:spPr>
            <a:xfrm>
              <a:off x="9907162" y="2713341"/>
              <a:ext cx="115201" cy="17762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6"/>
            <p:cNvSpPr/>
            <p:nvPr/>
          </p:nvSpPr>
          <p:spPr>
            <a:xfrm>
              <a:off x="10379805" y="2878238"/>
              <a:ext cx="178612" cy="127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7"/>
            <p:cNvSpPr/>
            <p:nvPr/>
          </p:nvSpPr>
          <p:spPr>
            <a:xfrm>
              <a:off x="10168985" y="2564547"/>
              <a:ext cx="97421" cy="2902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8"/>
            <p:cNvSpPr/>
            <p:nvPr/>
          </p:nvSpPr>
          <p:spPr>
            <a:xfrm>
              <a:off x="9777165" y="2586493"/>
              <a:ext cx="345605" cy="30446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9"/>
            <p:cNvSpPr/>
            <p:nvPr/>
          </p:nvSpPr>
          <p:spPr>
            <a:xfrm>
              <a:off x="10222071" y="2541878"/>
              <a:ext cx="71247" cy="11225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40"/>
            <p:cNvSpPr/>
            <p:nvPr/>
          </p:nvSpPr>
          <p:spPr>
            <a:xfrm>
              <a:off x="9966643" y="2543427"/>
              <a:ext cx="205022" cy="33479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41"/>
            <p:cNvSpPr/>
            <p:nvPr/>
          </p:nvSpPr>
          <p:spPr>
            <a:xfrm>
              <a:off x="9991746" y="2069349"/>
              <a:ext cx="312023" cy="30631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42"/>
            <p:cNvSpPr/>
            <p:nvPr/>
          </p:nvSpPr>
          <p:spPr>
            <a:xfrm>
              <a:off x="10071843" y="2527933"/>
              <a:ext cx="149428" cy="9331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43"/>
            <p:cNvSpPr/>
            <p:nvPr/>
          </p:nvSpPr>
          <p:spPr>
            <a:xfrm>
              <a:off x="10016674" y="2334182"/>
              <a:ext cx="259524" cy="2126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44"/>
            <p:cNvSpPr/>
            <p:nvPr/>
          </p:nvSpPr>
          <p:spPr>
            <a:xfrm>
              <a:off x="10024334" y="2176499"/>
              <a:ext cx="244240" cy="25431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5"/>
            <p:cNvSpPr/>
            <p:nvPr/>
          </p:nvSpPr>
          <p:spPr>
            <a:xfrm>
              <a:off x="10016827" y="2324124"/>
              <a:ext cx="259194" cy="20156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6"/>
            <p:cNvSpPr/>
            <p:nvPr/>
          </p:nvSpPr>
          <p:spPr>
            <a:xfrm>
              <a:off x="10001142" y="2048953"/>
              <a:ext cx="292836" cy="32969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7"/>
            <p:cNvSpPr/>
            <p:nvPr/>
          </p:nvSpPr>
          <p:spPr>
            <a:xfrm>
              <a:off x="10092811" y="2621990"/>
              <a:ext cx="107022" cy="25623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8"/>
            <p:cNvSpPr/>
            <p:nvPr/>
          </p:nvSpPr>
          <p:spPr>
            <a:xfrm>
              <a:off x="10040423" y="2544558"/>
              <a:ext cx="211690" cy="15176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9"/>
            <p:cNvSpPr/>
            <p:nvPr/>
          </p:nvSpPr>
          <p:spPr>
            <a:xfrm>
              <a:off x="10079335" y="2419412"/>
              <a:ext cx="134472" cy="7359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50"/>
            <p:cNvSpPr/>
            <p:nvPr/>
          </p:nvSpPr>
          <p:spPr>
            <a:xfrm>
              <a:off x="9910286" y="2767679"/>
              <a:ext cx="469519" cy="12328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51"/>
            <p:cNvSpPr/>
            <p:nvPr/>
          </p:nvSpPr>
          <p:spPr>
            <a:xfrm>
              <a:off x="9193486" y="1921242"/>
              <a:ext cx="1852002" cy="99531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52"/>
            <p:cNvSpPr/>
            <p:nvPr/>
          </p:nvSpPr>
          <p:spPr>
            <a:xfrm>
              <a:off x="9159894" y="1928214"/>
              <a:ext cx="1919605" cy="0"/>
            </a:xfrm>
            <a:custGeom>
              <a:avLst/>
              <a:gdLst/>
              <a:ahLst/>
              <a:cxnLst/>
              <a:rect l="l" t="t" r="r" b="b"/>
              <a:pathLst>
                <a:path w="1919605">
                  <a:moveTo>
                    <a:pt x="0" y="0"/>
                  </a:moveTo>
                  <a:lnTo>
                    <a:pt x="1919084" y="0"/>
                  </a:lnTo>
                </a:path>
              </a:pathLst>
            </a:custGeom>
            <a:ln w="34670">
              <a:solidFill>
                <a:srgbClr val="594E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53"/>
            <p:cNvSpPr/>
            <p:nvPr/>
          </p:nvSpPr>
          <p:spPr>
            <a:xfrm>
              <a:off x="8955569" y="3353634"/>
              <a:ext cx="2398231" cy="222381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54"/>
            <p:cNvSpPr/>
            <p:nvPr/>
          </p:nvSpPr>
          <p:spPr>
            <a:xfrm>
              <a:off x="9514719" y="3353561"/>
              <a:ext cx="126149" cy="20712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5"/>
            <p:cNvSpPr/>
            <p:nvPr/>
          </p:nvSpPr>
          <p:spPr>
            <a:xfrm>
              <a:off x="10053911" y="3354081"/>
              <a:ext cx="57442" cy="72095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6"/>
            <p:cNvSpPr/>
            <p:nvPr/>
          </p:nvSpPr>
          <p:spPr>
            <a:xfrm>
              <a:off x="10162394" y="3354208"/>
              <a:ext cx="78295" cy="71309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57"/>
            <p:cNvSpPr/>
            <p:nvPr/>
          </p:nvSpPr>
          <p:spPr>
            <a:xfrm>
              <a:off x="10475068" y="3354526"/>
              <a:ext cx="85216" cy="238023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3" name="object 58"/>
            <p:cNvSpPr/>
            <p:nvPr/>
          </p:nvSpPr>
          <p:spPr>
            <a:xfrm>
              <a:off x="9514719" y="3830179"/>
              <a:ext cx="126149" cy="320001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9"/>
            <p:cNvSpPr/>
            <p:nvPr/>
          </p:nvSpPr>
          <p:spPr>
            <a:xfrm>
              <a:off x="10475068" y="3890110"/>
              <a:ext cx="85216" cy="127901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60"/>
            <p:cNvSpPr/>
            <p:nvPr/>
          </p:nvSpPr>
          <p:spPr>
            <a:xfrm>
              <a:off x="9746177" y="3933785"/>
              <a:ext cx="51041" cy="9165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61"/>
            <p:cNvSpPr/>
            <p:nvPr/>
          </p:nvSpPr>
          <p:spPr>
            <a:xfrm>
              <a:off x="10475068" y="4317402"/>
              <a:ext cx="85216" cy="177787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62"/>
            <p:cNvSpPr/>
            <p:nvPr/>
          </p:nvSpPr>
          <p:spPr>
            <a:xfrm>
              <a:off x="9514719" y="4342941"/>
              <a:ext cx="126149" cy="19791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63"/>
            <p:cNvSpPr/>
            <p:nvPr/>
          </p:nvSpPr>
          <p:spPr>
            <a:xfrm>
              <a:off x="9746177" y="4389931"/>
              <a:ext cx="51041" cy="10527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64"/>
            <p:cNvSpPr/>
            <p:nvPr/>
          </p:nvSpPr>
          <p:spPr>
            <a:xfrm>
              <a:off x="9421031" y="4706301"/>
              <a:ext cx="472986" cy="482777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5"/>
            <p:cNvSpPr/>
            <p:nvPr/>
          </p:nvSpPr>
          <p:spPr>
            <a:xfrm>
              <a:off x="10343712" y="4793677"/>
              <a:ext cx="454380" cy="396214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6"/>
            <p:cNvSpPr/>
            <p:nvPr/>
          </p:nvSpPr>
          <p:spPr>
            <a:xfrm>
              <a:off x="10472210" y="3354331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99"/>
                  </a:moveTo>
                  <a:lnTo>
                    <a:pt x="2860" y="99"/>
                  </a:lnTo>
                </a:path>
              </a:pathLst>
            </a:custGeom>
            <a:ln w="3175">
              <a:solidFill>
                <a:srgbClr val="9F4C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7"/>
            <p:cNvSpPr/>
            <p:nvPr/>
          </p:nvSpPr>
          <p:spPr>
            <a:xfrm>
              <a:off x="10345985" y="3354399"/>
              <a:ext cx="129082" cy="1832876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8"/>
            <p:cNvSpPr/>
            <p:nvPr/>
          </p:nvSpPr>
          <p:spPr>
            <a:xfrm>
              <a:off x="10240684" y="3354228"/>
              <a:ext cx="60325" cy="0"/>
            </a:xfrm>
            <a:custGeom>
              <a:avLst/>
              <a:gdLst/>
              <a:ahLst/>
              <a:cxnLst/>
              <a:rect l="l" t="t" r="r" b="b"/>
              <a:pathLst>
                <a:path w="60325">
                  <a:moveTo>
                    <a:pt x="0" y="0"/>
                  </a:moveTo>
                  <a:lnTo>
                    <a:pt x="59766" y="0"/>
                  </a:lnTo>
                </a:path>
              </a:pathLst>
            </a:custGeom>
            <a:ln w="3175">
              <a:solidFill>
                <a:srgbClr val="9F4C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9"/>
            <p:cNvSpPr/>
            <p:nvPr/>
          </p:nvSpPr>
          <p:spPr>
            <a:xfrm>
              <a:off x="10300444" y="3354158"/>
              <a:ext cx="45720" cy="635"/>
            </a:xfrm>
            <a:custGeom>
              <a:avLst/>
              <a:gdLst/>
              <a:ahLst/>
              <a:cxnLst/>
              <a:rect l="l" t="t" r="r" b="b"/>
              <a:pathLst>
                <a:path w="45719" h="635">
                  <a:moveTo>
                    <a:pt x="0" y="124"/>
                  </a:moveTo>
                  <a:lnTo>
                    <a:pt x="45554" y="124"/>
                  </a:lnTo>
                </a:path>
              </a:pathLst>
            </a:custGeom>
            <a:ln w="3175">
              <a:solidFill>
                <a:srgbClr val="A5523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70"/>
            <p:cNvSpPr/>
            <p:nvPr/>
          </p:nvSpPr>
          <p:spPr>
            <a:xfrm>
              <a:off x="9640865" y="3353636"/>
              <a:ext cx="105410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5321" y="0"/>
                  </a:lnTo>
                </a:path>
              </a:pathLst>
            </a:custGeom>
            <a:ln w="3175">
              <a:solidFill>
                <a:srgbClr val="9F4C32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71"/>
            <p:cNvSpPr/>
            <p:nvPr/>
          </p:nvSpPr>
          <p:spPr>
            <a:xfrm>
              <a:off x="9640868" y="3353675"/>
              <a:ext cx="156349" cy="20684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72"/>
            <p:cNvSpPr/>
            <p:nvPr/>
          </p:nvSpPr>
          <p:spPr>
            <a:xfrm>
              <a:off x="9640868" y="3849495"/>
              <a:ext cx="105308" cy="175894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73"/>
            <p:cNvSpPr/>
            <p:nvPr/>
          </p:nvSpPr>
          <p:spPr>
            <a:xfrm>
              <a:off x="9640868" y="4373739"/>
              <a:ext cx="105308" cy="12141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74"/>
            <p:cNvSpPr/>
            <p:nvPr/>
          </p:nvSpPr>
          <p:spPr>
            <a:xfrm>
              <a:off x="9640868" y="4792699"/>
              <a:ext cx="105308" cy="393839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5"/>
            <p:cNvSpPr/>
            <p:nvPr/>
          </p:nvSpPr>
          <p:spPr>
            <a:xfrm>
              <a:off x="10111353" y="3354082"/>
              <a:ext cx="51435" cy="0"/>
            </a:xfrm>
            <a:custGeom>
              <a:avLst/>
              <a:gdLst/>
              <a:ahLst/>
              <a:cxnLst/>
              <a:rect l="l" t="t" r="r" b="b"/>
              <a:pathLst>
                <a:path w="51434">
                  <a:moveTo>
                    <a:pt x="0" y="0"/>
                  </a:moveTo>
                  <a:lnTo>
                    <a:pt x="51028" y="0"/>
                  </a:lnTo>
                </a:path>
              </a:pathLst>
            </a:custGeom>
            <a:ln w="3175">
              <a:solidFill>
                <a:srgbClr val="98483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6"/>
            <p:cNvSpPr/>
            <p:nvPr/>
          </p:nvSpPr>
          <p:spPr>
            <a:xfrm>
              <a:off x="10053911" y="3354145"/>
              <a:ext cx="292074" cy="183300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7"/>
            <p:cNvSpPr/>
            <p:nvPr/>
          </p:nvSpPr>
          <p:spPr>
            <a:xfrm>
              <a:off x="9422852" y="3353748"/>
              <a:ext cx="90805" cy="87630"/>
            </a:xfrm>
            <a:custGeom>
              <a:avLst/>
              <a:gdLst/>
              <a:ahLst/>
              <a:cxnLst/>
              <a:rect l="l" t="t" r="r" b="b"/>
              <a:pathLst>
                <a:path w="90805" h="87629">
                  <a:moveTo>
                    <a:pt x="90353" y="0"/>
                  </a:moveTo>
                  <a:lnTo>
                    <a:pt x="86319" y="304"/>
                  </a:lnTo>
                  <a:lnTo>
                    <a:pt x="79166" y="1103"/>
                  </a:lnTo>
                  <a:lnTo>
                    <a:pt x="76860" y="1637"/>
                  </a:lnTo>
                  <a:lnTo>
                    <a:pt x="90353" y="0"/>
                  </a:lnTo>
                  <a:close/>
                </a:path>
                <a:path w="90805" h="87629">
                  <a:moveTo>
                    <a:pt x="75470" y="1958"/>
                  </a:moveTo>
                  <a:lnTo>
                    <a:pt x="72317" y="2687"/>
                  </a:lnTo>
                  <a:lnTo>
                    <a:pt x="65425" y="4533"/>
                  </a:lnTo>
                  <a:lnTo>
                    <a:pt x="63312" y="5367"/>
                  </a:lnTo>
                  <a:lnTo>
                    <a:pt x="75470" y="1958"/>
                  </a:lnTo>
                  <a:close/>
                </a:path>
                <a:path w="90805" h="87629">
                  <a:moveTo>
                    <a:pt x="60641" y="6423"/>
                  </a:moveTo>
                  <a:lnTo>
                    <a:pt x="59067" y="7044"/>
                  </a:lnTo>
                  <a:lnTo>
                    <a:pt x="52541" y="9875"/>
                  </a:lnTo>
                  <a:lnTo>
                    <a:pt x="51159" y="10670"/>
                  </a:lnTo>
                  <a:lnTo>
                    <a:pt x="60641" y="6423"/>
                  </a:lnTo>
                  <a:close/>
                </a:path>
                <a:path w="90805" h="87629">
                  <a:moveTo>
                    <a:pt x="42752" y="15680"/>
                  </a:moveTo>
                  <a:lnTo>
                    <a:pt x="40681" y="16961"/>
                  </a:lnTo>
                  <a:lnTo>
                    <a:pt x="40475" y="17123"/>
                  </a:lnTo>
                  <a:lnTo>
                    <a:pt x="42752" y="15680"/>
                  </a:lnTo>
                  <a:close/>
                </a:path>
                <a:path w="90805" h="87629">
                  <a:moveTo>
                    <a:pt x="46719" y="13226"/>
                  </a:moveTo>
                  <a:lnTo>
                    <a:pt x="45686" y="13821"/>
                  </a:lnTo>
                  <a:lnTo>
                    <a:pt x="42752" y="15680"/>
                  </a:lnTo>
                  <a:lnTo>
                    <a:pt x="46719" y="13226"/>
                  </a:lnTo>
                  <a:close/>
                </a:path>
                <a:path w="90805" h="87629">
                  <a:moveTo>
                    <a:pt x="35435" y="21084"/>
                  </a:moveTo>
                  <a:lnTo>
                    <a:pt x="31057" y="24524"/>
                  </a:lnTo>
                  <a:lnTo>
                    <a:pt x="30007" y="25625"/>
                  </a:lnTo>
                  <a:lnTo>
                    <a:pt x="35435" y="21084"/>
                  </a:lnTo>
                  <a:close/>
                </a:path>
                <a:path w="90805" h="87629">
                  <a:moveTo>
                    <a:pt x="25384" y="30468"/>
                  </a:moveTo>
                  <a:lnTo>
                    <a:pt x="21532" y="34502"/>
                  </a:lnTo>
                  <a:lnTo>
                    <a:pt x="20680" y="35698"/>
                  </a:lnTo>
                  <a:lnTo>
                    <a:pt x="25384" y="30468"/>
                  </a:lnTo>
                  <a:close/>
                </a:path>
                <a:path w="90805" h="87629">
                  <a:moveTo>
                    <a:pt x="16742" y="41222"/>
                  </a:moveTo>
                  <a:lnTo>
                    <a:pt x="13507" y="45761"/>
                  </a:lnTo>
                  <a:lnTo>
                    <a:pt x="12859" y="47020"/>
                  </a:lnTo>
                  <a:lnTo>
                    <a:pt x="16742" y="41222"/>
                  </a:lnTo>
                  <a:close/>
                </a:path>
                <a:path w="90805" h="87629">
                  <a:moveTo>
                    <a:pt x="9693" y="53180"/>
                  </a:moveTo>
                  <a:lnTo>
                    <a:pt x="7146" y="58135"/>
                  </a:lnTo>
                  <a:lnTo>
                    <a:pt x="6706" y="59429"/>
                  </a:lnTo>
                  <a:lnTo>
                    <a:pt x="9693" y="53180"/>
                  </a:lnTo>
                  <a:close/>
                </a:path>
                <a:path w="90805" h="87629">
                  <a:moveTo>
                    <a:pt x="4417" y="66164"/>
                  </a:moveTo>
                  <a:lnTo>
                    <a:pt x="2617" y="71459"/>
                  </a:lnTo>
                  <a:lnTo>
                    <a:pt x="2382" y="72768"/>
                  </a:lnTo>
                  <a:lnTo>
                    <a:pt x="4417" y="66164"/>
                  </a:lnTo>
                  <a:close/>
                </a:path>
                <a:path w="90805" h="87629">
                  <a:moveTo>
                    <a:pt x="1086" y="79988"/>
                  </a:moveTo>
                  <a:lnTo>
                    <a:pt x="166" y="85115"/>
                  </a:lnTo>
                  <a:lnTo>
                    <a:pt x="0" y="87230"/>
                  </a:lnTo>
                  <a:lnTo>
                    <a:pt x="1086" y="79988"/>
                  </a:lnTo>
                  <a:close/>
                </a:path>
              </a:pathLst>
            </a:custGeom>
            <a:solidFill>
              <a:srgbClr val="9848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78"/>
            <p:cNvSpPr/>
            <p:nvPr/>
          </p:nvSpPr>
          <p:spPr>
            <a:xfrm>
              <a:off x="9422416" y="3353624"/>
              <a:ext cx="92303" cy="192214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79"/>
            <p:cNvSpPr/>
            <p:nvPr/>
          </p:nvSpPr>
          <p:spPr>
            <a:xfrm>
              <a:off x="9421946" y="3606176"/>
              <a:ext cx="92773" cy="55086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80"/>
            <p:cNvSpPr/>
            <p:nvPr/>
          </p:nvSpPr>
          <p:spPr>
            <a:xfrm>
              <a:off x="9421044" y="4349520"/>
              <a:ext cx="93675" cy="836777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6" name="object 81"/>
            <p:cNvSpPr/>
            <p:nvPr/>
          </p:nvSpPr>
          <p:spPr>
            <a:xfrm>
              <a:off x="9797213" y="3353865"/>
              <a:ext cx="257175" cy="0"/>
            </a:xfrm>
            <a:custGeom>
              <a:avLst/>
              <a:gdLst/>
              <a:ahLst/>
              <a:cxnLst/>
              <a:rect l="l" t="t" r="r" b="b"/>
              <a:pathLst>
                <a:path w="257175">
                  <a:moveTo>
                    <a:pt x="0" y="0"/>
                  </a:moveTo>
                  <a:lnTo>
                    <a:pt x="256692" y="0"/>
                  </a:lnTo>
                </a:path>
              </a:pathLst>
            </a:custGeom>
            <a:ln w="3175">
              <a:solidFill>
                <a:srgbClr val="A24E3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7" name="object 82"/>
            <p:cNvSpPr/>
            <p:nvPr/>
          </p:nvSpPr>
          <p:spPr>
            <a:xfrm>
              <a:off x="9797218" y="3353814"/>
              <a:ext cx="256692" cy="1686864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8" name="object 83"/>
            <p:cNvSpPr/>
            <p:nvPr/>
          </p:nvSpPr>
          <p:spPr>
            <a:xfrm>
              <a:off x="9797218" y="5122048"/>
              <a:ext cx="96799" cy="64643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9" name="object 84"/>
            <p:cNvSpPr/>
            <p:nvPr/>
          </p:nvSpPr>
          <p:spPr>
            <a:xfrm>
              <a:off x="10560282" y="3354419"/>
              <a:ext cx="238760" cy="83820"/>
            </a:xfrm>
            <a:custGeom>
              <a:avLst/>
              <a:gdLst/>
              <a:ahLst/>
              <a:cxnLst/>
              <a:rect l="l" t="t" r="r" b="b"/>
              <a:pathLst>
                <a:path w="238760" h="83820">
                  <a:moveTo>
                    <a:pt x="0" y="0"/>
                  </a:moveTo>
                  <a:lnTo>
                    <a:pt x="0" y="187"/>
                  </a:lnTo>
                  <a:lnTo>
                    <a:pt x="143598" y="327"/>
                  </a:lnTo>
                  <a:lnTo>
                    <a:pt x="157478" y="1402"/>
                  </a:lnTo>
                  <a:lnTo>
                    <a:pt x="156401" y="1209"/>
                  </a:lnTo>
                  <a:lnTo>
                    <a:pt x="146139" y="275"/>
                  </a:lnTo>
                  <a:lnTo>
                    <a:pt x="143601" y="144"/>
                  </a:lnTo>
                  <a:lnTo>
                    <a:pt x="0" y="0"/>
                  </a:lnTo>
                  <a:close/>
                </a:path>
                <a:path w="238760" h="83820">
                  <a:moveTo>
                    <a:pt x="159169" y="1707"/>
                  </a:moveTo>
                  <a:lnTo>
                    <a:pt x="171346" y="4538"/>
                  </a:lnTo>
                  <a:lnTo>
                    <a:pt x="170170" y="4138"/>
                  </a:lnTo>
                  <a:lnTo>
                    <a:pt x="163646" y="2513"/>
                  </a:lnTo>
                  <a:lnTo>
                    <a:pt x="159169" y="1707"/>
                  </a:lnTo>
                  <a:close/>
                </a:path>
                <a:path w="238760" h="83820">
                  <a:moveTo>
                    <a:pt x="172802" y="5034"/>
                  </a:moveTo>
                  <a:lnTo>
                    <a:pt x="184331" y="9597"/>
                  </a:lnTo>
                  <a:lnTo>
                    <a:pt x="182580" y="8696"/>
                  </a:lnTo>
                  <a:lnTo>
                    <a:pt x="178081" y="6831"/>
                  </a:lnTo>
                  <a:lnTo>
                    <a:pt x="172802" y="5034"/>
                  </a:lnTo>
                  <a:close/>
                </a:path>
                <a:path w="238760" h="83820">
                  <a:moveTo>
                    <a:pt x="185713" y="10308"/>
                  </a:moveTo>
                  <a:lnTo>
                    <a:pt x="196273" y="16386"/>
                  </a:lnTo>
                  <a:lnTo>
                    <a:pt x="193530" y="14429"/>
                  </a:lnTo>
                  <a:lnTo>
                    <a:pt x="192316" y="13705"/>
                  </a:lnTo>
                  <a:lnTo>
                    <a:pt x="185713" y="10308"/>
                  </a:lnTo>
                  <a:close/>
                </a:path>
                <a:path w="238760" h="83820">
                  <a:moveTo>
                    <a:pt x="197730" y="17425"/>
                  </a:moveTo>
                  <a:lnTo>
                    <a:pt x="207022" y="24716"/>
                  </a:lnTo>
                  <a:lnTo>
                    <a:pt x="204286" y="22102"/>
                  </a:lnTo>
                  <a:lnTo>
                    <a:pt x="197730" y="17425"/>
                  </a:lnTo>
                  <a:close/>
                </a:path>
                <a:path w="238760" h="83820">
                  <a:moveTo>
                    <a:pt x="208656" y="26276"/>
                  </a:moveTo>
                  <a:lnTo>
                    <a:pt x="216441" y="34407"/>
                  </a:lnTo>
                  <a:lnTo>
                    <a:pt x="214258" y="31628"/>
                  </a:lnTo>
                  <a:lnTo>
                    <a:pt x="208656" y="26276"/>
                  </a:lnTo>
                  <a:close/>
                </a:path>
                <a:path w="238760" h="83820">
                  <a:moveTo>
                    <a:pt x="218270" y="36736"/>
                  </a:moveTo>
                  <a:lnTo>
                    <a:pt x="224398" y="45291"/>
                  </a:lnTo>
                  <a:lnTo>
                    <a:pt x="222785" y="42486"/>
                  </a:lnTo>
                  <a:lnTo>
                    <a:pt x="218270" y="36736"/>
                  </a:lnTo>
                  <a:close/>
                </a:path>
                <a:path w="238760" h="83820">
                  <a:moveTo>
                    <a:pt x="226334" y="48656"/>
                  </a:moveTo>
                  <a:lnTo>
                    <a:pt x="230766" y="57212"/>
                  </a:lnTo>
                  <a:lnTo>
                    <a:pt x="229700" y="54511"/>
                  </a:lnTo>
                  <a:lnTo>
                    <a:pt x="226334" y="48656"/>
                  </a:lnTo>
                  <a:close/>
                </a:path>
                <a:path w="238760" h="83820">
                  <a:moveTo>
                    <a:pt x="232599" y="61859"/>
                  </a:moveTo>
                  <a:lnTo>
                    <a:pt x="235412" y="70027"/>
                  </a:lnTo>
                  <a:lnTo>
                    <a:pt x="234838" y="67536"/>
                  </a:lnTo>
                  <a:lnTo>
                    <a:pt x="232599" y="61859"/>
                  </a:lnTo>
                  <a:close/>
                </a:path>
                <a:path w="238760" h="83820">
                  <a:moveTo>
                    <a:pt x="236821" y="76141"/>
                  </a:moveTo>
                  <a:lnTo>
                    <a:pt x="238197" y="83597"/>
                  </a:lnTo>
                  <a:lnTo>
                    <a:pt x="238028" y="81379"/>
                  </a:lnTo>
                  <a:lnTo>
                    <a:pt x="236821" y="76141"/>
                  </a:lnTo>
                  <a:close/>
                </a:path>
              </a:pathLst>
            </a:custGeom>
            <a:solidFill>
              <a:srgbClr val="A24E3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0" name="object 85"/>
            <p:cNvSpPr/>
            <p:nvPr/>
          </p:nvSpPr>
          <p:spPr>
            <a:xfrm>
              <a:off x="10560285" y="3820946"/>
              <a:ext cx="238787" cy="28785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1" name="object 86"/>
            <p:cNvSpPr/>
            <p:nvPr/>
          </p:nvSpPr>
          <p:spPr>
            <a:xfrm>
              <a:off x="10560285" y="3354602"/>
              <a:ext cx="239001" cy="28921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2" name="object 87"/>
            <p:cNvSpPr/>
            <p:nvPr/>
          </p:nvSpPr>
          <p:spPr>
            <a:xfrm>
              <a:off x="10560285" y="4256835"/>
              <a:ext cx="238353" cy="254114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3" name="object 88"/>
            <p:cNvSpPr/>
            <p:nvPr/>
          </p:nvSpPr>
          <p:spPr>
            <a:xfrm>
              <a:off x="10560285" y="4714289"/>
              <a:ext cx="237972" cy="47321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" name="object 89"/>
            <p:cNvSpPr/>
            <p:nvPr/>
          </p:nvSpPr>
          <p:spPr>
            <a:xfrm>
              <a:off x="9590495" y="3683762"/>
              <a:ext cx="288925" cy="166370"/>
            </a:xfrm>
            <a:custGeom>
              <a:avLst/>
              <a:gdLst/>
              <a:ahLst/>
              <a:cxnLst/>
              <a:rect l="l" t="t" r="r" b="b"/>
              <a:pathLst>
                <a:path w="288925" h="166370">
                  <a:moveTo>
                    <a:pt x="50" y="0"/>
                  </a:moveTo>
                  <a:lnTo>
                    <a:pt x="0" y="165684"/>
                  </a:lnTo>
                  <a:lnTo>
                    <a:pt x="288531" y="165976"/>
                  </a:lnTo>
                  <a:lnTo>
                    <a:pt x="288531" y="2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5" name="object 90"/>
            <p:cNvSpPr/>
            <p:nvPr/>
          </p:nvSpPr>
          <p:spPr>
            <a:xfrm>
              <a:off x="9557169" y="4194697"/>
              <a:ext cx="264795" cy="207010"/>
            </a:xfrm>
            <a:custGeom>
              <a:avLst/>
              <a:gdLst/>
              <a:ahLst/>
              <a:cxnLst/>
              <a:rect l="l" t="t" r="r" b="b"/>
              <a:pathLst>
                <a:path w="264794" h="207010">
                  <a:moveTo>
                    <a:pt x="44729" y="0"/>
                  </a:moveTo>
                  <a:lnTo>
                    <a:pt x="0" y="166179"/>
                  </a:lnTo>
                  <a:lnTo>
                    <a:pt x="264337" y="206819"/>
                  </a:lnTo>
                  <a:lnTo>
                    <a:pt x="264337" y="41135"/>
                  </a:lnTo>
                  <a:lnTo>
                    <a:pt x="44729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6" name="object 91"/>
            <p:cNvSpPr/>
            <p:nvPr/>
          </p:nvSpPr>
          <p:spPr>
            <a:xfrm>
              <a:off x="9588367" y="4037410"/>
              <a:ext cx="288925" cy="166370"/>
            </a:xfrm>
            <a:custGeom>
              <a:avLst/>
              <a:gdLst/>
              <a:ahLst/>
              <a:cxnLst/>
              <a:rect l="l" t="t" r="r" b="b"/>
              <a:pathLst>
                <a:path w="288925" h="166370">
                  <a:moveTo>
                    <a:pt x="38" y="0"/>
                  </a:moveTo>
                  <a:lnTo>
                    <a:pt x="0" y="165684"/>
                  </a:lnTo>
                  <a:lnTo>
                    <a:pt x="288531" y="165976"/>
                  </a:lnTo>
                  <a:lnTo>
                    <a:pt x="288531" y="29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7" name="object 92"/>
            <p:cNvSpPr/>
            <p:nvPr/>
          </p:nvSpPr>
          <p:spPr>
            <a:xfrm>
              <a:off x="9606422" y="3662790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59">
                  <a:moveTo>
                    <a:pt x="0" y="0"/>
                  </a:moveTo>
                  <a:lnTo>
                    <a:pt x="276872" y="0"/>
                  </a:lnTo>
                </a:path>
              </a:pathLst>
            </a:custGeom>
            <a:solidFill>
              <a:srgbClr val="443A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93"/>
            <p:cNvSpPr/>
            <p:nvPr/>
          </p:nvSpPr>
          <p:spPr>
            <a:xfrm>
              <a:off x="9606460" y="3692281"/>
              <a:ext cx="276860" cy="128905"/>
            </a:xfrm>
            <a:custGeom>
              <a:avLst/>
              <a:gdLst/>
              <a:ahLst/>
              <a:cxnLst/>
              <a:rect l="l" t="t" r="r" b="b"/>
              <a:pathLst>
                <a:path w="276859" h="128904">
                  <a:moveTo>
                    <a:pt x="0" y="0"/>
                  </a:moveTo>
                  <a:lnTo>
                    <a:pt x="0" y="128231"/>
                  </a:lnTo>
                  <a:lnTo>
                    <a:pt x="276834" y="128536"/>
                  </a:lnTo>
                  <a:lnTo>
                    <a:pt x="276834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9" name="object 94"/>
            <p:cNvSpPr/>
            <p:nvPr/>
          </p:nvSpPr>
          <p:spPr>
            <a:xfrm>
              <a:off x="9878329" y="3567779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0" name="object 95"/>
            <p:cNvSpPr/>
            <p:nvPr/>
          </p:nvSpPr>
          <p:spPr>
            <a:xfrm>
              <a:off x="9611280" y="3567779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6"/>
            <p:cNvSpPr/>
            <p:nvPr/>
          </p:nvSpPr>
          <p:spPr>
            <a:xfrm>
              <a:off x="9616139" y="3821129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620" y="0"/>
                  </a:lnTo>
                </a:path>
              </a:pathLst>
            </a:custGeom>
            <a:ln w="3175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7"/>
            <p:cNvSpPr/>
            <p:nvPr/>
          </p:nvSpPr>
          <p:spPr>
            <a:xfrm>
              <a:off x="9811478" y="3820735"/>
              <a:ext cx="45720" cy="1270"/>
            </a:xfrm>
            <a:custGeom>
              <a:avLst/>
              <a:gdLst/>
              <a:ahLst/>
              <a:cxnLst/>
              <a:rect l="l" t="t" r="r" b="b"/>
              <a:pathLst>
                <a:path w="45719" h="1270">
                  <a:moveTo>
                    <a:pt x="0" y="501"/>
                  </a:moveTo>
                  <a:lnTo>
                    <a:pt x="45631" y="501"/>
                  </a:lnTo>
                </a:path>
              </a:pathLst>
            </a:custGeom>
            <a:ln w="3175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3" name="object 98"/>
            <p:cNvSpPr/>
            <p:nvPr/>
          </p:nvSpPr>
          <p:spPr>
            <a:xfrm>
              <a:off x="9616135" y="3803283"/>
              <a:ext cx="259715" cy="18415"/>
            </a:xfrm>
            <a:custGeom>
              <a:avLst/>
              <a:gdLst/>
              <a:ahLst/>
              <a:cxnLst/>
              <a:rect l="l" t="t" r="r" b="b"/>
              <a:pathLst>
                <a:path w="259715" h="18414">
                  <a:moveTo>
                    <a:pt x="0" y="18135"/>
                  </a:moveTo>
                  <a:lnTo>
                    <a:pt x="259130" y="18135"/>
                  </a:lnTo>
                  <a:lnTo>
                    <a:pt x="259130" y="0"/>
                  </a:lnTo>
                  <a:lnTo>
                    <a:pt x="0" y="0"/>
                  </a:lnTo>
                  <a:lnTo>
                    <a:pt x="0" y="18135"/>
                  </a:lnTo>
                  <a:close/>
                </a:path>
              </a:pathLst>
            </a:custGeom>
            <a:solidFill>
              <a:srgbClr val="C63D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4" name="object 99"/>
            <p:cNvSpPr/>
            <p:nvPr/>
          </p:nvSpPr>
          <p:spPr>
            <a:xfrm>
              <a:off x="9616034" y="3774568"/>
              <a:ext cx="257810" cy="32384"/>
            </a:xfrm>
            <a:custGeom>
              <a:avLst/>
              <a:gdLst/>
              <a:ahLst/>
              <a:cxnLst/>
              <a:rect l="l" t="t" r="r" b="b"/>
              <a:pathLst>
                <a:path w="257809" h="32385">
                  <a:moveTo>
                    <a:pt x="0" y="31915"/>
                  </a:moveTo>
                  <a:lnTo>
                    <a:pt x="257352" y="31915"/>
                  </a:lnTo>
                  <a:lnTo>
                    <a:pt x="257352" y="0"/>
                  </a:lnTo>
                  <a:lnTo>
                    <a:pt x="0" y="0"/>
                  </a:lnTo>
                  <a:lnTo>
                    <a:pt x="0" y="31915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100"/>
            <p:cNvSpPr/>
            <p:nvPr/>
          </p:nvSpPr>
          <p:spPr>
            <a:xfrm>
              <a:off x="9616140" y="3674374"/>
              <a:ext cx="257810" cy="114935"/>
            </a:xfrm>
            <a:custGeom>
              <a:avLst/>
              <a:gdLst/>
              <a:ahLst/>
              <a:cxnLst/>
              <a:rect l="l" t="t" r="r" b="b"/>
              <a:pathLst>
                <a:path w="257809" h="114935">
                  <a:moveTo>
                    <a:pt x="0" y="0"/>
                  </a:moveTo>
                  <a:lnTo>
                    <a:pt x="0" y="114185"/>
                  </a:lnTo>
                  <a:lnTo>
                    <a:pt x="257225" y="114490"/>
                  </a:lnTo>
                  <a:lnTo>
                    <a:pt x="257225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6" name="object 101"/>
            <p:cNvSpPr/>
            <p:nvPr/>
          </p:nvSpPr>
          <p:spPr>
            <a:xfrm>
              <a:off x="9616138" y="3560837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0" y="0"/>
                  </a:moveTo>
                  <a:lnTo>
                    <a:pt x="257225" y="0"/>
                  </a:lnTo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7" name="object 102"/>
            <p:cNvSpPr/>
            <p:nvPr/>
          </p:nvSpPr>
          <p:spPr>
            <a:xfrm>
              <a:off x="9616138" y="3668317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0" y="0"/>
                  </a:moveTo>
                  <a:lnTo>
                    <a:pt x="257225" y="0"/>
                  </a:lnTo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8" name="object 103"/>
            <p:cNvSpPr/>
            <p:nvPr/>
          </p:nvSpPr>
          <p:spPr>
            <a:xfrm>
              <a:off x="9616475" y="3561373"/>
              <a:ext cx="257810" cy="97155"/>
            </a:xfrm>
            <a:custGeom>
              <a:avLst/>
              <a:gdLst/>
              <a:ahLst/>
              <a:cxnLst/>
              <a:rect l="l" t="t" r="r" b="b"/>
              <a:pathLst>
                <a:path w="257809" h="97154">
                  <a:moveTo>
                    <a:pt x="25" y="0"/>
                  </a:moveTo>
                  <a:lnTo>
                    <a:pt x="0" y="96367"/>
                  </a:lnTo>
                  <a:lnTo>
                    <a:pt x="257251" y="96672"/>
                  </a:lnTo>
                  <a:lnTo>
                    <a:pt x="257251" y="3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9" name="object 104"/>
            <p:cNvSpPr/>
            <p:nvPr/>
          </p:nvSpPr>
          <p:spPr>
            <a:xfrm>
              <a:off x="9605597" y="425351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69">
                  <a:moveTo>
                    <a:pt x="0" y="0"/>
                  </a:moveTo>
                  <a:lnTo>
                    <a:pt x="863" y="0"/>
                  </a:lnTo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0" name="object 105"/>
            <p:cNvSpPr/>
            <p:nvPr/>
          </p:nvSpPr>
          <p:spPr>
            <a:xfrm>
              <a:off x="9606422" y="4120246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59">
                  <a:moveTo>
                    <a:pt x="0" y="0"/>
                  </a:moveTo>
                  <a:lnTo>
                    <a:pt x="276872" y="0"/>
                  </a:lnTo>
                </a:path>
              </a:pathLst>
            </a:custGeom>
            <a:solidFill>
              <a:srgbClr val="443A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1" name="object 106"/>
            <p:cNvSpPr/>
            <p:nvPr/>
          </p:nvSpPr>
          <p:spPr>
            <a:xfrm>
              <a:off x="9606460" y="4149734"/>
              <a:ext cx="276860" cy="128905"/>
            </a:xfrm>
            <a:custGeom>
              <a:avLst/>
              <a:gdLst/>
              <a:ahLst/>
              <a:cxnLst/>
              <a:rect l="l" t="t" r="r" b="b"/>
              <a:pathLst>
                <a:path w="276859" h="128904">
                  <a:moveTo>
                    <a:pt x="0" y="0"/>
                  </a:moveTo>
                  <a:lnTo>
                    <a:pt x="0" y="128231"/>
                  </a:lnTo>
                  <a:lnTo>
                    <a:pt x="276834" y="128536"/>
                  </a:lnTo>
                  <a:lnTo>
                    <a:pt x="276834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2" name="object 107"/>
            <p:cNvSpPr/>
            <p:nvPr/>
          </p:nvSpPr>
          <p:spPr>
            <a:xfrm>
              <a:off x="9878333" y="4025239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3" name="object 108"/>
            <p:cNvSpPr/>
            <p:nvPr/>
          </p:nvSpPr>
          <p:spPr>
            <a:xfrm>
              <a:off x="9611265" y="4025239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" name="object 109"/>
            <p:cNvSpPr/>
            <p:nvPr/>
          </p:nvSpPr>
          <p:spPr>
            <a:xfrm>
              <a:off x="9606427" y="4090759"/>
              <a:ext cx="10160" cy="58419"/>
            </a:xfrm>
            <a:custGeom>
              <a:avLst/>
              <a:gdLst/>
              <a:ahLst/>
              <a:cxnLst/>
              <a:rect l="l" t="t" r="r" b="b"/>
              <a:pathLst>
                <a:path w="10159" h="58420">
                  <a:moveTo>
                    <a:pt x="0" y="0"/>
                  </a:moveTo>
                  <a:lnTo>
                    <a:pt x="12" y="55892"/>
                  </a:lnTo>
                  <a:lnTo>
                    <a:pt x="3251" y="56616"/>
                  </a:lnTo>
                  <a:lnTo>
                    <a:pt x="6502" y="57403"/>
                  </a:lnTo>
                  <a:lnTo>
                    <a:pt x="9702" y="58216"/>
                  </a:lnTo>
                  <a:lnTo>
                    <a:pt x="9702" y="42316"/>
                  </a:lnTo>
                  <a:lnTo>
                    <a:pt x="38" y="42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3B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5" name="object 110"/>
            <p:cNvSpPr/>
            <p:nvPr/>
          </p:nvSpPr>
          <p:spPr>
            <a:xfrm>
              <a:off x="9606434" y="4025542"/>
              <a:ext cx="141605" cy="107950"/>
            </a:xfrm>
            <a:custGeom>
              <a:avLst/>
              <a:gdLst/>
              <a:ahLst/>
              <a:cxnLst/>
              <a:rect l="l" t="t" r="r" b="b"/>
              <a:pathLst>
                <a:path w="141605" h="107950">
                  <a:moveTo>
                    <a:pt x="37452" y="0"/>
                  </a:moveTo>
                  <a:lnTo>
                    <a:pt x="0" y="0"/>
                  </a:lnTo>
                  <a:lnTo>
                    <a:pt x="25" y="107518"/>
                  </a:lnTo>
                  <a:lnTo>
                    <a:pt x="9702" y="107530"/>
                  </a:lnTo>
                  <a:lnTo>
                    <a:pt x="9702" y="106273"/>
                  </a:lnTo>
                  <a:lnTo>
                    <a:pt x="140859" y="106273"/>
                  </a:lnTo>
                  <a:lnTo>
                    <a:pt x="37452" y="0"/>
                  </a:lnTo>
                  <a:close/>
                </a:path>
                <a:path w="141605" h="107950">
                  <a:moveTo>
                    <a:pt x="140859" y="106273"/>
                  </a:moveTo>
                  <a:lnTo>
                    <a:pt x="9702" y="106273"/>
                  </a:lnTo>
                  <a:lnTo>
                    <a:pt x="141008" y="106426"/>
                  </a:lnTo>
                  <a:lnTo>
                    <a:pt x="140859" y="106273"/>
                  </a:lnTo>
                  <a:close/>
                </a:path>
              </a:pathLst>
            </a:custGeom>
            <a:solidFill>
              <a:srgbClr val="C63D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6" name="object 111"/>
            <p:cNvSpPr/>
            <p:nvPr/>
          </p:nvSpPr>
          <p:spPr>
            <a:xfrm>
              <a:off x="9616034" y="4247987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0" y="0"/>
                  </a:moveTo>
                  <a:lnTo>
                    <a:pt x="257352" y="0"/>
                  </a:lnTo>
                </a:path>
              </a:pathLst>
            </a:custGeom>
            <a:ln w="31915">
              <a:solidFill>
                <a:srgbClr val="CEC3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7" name="object 112"/>
            <p:cNvSpPr/>
            <p:nvPr/>
          </p:nvSpPr>
          <p:spPr>
            <a:xfrm>
              <a:off x="9616134" y="4131810"/>
              <a:ext cx="257810" cy="114935"/>
            </a:xfrm>
            <a:custGeom>
              <a:avLst/>
              <a:gdLst/>
              <a:ahLst/>
              <a:cxnLst/>
              <a:rect l="l" t="t" r="r" b="b"/>
              <a:pathLst>
                <a:path w="257809" h="114935">
                  <a:moveTo>
                    <a:pt x="0" y="0"/>
                  </a:moveTo>
                  <a:lnTo>
                    <a:pt x="0" y="114198"/>
                  </a:lnTo>
                  <a:lnTo>
                    <a:pt x="257251" y="114490"/>
                  </a:lnTo>
                  <a:lnTo>
                    <a:pt x="257251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8" name="object 113"/>
            <p:cNvSpPr/>
            <p:nvPr/>
          </p:nvSpPr>
          <p:spPr>
            <a:xfrm>
              <a:off x="9572507" y="4234546"/>
              <a:ext cx="271145" cy="167640"/>
            </a:xfrm>
            <a:custGeom>
              <a:avLst/>
              <a:gdLst/>
              <a:ahLst/>
              <a:cxnLst/>
              <a:rect l="l" t="t" r="r" b="b"/>
              <a:pathLst>
                <a:path w="271144" h="167639">
                  <a:moveTo>
                    <a:pt x="21602" y="0"/>
                  </a:moveTo>
                  <a:lnTo>
                    <a:pt x="0" y="112991"/>
                  </a:lnTo>
                  <a:lnTo>
                    <a:pt x="249554" y="167233"/>
                  </a:lnTo>
                  <a:lnTo>
                    <a:pt x="271157" y="54190"/>
                  </a:lnTo>
                  <a:lnTo>
                    <a:pt x="21602" y="0"/>
                  </a:lnTo>
                  <a:close/>
                </a:path>
              </a:pathLst>
            </a:custGeom>
            <a:solidFill>
              <a:srgbClr val="FFCC6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9" name="object 114"/>
            <p:cNvSpPr/>
            <p:nvPr/>
          </p:nvSpPr>
          <p:spPr>
            <a:xfrm>
              <a:off x="9616107" y="4125239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0" y="0"/>
                  </a:moveTo>
                  <a:lnTo>
                    <a:pt x="257263" y="0"/>
                  </a:lnTo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0" name="object 115"/>
            <p:cNvSpPr/>
            <p:nvPr/>
          </p:nvSpPr>
          <p:spPr>
            <a:xfrm>
              <a:off x="9616107" y="4017765"/>
              <a:ext cx="257810" cy="97155"/>
            </a:xfrm>
            <a:custGeom>
              <a:avLst/>
              <a:gdLst/>
              <a:ahLst/>
              <a:cxnLst/>
              <a:rect l="l" t="t" r="r" b="b"/>
              <a:pathLst>
                <a:path w="257809" h="97154">
                  <a:moveTo>
                    <a:pt x="38" y="0"/>
                  </a:moveTo>
                  <a:lnTo>
                    <a:pt x="0" y="96367"/>
                  </a:lnTo>
                  <a:lnTo>
                    <a:pt x="257263" y="96672"/>
                  </a:lnTo>
                  <a:lnTo>
                    <a:pt x="257263" y="3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1" name="object 116"/>
            <p:cNvSpPr/>
            <p:nvPr/>
          </p:nvSpPr>
          <p:spPr>
            <a:xfrm>
              <a:off x="9596836" y="4204292"/>
              <a:ext cx="265430" cy="140335"/>
            </a:xfrm>
            <a:custGeom>
              <a:avLst/>
              <a:gdLst/>
              <a:ahLst/>
              <a:cxnLst/>
              <a:rect l="l" t="t" r="r" b="b"/>
              <a:pathLst>
                <a:path w="265430" h="140335">
                  <a:moveTo>
                    <a:pt x="12903" y="0"/>
                  </a:moveTo>
                  <a:lnTo>
                    <a:pt x="9245" y="32854"/>
                  </a:lnTo>
                  <a:lnTo>
                    <a:pt x="0" y="115125"/>
                  </a:lnTo>
                  <a:lnTo>
                    <a:pt x="252361" y="140004"/>
                  </a:lnTo>
                  <a:lnTo>
                    <a:pt x="265277" y="24879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9A5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2" name="object 117"/>
            <p:cNvSpPr/>
            <p:nvPr/>
          </p:nvSpPr>
          <p:spPr>
            <a:xfrm>
              <a:off x="10347729" y="4151584"/>
              <a:ext cx="287655" cy="166370"/>
            </a:xfrm>
            <a:custGeom>
              <a:avLst/>
              <a:gdLst/>
              <a:ahLst/>
              <a:cxnLst/>
              <a:rect l="l" t="t" r="r" b="b"/>
              <a:pathLst>
                <a:path w="287655" h="166370">
                  <a:moveTo>
                    <a:pt x="50" y="0"/>
                  </a:moveTo>
                  <a:lnTo>
                    <a:pt x="0" y="165684"/>
                  </a:lnTo>
                  <a:lnTo>
                    <a:pt x="287426" y="165976"/>
                  </a:lnTo>
                  <a:lnTo>
                    <a:pt x="287426" y="2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3" name="object 118"/>
            <p:cNvSpPr/>
            <p:nvPr/>
          </p:nvSpPr>
          <p:spPr>
            <a:xfrm>
              <a:off x="10346708" y="4120246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60">
                  <a:moveTo>
                    <a:pt x="0" y="0"/>
                  </a:moveTo>
                  <a:lnTo>
                    <a:pt x="276859" y="0"/>
                  </a:lnTo>
                </a:path>
              </a:pathLst>
            </a:custGeom>
            <a:solidFill>
              <a:srgbClr val="443A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" name="object 119"/>
            <p:cNvSpPr/>
            <p:nvPr/>
          </p:nvSpPr>
          <p:spPr>
            <a:xfrm>
              <a:off x="10346746" y="4149734"/>
              <a:ext cx="276860" cy="128905"/>
            </a:xfrm>
            <a:custGeom>
              <a:avLst/>
              <a:gdLst/>
              <a:ahLst/>
              <a:cxnLst/>
              <a:rect l="l" t="t" r="r" b="b"/>
              <a:pathLst>
                <a:path w="276860" h="128904">
                  <a:moveTo>
                    <a:pt x="0" y="0"/>
                  </a:moveTo>
                  <a:lnTo>
                    <a:pt x="0" y="128231"/>
                  </a:lnTo>
                  <a:lnTo>
                    <a:pt x="276821" y="128536"/>
                  </a:lnTo>
                  <a:lnTo>
                    <a:pt x="276821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5" name="object 120"/>
            <p:cNvSpPr/>
            <p:nvPr/>
          </p:nvSpPr>
          <p:spPr>
            <a:xfrm>
              <a:off x="10618624" y="4025239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6" name="object 121"/>
            <p:cNvSpPr/>
            <p:nvPr/>
          </p:nvSpPr>
          <p:spPr>
            <a:xfrm>
              <a:off x="10351562" y="4025239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7" name="object 122"/>
            <p:cNvSpPr/>
            <p:nvPr/>
          </p:nvSpPr>
          <p:spPr>
            <a:xfrm>
              <a:off x="10373089" y="4278593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60">
                  <a:moveTo>
                    <a:pt x="0" y="0"/>
                  </a:moveTo>
                  <a:lnTo>
                    <a:pt x="250977" y="0"/>
                  </a:lnTo>
                </a:path>
              </a:pathLst>
            </a:custGeom>
            <a:ln w="3175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8" name="object 123"/>
            <p:cNvSpPr/>
            <p:nvPr/>
          </p:nvSpPr>
          <p:spPr>
            <a:xfrm>
              <a:off x="10623572" y="4254190"/>
              <a:ext cx="635" cy="24130"/>
            </a:xfrm>
            <a:custGeom>
              <a:avLst/>
              <a:gdLst/>
              <a:ahLst/>
              <a:cxnLst/>
              <a:rect l="l" t="t" r="r" b="b"/>
              <a:pathLst>
                <a:path w="635" h="24129">
                  <a:moveTo>
                    <a:pt x="0" y="12039"/>
                  </a:moveTo>
                  <a:lnTo>
                    <a:pt x="495" y="12039"/>
                  </a:lnTo>
                </a:path>
              </a:pathLst>
            </a:custGeom>
            <a:ln w="25349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9" name="object 124"/>
            <p:cNvSpPr/>
            <p:nvPr/>
          </p:nvSpPr>
          <p:spPr>
            <a:xfrm>
              <a:off x="10355242" y="4251484"/>
              <a:ext cx="268605" cy="27940"/>
            </a:xfrm>
            <a:custGeom>
              <a:avLst/>
              <a:gdLst/>
              <a:ahLst/>
              <a:cxnLst/>
              <a:rect l="l" t="t" r="r" b="b"/>
              <a:pathLst>
                <a:path w="268605" h="27939">
                  <a:moveTo>
                    <a:pt x="0" y="27419"/>
                  </a:moveTo>
                  <a:lnTo>
                    <a:pt x="268325" y="27419"/>
                  </a:lnTo>
                  <a:lnTo>
                    <a:pt x="268325" y="0"/>
                  </a:lnTo>
                  <a:lnTo>
                    <a:pt x="0" y="0"/>
                  </a:lnTo>
                  <a:lnTo>
                    <a:pt x="0" y="27419"/>
                  </a:lnTo>
                  <a:close/>
                </a:path>
              </a:pathLst>
            </a:custGeom>
            <a:solidFill>
              <a:srgbClr val="C63D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0" name="object 125"/>
            <p:cNvSpPr/>
            <p:nvPr/>
          </p:nvSpPr>
          <p:spPr>
            <a:xfrm>
              <a:off x="10618624" y="4025542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350"/>
                  </a:lnTo>
                </a:path>
              </a:pathLst>
            </a:custGeom>
            <a:ln w="11150">
              <a:solidFill>
                <a:srgbClr val="C63D3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1" name="object 126"/>
            <p:cNvSpPr/>
            <p:nvPr/>
          </p:nvSpPr>
          <p:spPr>
            <a:xfrm>
              <a:off x="10356317" y="4232030"/>
              <a:ext cx="257810" cy="32384"/>
            </a:xfrm>
            <a:custGeom>
              <a:avLst/>
              <a:gdLst/>
              <a:ahLst/>
              <a:cxnLst/>
              <a:rect l="l" t="t" r="r" b="b"/>
              <a:pathLst>
                <a:path w="257810" h="32385">
                  <a:moveTo>
                    <a:pt x="0" y="31915"/>
                  </a:moveTo>
                  <a:lnTo>
                    <a:pt x="257352" y="31915"/>
                  </a:lnTo>
                  <a:lnTo>
                    <a:pt x="257352" y="0"/>
                  </a:lnTo>
                  <a:lnTo>
                    <a:pt x="0" y="0"/>
                  </a:lnTo>
                  <a:lnTo>
                    <a:pt x="0" y="31915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2" name="object 127"/>
            <p:cNvSpPr/>
            <p:nvPr/>
          </p:nvSpPr>
          <p:spPr>
            <a:xfrm>
              <a:off x="10356417" y="4131789"/>
              <a:ext cx="257810" cy="114935"/>
            </a:xfrm>
            <a:custGeom>
              <a:avLst/>
              <a:gdLst/>
              <a:ahLst/>
              <a:cxnLst/>
              <a:rect l="l" t="t" r="r" b="b"/>
              <a:pathLst>
                <a:path w="257810" h="114935">
                  <a:moveTo>
                    <a:pt x="0" y="0"/>
                  </a:moveTo>
                  <a:lnTo>
                    <a:pt x="0" y="114198"/>
                  </a:lnTo>
                  <a:lnTo>
                    <a:pt x="257263" y="114528"/>
                  </a:lnTo>
                  <a:lnTo>
                    <a:pt x="257263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128"/>
            <p:cNvSpPr/>
            <p:nvPr/>
          </p:nvSpPr>
          <p:spPr>
            <a:xfrm>
              <a:off x="10356417" y="4125238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263" y="0"/>
                  </a:lnTo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4" name="object 129"/>
            <p:cNvSpPr/>
            <p:nvPr/>
          </p:nvSpPr>
          <p:spPr>
            <a:xfrm>
              <a:off x="10356379" y="4017789"/>
              <a:ext cx="257810" cy="97155"/>
            </a:xfrm>
            <a:custGeom>
              <a:avLst/>
              <a:gdLst/>
              <a:ahLst/>
              <a:cxnLst/>
              <a:rect l="l" t="t" r="r" b="b"/>
              <a:pathLst>
                <a:path w="257810" h="97154">
                  <a:moveTo>
                    <a:pt x="38" y="0"/>
                  </a:moveTo>
                  <a:lnTo>
                    <a:pt x="0" y="96329"/>
                  </a:lnTo>
                  <a:lnTo>
                    <a:pt x="257301" y="96659"/>
                  </a:lnTo>
                  <a:lnTo>
                    <a:pt x="257301" y="27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5" name="object 130"/>
            <p:cNvSpPr/>
            <p:nvPr/>
          </p:nvSpPr>
          <p:spPr>
            <a:xfrm>
              <a:off x="10348545" y="3724265"/>
              <a:ext cx="284480" cy="166370"/>
            </a:xfrm>
            <a:custGeom>
              <a:avLst/>
              <a:gdLst/>
              <a:ahLst/>
              <a:cxnLst/>
              <a:rect l="l" t="t" r="r" b="b"/>
              <a:pathLst>
                <a:path w="284480" h="166370">
                  <a:moveTo>
                    <a:pt x="50" y="0"/>
                  </a:moveTo>
                  <a:lnTo>
                    <a:pt x="0" y="165696"/>
                  </a:lnTo>
                  <a:lnTo>
                    <a:pt x="284480" y="165988"/>
                  </a:lnTo>
                  <a:lnTo>
                    <a:pt x="284480" y="30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6" name="object 131"/>
            <p:cNvSpPr/>
            <p:nvPr/>
          </p:nvSpPr>
          <p:spPr>
            <a:xfrm>
              <a:off x="10346708" y="3694783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60">
                  <a:moveTo>
                    <a:pt x="0" y="0"/>
                  </a:moveTo>
                  <a:lnTo>
                    <a:pt x="276859" y="0"/>
                  </a:lnTo>
                </a:path>
              </a:pathLst>
            </a:custGeom>
            <a:solidFill>
              <a:srgbClr val="443A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7" name="object 132"/>
            <p:cNvSpPr/>
            <p:nvPr/>
          </p:nvSpPr>
          <p:spPr>
            <a:xfrm>
              <a:off x="10346746" y="3724274"/>
              <a:ext cx="276860" cy="128905"/>
            </a:xfrm>
            <a:custGeom>
              <a:avLst/>
              <a:gdLst/>
              <a:ahLst/>
              <a:cxnLst/>
              <a:rect l="l" t="t" r="r" b="b"/>
              <a:pathLst>
                <a:path w="276860" h="128904">
                  <a:moveTo>
                    <a:pt x="0" y="0"/>
                  </a:moveTo>
                  <a:lnTo>
                    <a:pt x="0" y="128231"/>
                  </a:lnTo>
                  <a:lnTo>
                    <a:pt x="276821" y="128536"/>
                  </a:lnTo>
                  <a:lnTo>
                    <a:pt x="276821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8" name="object 133"/>
            <p:cNvSpPr/>
            <p:nvPr/>
          </p:nvSpPr>
          <p:spPr>
            <a:xfrm>
              <a:off x="10618602" y="3599775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9" name="object 134"/>
            <p:cNvSpPr/>
            <p:nvPr/>
          </p:nvSpPr>
          <p:spPr>
            <a:xfrm>
              <a:off x="10351559" y="3599775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0" name="object 135"/>
            <p:cNvSpPr/>
            <p:nvPr/>
          </p:nvSpPr>
          <p:spPr>
            <a:xfrm>
              <a:off x="10495388" y="3853195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5">
                  <a:moveTo>
                    <a:pt x="0" y="0"/>
                  </a:moveTo>
                  <a:lnTo>
                    <a:pt x="128676" y="0"/>
                  </a:lnTo>
                </a:path>
              </a:pathLst>
            </a:custGeom>
            <a:ln w="3175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1" name="object 136"/>
            <p:cNvSpPr/>
            <p:nvPr/>
          </p:nvSpPr>
          <p:spPr>
            <a:xfrm>
              <a:off x="10623569" y="3818549"/>
              <a:ext cx="635" cy="34290"/>
            </a:xfrm>
            <a:custGeom>
              <a:avLst/>
              <a:gdLst/>
              <a:ahLst/>
              <a:cxnLst/>
              <a:rect l="l" t="t" r="r" b="b"/>
              <a:pathLst>
                <a:path w="635" h="34289">
                  <a:moveTo>
                    <a:pt x="0" y="17125"/>
                  </a:moveTo>
                  <a:lnTo>
                    <a:pt x="495" y="17125"/>
                  </a:lnTo>
                </a:path>
              </a:pathLst>
            </a:custGeom>
            <a:ln w="35521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2" name="object 137"/>
            <p:cNvSpPr/>
            <p:nvPr/>
          </p:nvSpPr>
          <p:spPr>
            <a:xfrm>
              <a:off x="10374227" y="3852839"/>
              <a:ext cx="18415" cy="1270"/>
            </a:xfrm>
            <a:custGeom>
              <a:avLst/>
              <a:gdLst/>
              <a:ahLst/>
              <a:cxnLst/>
              <a:rect l="l" t="t" r="r" b="b"/>
              <a:pathLst>
                <a:path w="18414" h="1270">
                  <a:moveTo>
                    <a:pt x="0" y="634"/>
                  </a:moveTo>
                  <a:lnTo>
                    <a:pt x="17976" y="634"/>
                  </a:lnTo>
                </a:path>
              </a:pathLst>
            </a:custGeom>
            <a:ln w="3175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3" name="object 138"/>
            <p:cNvSpPr/>
            <p:nvPr/>
          </p:nvSpPr>
          <p:spPr>
            <a:xfrm>
              <a:off x="10355234" y="3795125"/>
              <a:ext cx="268605" cy="57785"/>
            </a:xfrm>
            <a:custGeom>
              <a:avLst/>
              <a:gdLst/>
              <a:ahLst/>
              <a:cxnLst/>
              <a:rect l="l" t="t" r="r" b="b"/>
              <a:pathLst>
                <a:path w="268605" h="57785">
                  <a:moveTo>
                    <a:pt x="140144" y="42583"/>
                  </a:moveTo>
                  <a:lnTo>
                    <a:pt x="140144" y="57543"/>
                  </a:lnTo>
                  <a:lnTo>
                    <a:pt x="268338" y="57683"/>
                  </a:lnTo>
                  <a:lnTo>
                    <a:pt x="268338" y="42722"/>
                  </a:lnTo>
                  <a:lnTo>
                    <a:pt x="140144" y="42583"/>
                  </a:lnTo>
                  <a:close/>
                </a:path>
                <a:path w="268605" h="57785">
                  <a:moveTo>
                    <a:pt x="258444" y="0"/>
                  </a:moveTo>
                  <a:lnTo>
                    <a:pt x="258432" y="42722"/>
                  </a:lnTo>
                  <a:lnTo>
                    <a:pt x="268338" y="42722"/>
                  </a:lnTo>
                  <a:lnTo>
                    <a:pt x="268338" y="23431"/>
                  </a:lnTo>
                  <a:lnTo>
                    <a:pt x="260451" y="21424"/>
                  </a:lnTo>
                  <a:lnTo>
                    <a:pt x="259765" y="21386"/>
                  </a:lnTo>
                  <a:lnTo>
                    <a:pt x="259092" y="38"/>
                  </a:lnTo>
                  <a:lnTo>
                    <a:pt x="258444" y="0"/>
                  </a:lnTo>
                  <a:close/>
                </a:path>
                <a:path w="268605" h="57785">
                  <a:moveTo>
                    <a:pt x="1181" y="41503"/>
                  </a:moveTo>
                  <a:lnTo>
                    <a:pt x="0" y="42722"/>
                  </a:lnTo>
                  <a:lnTo>
                    <a:pt x="17856" y="57403"/>
                  </a:lnTo>
                  <a:lnTo>
                    <a:pt x="37718" y="57429"/>
                  </a:lnTo>
                  <a:lnTo>
                    <a:pt x="38747" y="56248"/>
                  </a:lnTo>
                  <a:lnTo>
                    <a:pt x="40004" y="55143"/>
                  </a:lnTo>
                  <a:lnTo>
                    <a:pt x="46329" y="50863"/>
                  </a:lnTo>
                  <a:lnTo>
                    <a:pt x="52793" y="49060"/>
                  </a:lnTo>
                  <a:lnTo>
                    <a:pt x="60350" y="49060"/>
                  </a:lnTo>
                  <a:lnTo>
                    <a:pt x="60426" y="42494"/>
                  </a:lnTo>
                  <a:lnTo>
                    <a:pt x="1181" y="42430"/>
                  </a:lnTo>
                  <a:lnTo>
                    <a:pt x="1181" y="41503"/>
                  </a:lnTo>
                  <a:close/>
                </a:path>
              </a:pathLst>
            </a:custGeom>
            <a:solidFill>
              <a:srgbClr val="C63D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4" name="object 139"/>
            <p:cNvSpPr/>
            <p:nvPr/>
          </p:nvSpPr>
          <p:spPr>
            <a:xfrm>
              <a:off x="10613632" y="3599443"/>
              <a:ext cx="10160" cy="45085"/>
            </a:xfrm>
            <a:custGeom>
              <a:avLst/>
              <a:gdLst/>
              <a:ahLst/>
              <a:cxnLst/>
              <a:rect l="l" t="t" r="r" b="b"/>
              <a:pathLst>
                <a:path w="10160" h="45085">
                  <a:moveTo>
                    <a:pt x="0" y="45059"/>
                  </a:moveTo>
                  <a:lnTo>
                    <a:pt x="9918" y="45059"/>
                  </a:lnTo>
                  <a:lnTo>
                    <a:pt x="9918" y="0"/>
                  </a:lnTo>
                  <a:lnTo>
                    <a:pt x="0" y="0"/>
                  </a:lnTo>
                  <a:lnTo>
                    <a:pt x="0" y="45059"/>
                  </a:lnTo>
                  <a:close/>
                </a:path>
              </a:pathLst>
            </a:custGeom>
            <a:solidFill>
              <a:srgbClr val="C63D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5" name="object 140"/>
            <p:cNvSpPr/>
            <p:nvPr/>
          </p:nvSpPr>
          <p:spPr>
            <a:xfrm>
              <a:off x="10356317" y="3822517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352" y="0"/>
                  </a:lnTo>
                </a:path>
              </a:pathLst>
            </a:custGeom>
            <a:ln w="31927">
              <a:solidFill>
                <a:srgbClr val="CEC3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6" name="object 141"/>
            <p:cNvSpPr/>
            <p:nvPr/>
          </p:nvSpPr>
          <p:spPr>
            <a:xfrm>
              <a:off x="10356418" y="3706331"/>
              <a:ext cx="257810" cy="114935"/>
            </a:xfrm>
            <a:custGeom>
              <a:avLst/>
              <a:gdLst/>
              <a:ahLst/>
              <a:cxnLst/>
              <a:rect l="l" t="t" r="r" b="b"/>
              <a:pathLst>
                <a:path w="257810" h="114935">
                  <a:moveTo>
                    <a:pt x="0" y="0"/>
                  </a:moveTo>
                  <a:lnTo>
                    <a:pt x="0" y="114223"/>
                  </a:lnTo>
                  <a:lnTo>
                    <a:pt x="257263" y="114528"/>
                  </a:lnTo>
                  <a:lnTo>
                    <a:pt x="257213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7" name="object 142"/>
            <p:cNvSpPr/>
            <p:nvPr/>
          </p:nvSpPr>
          <p:spPr>
            <a:xfrm>
              <a:off x="10356411" y="3699787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225" y="0"/>
                  </a:lnTo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8" name="object 143"/>
            <p:cNvSpPr/>
            <p:nvPr/>
          </p:nvSpPr>
          <p:spPr>
            <a:xfrm>
              <a:off x="10356411" y="3592313"/>
              <a:ext cx="257810" cy="97155"/>
            </a:xfrm>
            <a:custGeom>
              <a:avLst/>
              <a:gdLst/>
              <a:ahLst/>
              <a:cxnLst/>
              <a:rect l="l" t="t" r="r" b="b"/>
              <a:pathLst>
                <a:path w="257810" h="97154">
                  <a:moveTo>
                    <a:pt x="50" y="0"/>
                  </a:moveTo>
                  <a:lnTo>
                    <a:pt x="0" y="96367"/>
                  </a:lnTo>
                  <a:lnTo>
                    <a:pt x="257225" y="96672"/>
                  </a:lnTo>
                  <a:lnTo>
                    <a:pt x="257225" y="2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9" name="object 144"/>
            <p:cNvSpPr/>
            <p:nvPr/>
          </p:nvSpPr>
          <p:spPr>
            <a:xfrm>
              <a:off x="10347729" y="4627834"/>
              <a:ext cx="286385" cy="166370"/>
            </a:xfrm>
            <a:custGeom>
              <a:avLst/>
              <a:gdLst/>
              <a:ahLst/>
              <a:cxnLst/>
              <a:rect l="l" t="t" r="r" b="b"/>
              <a:pathLst>
                <a:path w="286385" h="166370">
                  <a:moveTo>
                    <a:pt x="50" y="0"/>
                  </a:moveTo>
                  <a:lnTo>
                    <a:pt x="0" y="165684"/>
                  </a:lnTo>
                  <a:lnTo>
                    <a:pt x="286004" y="165989"/>
                  </a:lnTo>
                  <a:lnTo>
                    <a:pt x="286004" y="2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0" name="object 145"/>
            <p:cNvSpPr/>
            <p:nvPr/>
          </p:nvSpPr>
          <p:spPr>
            <a:xfrm>
              <a:off x="10346708" y="4597421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60">
                  <a:moveTo>
                    <a:pt x="0" y="0"/>
                  </a:moveTo>
                  <a:lnTo>
                    <a:pt x="276859" y="0"/>
                  </a:lnTo>
                </a:path>
              </a:pathLst>
            </a:custGeom>
            <a:solidFill>
              <a:srgbClr val="443A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1" name="object 146"/>
            <p:cNvSpPr/>
            <p:nvPr/>
          </p:nvSpPr>
          <p:spPr>
            <a:xfrm>
              <a:off x="10346746" y="4626911"/>
              <a:ext cx="276860" cy="128905"/>
            </a:xfrm>
            <a:custGeom>
              <a:avLst/>
              <a:gdLst/>
              <a:ahLst/>
              <a:cxnLst/>
              <a:rect l="l" t="t" r="r" b="b"/>
              <a:pathLst>
                <a:path w="276860" h="128904">
                  <a:moveTo>
                    <a:pt x="0" y="0"/>
                  </a:moveTo>
                  <a:lnTo>
                    <a:pt x="0" y="128231"/>
                  </a:lnTo>
                  <a:lnTo>
                    <a:pt x="276821" y="128536"/>
                  </a:lnTo>
                  <a:lnTo>
                    <a:pt x="276821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2" name="object 147"/>
            <p:cNvSpPr/>
            <p:nvPr/>
          </p:nvSpPr>
          <p:spPr>
            <a:xfrm>
              <a:off x="10618610" y="4502412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3" name="object 148"/>
            <p:cNvSpPr/>
            <p:nvPr/>
          </p:nvSpPr>
          <p:spPr>
            <a:xfrm>
              <a:off x="10351555" y="4502412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4" name="object 149"/>
            <p:cNvSpPr/>
            <p:nvPr/>
          </p:nvSpPr>
          <p:spPr>
            <a:xfrm>
              <a:off x="10495383" y="4755826"/>
              <a:ext cx="128905" cy="0"/>
            </a:xfrm>
            <a:custGeom>
              <a:avLst/>
              <a:gdLst/>
              <a:ahLst/>
              <a:cxnLst/>
              <a:rect l="l" t="t" r="r" b="b"/>
              <a:pathLst>
                <a:path w="128905">
                  <a:moveTo>
                    <a:pt x="0" y="0"/>
                  </a:moveTo>
                  <a:lnTo>
                    <a:pt x="128689" y="0"/>
                  </a:lnTo>
                </a:path>
              </a:pathLst>
            </a:custGeom>
            <a:ln w="3175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5" name="object 150"/>
            <p:cNvSpPr/>
            <p:nvPr/>
          </p:nvSpPr>
          <p:spPr>
            <a:xfrm>
              <a:off x="10623577" y="4711700"/>
              <a:ext cx="635" cy="43815"/>
            </a:xfrm>
            <a:custGeom>
              <a:avLst/>
              <a:gdLst/>
              <a:ahLst/>
              <a:cxnLst/>
              <a:rect l="l" t="t" r="r" b="b"/>
              <a:pathLst>
                <a:path w="635" h="43814">
                  <a:moveTo>
                    <a:pt x="0" y="21875"/>
                  </a:moveTo>
                  <a:lnTo>
                    <a:pt x="495" y="21875"/>
                  </a:lnTo>
                </a:path>
              </a:pathLst>
            </a:custGeom>
            <a:ln w="45021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6" name="object 151"/>
            <p:cNvSpPr/>
            <p:nvPr/>
          </p:nvSpPr>
          <p:spPr>
            <a:xfrm>
              <a:off x="10373095" y="4755172"/>
              <a:ext cx="43180" cy="1270"/>
            </a:xfrm>
            <a:custGeom>
              <a:avLst/>
              <a:gdLst/>
              <a:ahLst/>
              <a:cxnLst/>
              <a:rect l="l" t="t" r="r" b="b"/>
              <a:pathLst>
                <a:path w="43180" h="1270">
                  <a:moveTo>
                    <a:pt x="0" y="590"/>
                  </a:moveTo>
                  <a:lnTo>
                    <a:pt x="42570" y="590"/>
                  </a:lnTo>
                </a:path>
              </a:pathLst>
            </a:custGeom>
            <a:ln w="3175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7" name="object 152"/>
            <p:cNvSpPr/>
            <p:nvPr/>
          </p:nvSpPr>
          <p:spPr>
            <a:xfrm>
              <a:off x="10355247" y="4709280"/>
              <a:ext cx="268605" cy="46355"/>
            </a:xfrm>
            <a:custGeom>
              <a:avLst/>
              <a:gdLst/>
              <a:ahLst/>
              <a:cxnLst/>
              <a:rect l="l" t="t" r="r" b="b"/>
              <a:pathLst>
                <a:path w="268605" h="46354">
                  <a:moveTo>
                    <a:pt x="140131" y="31064"/>
                  </a:moveTo>
                  <a:lnTo>
                    <a:pt x="140131" y="46024"/>
                  </a:lnTo>
                  <a:lnTo>
                    <a:pt x="268325" y="46164"/>
                  </a:lnTo>
                  <a:lnTo>
                    <a:pt x="268325" y="31203"/>
                  </a:lnTo>
                  <a:lnTo>
                    <a:pt x="140131" y="31064"/>
                  </a:lnTo>
                  <a:close/>
                </a:path>
                <a:path w="268605" h="46354">
                  <a:moveTo>
                    <a:pt x="258432" y="0"/>
                  </a:moveTo>
                  <a:lnTo>
                    <a:pt x="258419" y="31203"/>
                  </a:lnTo>
                  <a:lnTo>
                    <a:pt x="268325" y="31203"/>
                  </a:lnTo>
                  <a:lnTo>
                    <a:pt x="268325" y="2425"/>
                  </a:lnTo>
                  <a:lnTo>
                    <a:pt x="260451" y="431"/>
                  </a:lnTo>
                  <a:lnTo>
                    <a:pt x="258432" y="0"/>
                  </a:lnTo>
                  <a:close/>
                </a:path>
                <a:path w="268605" h="46354">
                  <a:moveTo>
                    <a:pt x="1168" y="30010"/>
                  </a:moveTo>
                  <a:lnTo>
                    <a:pt x="0" y="31229"/>
                  </a:lnTo>
                  <a:lnTo>
                    <a:pt x="17843" y="45885"/>
                  </a:lnTo>
                  <a:lnTo>
                    <a:pt x="60413" y="45935"/>
                  </a:lnTo>
                  <a:lnTo>
                    <a:pt x="60413" y="30975"/>
                  </a:lnTo>
                  <a:lnTo>
                    <a:pt x="1168" y="30911"/>
                  </a:lnTo>
                  <a:lnTo>
                    <a:pt x="1168" y="30010"/>
                  </a:lnTo>
                  <a:close/>
                </a:path>
              </a:pathLst>
            </a:custGeom>
            <a:solidFill>
              <a:srgbClr val="C63D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8" name="object 153"/>
            <p:cNvSpPr/>
            <p:nvPr/>
          </p:nvSpPr>
          <p:spPr>
            <a:xfrm>
              <a:off x="10613658" y="450272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80" y="0"/>
                  </a:moveTo>
                  <a:lnTo>
                    <a:pt x="0" y="0"/>
                  </a:lnTo>
                  <a:lnTo>
                    <a:pt x="0" y="9766"/>
                  </a:lnTo>
                  <a:lnTo>
                    <a:pt x="9880" y="8318"/>
                  </a:lnTo>
                  <a:lnTo>
                    <a:pt x="9880" y="0"/>
                  </a:lnTo>
                  <a:close/>
                </a:path>
              </a:pathLst>
            </a:custGeom>
            <a:solidFill>
              <a:srgbClr val="C63D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9" name="object 154"/>
            <p:cNvSpPr/>
            <p:nvPr/>
          </p:nvSpPr>
          <p:spPr>
            <a:xfrm>
              <a:off x="10356317" y="4725159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352" y="0"/>
                  </a:lnTo>
                </a:path>
              </a:pathLst>
            </a:custGeom>
            <a:ln w="31915">
              <a:solidFill>
                <a:srgbClr val="CEC3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0" name="object 155"/>
            <p:cNvSpPr/>
            <p:nvPr/>
          </p:nvSpPr>
          <p:spPr>
            <a:xfrm>
              <a:off x="10356416" y="4608980"/>
              <a:ext cx="257810" cy="114935"/>
            </a:xfrm>
            <a:custGeom>
              <a:avLst/>
              <a:gdLst/>
              <a:ahLst/>
              <a:cxnLst/>
              <a:rect l="l" t="t" r="r" b="b"/>
              <a:pathLst>
                <a:path w="257810" h="114935">
                  <a:moveTo>
                    <a:pt x="0" y="0"/>
                  </a:moveTo>
                  <a:lnTo>
                    <a:pt x="0" y="114198"/>
                  </a:lnTo>
                  <a:lnTo>
                    <a:pt x="257251" y="114490"/>
                  </a:lnTo>
                  <a:lnTo>
                    <a:pt x="257251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1" name="object 156"/>
            <p:cNvSpPr/>
            <p:nvPr/>
          </p:nvSpPr>
          <p:spPr>
            <a:xfrm>
              <a:off x="10356402" y="4602415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10">
                  <a:moveTo>
                    <a:pt x="0" y="0"/>
                  </a:moveTo>
                  <a:lnTo>
                    <a:pt x="257251" y="0"/>
                  </a:lnTo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2" name="object 157"/>
            <p:cNvSpPr/>
            <p:nvPr/>
          </p:nvSpPr>
          <p:spPr>
            <a:xfrm>
              <a:off x="10356402" y="4494941"/>
              <a:ext cx="257810" cy="97155"/>
            </a:xfrm>
            <a:custGeom>
              <a:avLst/>
              <a:gdLst/>
              <a:ahLst/>
              <a:cxnLst/>
              <a:rect l="l" t="t" r="r" b="b"/>
              <a:pathLst>
                <a:path w="257810" h="97154">
                  <a:moveTo>
                    <a:pt x="25" y="0"/>
                  </a:moveTo>
                  <a:lnTo>
                    <a:pt x="0" y="96367"/>
                  </a:lnTo>
                  <a:lnTo>
                    <a:pt x="257251" y="96672"/>
                  </a:lnTo>
                  <a:lnTo>
                    <a:pt x="257251" y="3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3" name="object 158"/>
            <p:cNvSpPr/>
            <p:nvPr/>
          </p:nvSpPr>
          <p:spPr>
            <a:xfrm>
              <a:off x="9545757" y="4626916"/>
              <a:ext cx="290195" cy="166370"/>
            </a:xfrm>
            <a:custGeom>
              <a:avLst/>
              <a:gdLst/>
              <a:ahLst/>
              <a:cxnLst/>
              <a:rect l="l" t="t" r="r" b="b"/>
              <a:pathLst>
                <a:path w="290194" h="166370">
                  <a:moveTo>
                    <a:pt x="50" y="0"/>
                  </a:moveTo>
                  <a:lnTo>
                    <a:pt x="0" y="165684"/>
                  </a:lnTo>
                  <a:lnTo>
                    <a:pt x="289610" y="165976"/>
                  </a:lnTo>
                  <a:lnTo>
                    <a:pt x="289610" y="2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4" name="object 159"/>
            <p:cNvSpPr/>
            <p:nvPr/>
          </p:nvSpPr>
          <p:spPr>
            <a:xfrm>
              <a:off x="9562776" y="4597421"/>
              <a:ext cx="276860" cy="0"/>
            </a:xfrm>
            <a:custGeom>
              <a:avLst/>
              <a:gdLst/>
              <a:ahLst/>
              <a:cxnLst/>
              <a:rect l="l" t="t" r="r" b="b"/>
              <a:pathLst>
                <a:path w="276859">
                  <a:moveTo>
                    <a:pt x="0" y="0"/>
                  </a:moveTo>
                  <a:lnTo>
                    <a:pt x="276847" y="0"/>
                  </a:lnTo>
                </a:path>
              </a:pathLst>
            </a:custGeom>
            <a:solidFill>
              <a:srgbClr val="443A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5" name="object 160"/>
            <p:cNvSpPr/>
            <p:nvPr/>
          </p:nvSpPr>
          <p:spPr>
            <a:xfrm>
              <a:off x="9562804" y="4626911"/>
              <a:ext cx="276860" cy="128905"/>
            </a:xfrm>
            <a:custGeom>
              <a:avLst/>
              <a:gdLst/>
              <a:ahLst/>
              <a:cxnLst/>
              <a:rect l="l" t="t" r="r" b="b"/>
              <a:pathLst>
                <a:path w="276859" h="128904">
                  <a:moveTo>
                    <a:pt x="0" y="0"/>
                  </a:moveTo>
                  <a:lnTo>
                    <a:pt x="0" y="128231"/>
                  </a:lnTo>
                  <a:lnTo>
                    <a:pt x="276821" y="128536"/>
                  </a:lnTo>
                  <a:lnTo>
                    <a:pt x="276821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6" name="object 161"/>
            <p:cNvSpPr/>
            <p:nvPr/>
          </p:nvSpPr>
          <p:spPr>
            <a:xfrm>
              <a:off x="9834668" y="4502412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7" name="object 162"/>
            <p:cNvSpPr/>
            <p:nvPr/>
          </p:nvSpPr>
          <p:spPr>
            <a:xfrm>
              <a:off x="9567612" y="4502412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0"/>
                  </a:moveTo>
                  <a:lnTo>
                    <a:pt x="0" y="108127"/>
                  </a:lnTo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8" name="object 163"/>
            <p:cNvSpPr/>
            <p:nvPr/>
          </p:nvSpPr>
          <p:spPr>
            <a:xfrm>
              <a:off x="9562748" y="475583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011" y="0"/>
                  </a:lnTo>
                </a:path>
              </a:pathLst>
            </a:custGeom>
            <a:ln w="3175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9" name="object 164"/>
            <p:cNvSpPr/>
            <p:nvPr/>
          </p:nvSpPr>
          <p:spPr>
            <a:xfrm>
              <a:off x="9562761" y="4626926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70">
                  <a:moveTo>
                    <a:pt x="0" y="0"/>
                  </a:moveTo>
                  <a:lnTo>
                    <a:pt x="0" y="128270"/>
                  </a:lnTo>
                </a:path>
              </a:pathLst>
            </a:custGeom>
            <a:ln w="3175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0" name="object 165"/>
            <p:cNvSpPr/>
            <p:nvPr/>
          </p:nvSpPr>
          <p:spPr>
            <a:xfrm>
              <a:off x="9811478" y="475541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0" y="476"/>
                  </a:moveTo>
                  <a:lnTo>
                    <a:pt x="1981" y="476"/>
                  </a:lnTo>
                </a:path>
              </a:pathLst>
            </a:custGeom>
            <a:ln w="3175">
              <a:solidFill>
                <a:srgbClr val="642C2A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1" name="object 166"/>
            <p:cNvSpPr/>
            <p:nvPr/>
          </p:nvSpPr>
          <p:spPr>
            <a:xfrm>
              <a:off x="9562808" y="4700159"/>
              <a:ext cx="269240" cy="55244"/>
            </a:xfrm>
            <a:custGeom>
              <a:avLst/>
              <a:gdLst/>
              <a:ahLst/>
              <a:cxnLst/>
              <a:rect l="l" t="t" r="r" b="b"/>
              <a:pathLst>
                <a:path w="269240" h="55245">
                  <a:moveTo>
                    <a:pt x="9664" y="0"/>
                  </a:moveTo>
                  <a:lnTo>
                    <a:pt x="6400" y="1270"/>
                  </a:lnTo>
                  <a:lnTo>
                    <a:pt x="3136" y="2336"/>
                  </a:lnTo>
                  <a:lnTo>
                    <a:pt x="0" y="3187"/>
                  </a:lnTo>
                  <a:lnTo>
                    <a:pt x="0" y="54978"/>
                  </a:lnTo>
                  <a:lnTo>
                    <a:pt x="168948" y="55168"/>
                  </a:lnTo>
                  <a:lnTo>
                    <a:pt x="168948" y="40208"/>
                  </a:lnTo>
                  <a:lnTo>
                    <a:pt x="9664" y="40030"/>
                  </a:lnTo>
                  <a:lnTo>
                    <a:pt x="9664" y="0"/>
                  </a:lnTo>
                  <a:close/>
                </a:path>
                <a:path w="269240" h="55245">
                  <a:moveTo>
                    <a:pt x="248665" y="40297"/>
                  </a:moveTo>
                  <a:lnTo>
                    <a:pt x="248665" y="55257"/>
                  </a:lnTo>
                  <a:lnTo>
                    <a:pt x="250647" y="55257"/>
                  </a:lnTo>
                  <a:lnTo>
                    <a:pt x="268780" y="40322"/>
                  </a:lnTo>
                  <a:lnTo>
                    <a:pt x="248665" y="40297"/>
                  </a:lnTo>
                  <a:close/>
                </a:path>
                <a:path w="269240" h="55245">
                  <a:moveTo>
                    <a:pt x="266915" y="38379"/>
                  </a:moveTo>
                  <a:lnTo>
                    <a:pt x="266928" y="40322"/>
                  </a:lnTo>
                  <a:lnTo>
                    <a:pt x="268780" y="40322"/>
                  </a:lnTo>
                  <a:lnTo>
                    <a:pt x="266915" y="38379"/>
                  </a:lnTo>
                  <a:close/>
                </a:path>
              </a:pathLst>
            </a:custGeom>
            <a:solidFill>
              <a:srgbClr val="C63D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2" name="object 167"/>
            <p:cNvSpPr/>
            <p:nvPr/>
          </p:nvSpPr>
          <p:spPr>
            <a:xfrm>
              <a:off x="9562774" y="4502720"/>
              <a:ext cx="10160" cy="40005"/>
            </a:xfrm>
            <a:custGeom>
              <a:avLst/>
              <a:gdLst/>
              <a:ahLst/>
              <a:cxnLst/>
              <a:rect l="l" t="t" r="r" b="b"/>
              <a:pathLst>
                <a:path w="10159" h="40004">
                  <a:moveTo>
                    <a:pt x="9715" y="0"/>
                  </a:moveTo>
                  <a:lnTo>
                    <a:pt x="0" y="0"/>
                  </a:lnTo>
                  <a:lnTo>
                    <a:pt x="12" y="38138"/>
                  </a:lnTo>
                  <a:lnTo>
                    <a:pt x="9702" y="39560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C63D3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3" name="object 168"/>
            <p:cNvSpPr/>
            <p:nvPr/>
          </p:nvSpPr>
          <p:spPr>
            <a:xfrm>
              <a:off x="9572376" y="4725159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0" y="0"/>
                  </a:moveTo>
                  <a:lnTo>
                    <a:pt x="257352" y="0"/>
                  </a:lnTo>
                </a:path>
              </a:pathLst>
            </a:custGeom>
            <a:ln w="31915">
              <a:solidFill>
                <a:srgbClr val="CEC3D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4" name="object 169"/>
            <p:cNvSpPr/>
            <p:nvPr/>
          </p:nvSpPr>
          <p:spPr>
            <a:xfrm>
              <a:off x="9572474" y="4608980"/>
              <a:ext cx="257810" cy="114935"/>
            </a:xfrm>
            <a:custGeom>
              <a:avLst/>
              <a:gdLst/>
              <a:ahLst/>
              <a:cxnLst/>
              <a:rect l="l" t="t" r="r" b="b"/>
              <a:pathLst>
                <a:path w="257809" h="114935">
                  <a:moveTo>
                    <a:pt x="0" y="0"/>
                  </a:moveTo>
                  <a:lnTo>
                    <a:pt x="0" y="114198"/>
                  </a:lnTo>
                  <a:lnTo>
                    <a:pt x="257251" y="114490"/>
                  </a:lnTo>
                  <a:lnTo>
                    <a:pt x="257251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5" name="object 170"/>
            <p:cNvSpPr/>
            <p:nvPr/>
          </p:nvSpPr>
          <p:spPr>
            <a:xfrm>
              <a:off x="9572448" y="4602415"/>
              <a:ext cx="257810" cy="0"/>
            </a:xfrm>
            <a:custGeom>
              <a:avLst/>
              <a:gdLst/>
              <a:ahLst/>
              <a:cxnLst/>
              <a:rect l="l" t="t" r="r" b="b"/>
              <a:pathLst>
                <a:path w="257809">
                  <a:moveTo>
                    <a:pt x="0" y="0"/>
                  </a:moveTo>
                  <a:lnTo>
                    <a:pt x="257263" y="0"/>
                  </a:lnTo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6" name="object 171"/>
            <p:cNvSpPr/>
            <p:nvPr/>
          </p:nvSpPr>
          <p:spPr>
            <a:xfrm>
              <a:off x="9572448" y="4494941"/>
              <a:ext cx="257810" cy="97155"/>
            </a:xfrm>
            <a:custGeom>
              <a:avLst/>
              <a:gdLst/>
              <a:ahLst/>
              <a:cxnLst/>
              <a:rect l="l" t="t" r="r" b="b"/>
              <a:pathLst>
                <a:path w="257809" h="97154">
                  <a:moveTo>
                    <a:pt x="38" y="0"/>
                  </a:moveTo>
                  <a:lnTo>
                    <a:pt x="0" y="96367"/>
                  </a:lnTo>
                  <a:lnTo>
                    <a:pt x="257263" y="96672"/>
                  </a:lnTo>
                  <a:lnTo>
                    <a:pt x="257263" y="3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7" name="object 172"/>
            <p:cNvSpPr/>
            <p:nvPr/>
          </p:nvSpPr>
          <p:spPr>
            <a:xfrm>
              <a:off x="10613641" y="3605429"/>
              <a:ext cx="185420" cy="257810"/>
            </a:xfrm>
            <a:custGeom>
              <a:avLst/>
              <a:gdLst/>
              <a:ahLst/>
              <a:cxnLst/>
              <a:rect l="l" t="t" r="r" b="b"/>
              <a:pathLst>
                <a:path w="185419" h="257810">
                  <a:moveTo>
                    <a:pt x="185254" y="0"/>
                  </a:moveTo>
                  <a:lnTo>
                    <a:pt x="136042" y="23685"/>
                  </a:lnTo>
                  <a:lnTo>
                    <a:pt x="27393" y="38303"/>
                  </a:lnTo>
                  <a:lnTo>
                    <a:pt x="0" y="38430"/>
                  </a:lnTo>
                  <a:lnTo>
                    <a:pt x="38" y="189687"/>
                  </a:lnTo>
                  <a:lnTo>
                    <a:pt x="685" y="189738"/>
                  </a:lnTo>
                  <a:lnTo>
                    <a:pt x="1358" y="211074"/>
                  </a:lnTo>
                  <a:lnTo>
                    <a:pt x="2044" y="211124"/>
                  </a:lnTo>
                  <a:lnTo>
                    <a:pt x="184962" y="257530"/>
                  </a:lnTo>
                  <a:lnTo>
                    <a:pt x="185254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8" name="object 173"/>
            <p:cNvSpPr/>
            <p:nvPr/>
          </p:nvSpPr>
          <p:spPr>
            <a:xfrm>
              <a:off x="10426602" y="3708045"/>
              <a:ext cx="187325" cy="87630"/>
            </a:xfrm>
            <a:custGeom>
              <a:avLst/>
              <a:gdLst/>
              <a:ahLst/>
              <a:cxnLst/>
              <a:rect l="l" t="t" r="r" b="b"/>
              <a:pathLst>
                <a:path w="187325" h="87629">
                  <a:moveTo>
                    <a:pt x="92237" y="53598"/>
                  </a:moveTo>
                  <a:lnTo>
                    <a:pt x="28926" y="53598"/>
                  </a:lnTo>
                  <a:lnTo>
                    <a:pt x="46179" y="56137"/>
                  </a:lnTo>
                  <a:lnTo>
                    <a:pt x="57757" y="62826"/>
                  </a:lnTo>
                  <a:lnTo>
                    <a:pt x="97193" y="80709"/>
                  </a:lnTo>
                  <a:lnTo>
                    <a:pt x="147742" y="86190"/>
                  </a:lnTo>
                  <a:lnTo>
                    <a:pt x="176385" y="87020"/>
                  </a:lnTo>
                  <a:lnTo>
                    <a:pt x="179923" y="58182"/>
                  </a:lnTo>
                  <a:lnTo>
                    <a:pt x="105202" y="58182"/>
                  </a:lnTo>
                  <a:lnTo>
                    <a:pt x="102802" y="57738"/>
                  </a:lnTo>
                  <a:lnTo>
                    <a:pt x="100491" y="56773"/>
                  </a:lnTo>
                  <a:lnTo>
                    <a:pt x="92237" y="53598"/>
                  </a:lnTo>
                  <a:close/>
                </a:path>
                <a:path w="187325" h="87629">
                  <a:moveTo>
                    <a:pt x="106955" y="2442"/>
                  </a:moveTo>
                  <a:lnTo>
                    <a:pt x="134788" y="29548"/>
                  </a:lnTo>
                  <a:lnTo>
                    <a:pt x="132558" y="35170"/>
                  </a:lnTo>
                  <a:lnTo>
                    <a:pt x="129624" y="38154"/>
                  </a:lnTo>
                  <a:lnTo>
                    <a:pt x="126107" y="39882"/>
                  </a:lnTo>
                  <a:lnTo>
                    <a:pt x="125993" y="42614"/>
                  </a:lnTo>
                  <a:lnTo>
                    <a:pt x="125624" y="44492"/>
                  </a:lnTo>
                  <a:lnTo>
                    <a:pt x="121738" y="53877"/>
                  </a:lnTo>
                  <a:lnTo>
                    <a:pt x="114842" y="58182"/>
                  </a:lnTo>
                  <a:lnTo>
                    <a:pt x="179923" y="58182"/>
                  </a:lnTo>
                  <a:lnTo>
                    <a:pt x="186749" y="2543"/>
                  </a:lnTo>
                  <a:lnTo>
                    <a:pt x="106955" y="2442"/>
                  </a:lnTo>
                  <a:close/>
                </a:path>
                <a:path w="187325" h="87629">
                  <a:moveTo>
                    <a:pt x="38565" y="42472"/>
                  </a:moveTo>
                  <a:lnTo>
                    <a:pt x="33028" y="44263"/>
                  </a:lnTo>
                  <a:lnTo>
                    <a:pt x="29028" y="50080"/>
                  </a:lnTo>
                  <a:lnTo>
                    <a:pt x="27643" y="51921"/>
                  </a:lnTo>
                  <a:lnTo>
                    <a:pt x="26221" y="53648"/>
                  </a:lnTo>
                  <a:lnTo>
                    <a:pt x="28926" y="53598"/>
                  </a:lnTo>
                  <a:lnTo>
                    <a:pt x="92237" y="53598"/>
                  </a:lnTo>
                  <a:lnTo>
                    <a:pt x="86105" y="51239"/>
                  </a:lnTo>
                  <a:lnTo>
                    <a:pt x="72740" y="46964"/>
                  </a:lnTo>
                  <a:lnTo>
                    <a:pt x="60656" y="44054"/>
                  </a:lnTo>
                  <a:lnTo>
                    <a:pt x="50115" y="42614"/>
                  </a:lnTo>
                  <a:lnTo>
                    <a:pt x="38565" y="42472"/>
                  </a:lnTo>
                  <a:close/>
                </a:path>
                <a:path w="187325" h="87629">
                  <a:moveTo>
                    <a:pt x="187061" y="0"/>
                  </a:moveTo>
                  <a:lnTo>
                    <a:pt x="186749" y="2543"/>
                  </a:lnTo>
                  <a:lnTo>
                    <a:pt x="187028" y="2544"/>
                  </a:lnTo>
                  <a:lnTo>
                    <a:pt x="187061" y="0"/>
                  </a:lnTo>
                  <a:close/>
                </a:path>
                <a:path w="187325" h="87629">
                  <a:moveTo>
                    <a:pt x="9343" y="2328"/>
                  </a:moveTo>
                  <a:lnTo>
                    <a:pt x="4223" y="15346"/>
                  </a:lnTo>
                  <a:lnTo>
                    <a:pt x="0" y="27059"/>
                  </a:lnTo>
                  <a:lnTo>
                    <a:pt x="110" y="29480"/>
                  </a:lnTo>
                  <a:lnTo>
                    <a:pt x="2561" y="25696"/>
                  </a:lnTo>
                  <a:lnTo>
                    <a:pt x="6993" y="19308"/>
                  </a:lnTo>
                  <a:lnTo>
                    <a:pt x="24608" y="2340"/>
                  </a:lnTo>
                  <a:lnTo>
                    <a:pt x="9343" y="2328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9" name="object 174"/>
            <p:cNvSpPr/>
            <p:nvPr/>
          </p:nvSpPr>
          <p:spPr>
            <a:xfrm>
              <a:off x="10435949" y="3688780"/>
              <a:ext cx="177800" cy="22225"/>
            </a:xfrm>
            <a:custGeom>
              <a:avLst/>
              <a:gdLst/>
              <a:ahLst/>
              <a:cxnLst/>
              <a:rect l="l" t="t" r="r" b="b"/>
              <a:pathLst>
                <a:path w="177800" h="22225">
                  <a:moveTo>
                    <a:pt x="177685" y="12395"/>
                  </a:moveTo>
                  <a:lnTo>
                    <a:pt x="50533" y="12395"/>
                  </a:lnTo>
                  <a:lnTo>
                    <a:pt x="62956" y="13191"/>
                  </a:lnTo>
                  <a:lnTo>
                    <a:pt x="75559" y="15387"/>
                  </a:lnTo>
                  <a:lnTo>
                    <a:pt x="87426" y="18376"/>
                  </a:lnTo>
                  <a:lnTo>
                    <a:pt x="92494" y="19938"/>
                  </a:lnTo>
                  <a:lnTo>
                    <a:pt x="97612" y="21716"/>
                  </a:lnTo>
                  <a:lnTo>
                    <a:pt x="177685" y="21805"/>
                  </a:lnTo>
                  <a:lnTo>
                    <a:pt x="177685" y="12395"/>
                  </a:lnTo>
                  <a:close/>
                </a:path>
                <a:path w="177800" h="22225">
                  <a:moveTo>
                    <a:pt x="9385" y="0"/>
                  </a:moveTo>
                  <a:lnTo>
                    <a:pt x="6096" y="7099"/>
                  </a:lnTo>
                  <a:lnTo>
                    <a:pt x="2908" y="14465"/>
                  </a:lnTo>
                  <a:lnTo>
                    <a:pt x="0" y="21589"/>
                  </a:lnTo>
                  <a:lnTo>
                    <a:pt x="15265" y="21615"/>
                  </a:lnTo>
                  <a:lnTo>
                    <a:pt x="18859" y="19392"/>
                  </a:lnTo>
                  <a:lnTo>
                    <a:pt x="22669" y="17589"/>
                  </a:lnTo>
                  <a:lnTo>
                    <a:pt x="34315" y="13500"/>
                  </a:lnTo>
                  <a:lnTo>
                    <a:pt x="42392" y="12395"/>
                  </a:lnTo>
                  <a:lnTo>
                    <a:pt x="177685" y="12395"/>
                  </a:lnTo>
                  <a:lnTo>
                    <a:pt x="177685" y="203"/>
                  </a:lnTo>
                  <a:lnTo>
                    <a:pt x="9385" y="0"/>
                  </a:lnTo>
                  <a:close/>
                </a:path>
              </a:pathLst>
            </a:custGeom>
            <a:solidFill>
              <a:srgbClr val="A795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0" name="object 175"/>
            <p:cNvSpPr/>
            <p:nvPr/>
          </p:nvSpPr>
          <p:spPr>
            <a:xfrm>
              <a:off x="10451999" y="3643859"/>
              <a:ext cx="161925" cy="45720"/>
            </a:xfrm>
            <a:custGeom>
              <a:avLst/>
              <a:gdLst/>
              <a:ahLst/>
              <a:cxnLst/>
              <a:rect l="l" t="t" r="r" b="b"/>
              <a:pathLst>
                <a:path w="161925" h="45720">
                  <a:moveTo>
                    <a:pt x="161637" y="0"/>
                  </a:moveTo>
                  <a:lnTo>
                    <a:pt x="19829" y="2616"/>
                  </a:lnTo>
                  <a:lnTo>
                    <a:pt x="13863" y="8440"/>
                  </a:lnTo>
                  <a:lnTo>
                    <a:pt x="7130" y="18350"/>
                  </a:lnTo>
                  <a:lnTo>
                    <a:pt x="0" y="31235"/>
                  </a:lnTo>
                  <a:lnTo>
                    <a:pt x="161637" y="45123"/>
                  </a:lnTo>
                  <a:lnTo>
                    <a:pt x="161637" y="0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1" name="object 176"/>
            <p:cNvSpPr/>
            <p:nvPr/>
          </p:nvSpPr>
          <p:spPr>
            <a:xfrm>
              <a:off x="9436163" y="3609565"/>
              <a:ext cx="180340" cy="254000"/>
            </a:xfrm>
            <a:custGeom>
              <a:avLst/>
              <a:gdLst/>
              <a:ahLst/>
              <a:cxnLst/>
              <a:rect l="l" t="t" r="r" b="b"/>
              <a:pathLst>
                <a:path w="180340" h="254000">
                  <a:moveTo>
                    <a:pt x="0" y="126"/>
                  </a:moveTo>
                  <a:lnTo>
                    <a:pt x="292" y="253390"/>
                  </a:lnTo>
                  <a:lnTo>
                    <a:pt x="179971" y="215163"/>
                  </a:lnTo>
                  <a:lnTo>
                    <a:pt x="179938" y="23812"/>
                  </a:lnTo>
                  <a:lnTo>
                    <a:pt x="49250" y="23812"/>
                  </a:lnTo>
                  <a:lnTo>
                    <a:pt x="0" y="126"/>
                  </a:lnTo>
                  <a:close/>
                </a:path>
                <a:path w="180340" h="254000">
                  <a:moveTo>
                    <a:pt x="157226" y="0"/>
                  </a:moveTo>
                  <a:lnTo>
                    <a:pt x="49250" y="23812"/>
                  </a:lnTo>
                  <a:lnTo>
                    <a:pt x="179938" y="23812"/>
                  </a:lnTo>
                  <a:lnTo>
                    <a:pt x="179933" y="2641"/>
                  </a:lnTo>
                  <a:lnTo>
                    <a:pt x="157226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2" name="object 177"/>
            <p:cNvSpPr/>
            <p:nvPr/>
          </p:nvSpPr>
          <p:spPr>
            <a:xfrm>
              <a:off x="9616135" y="3678291"/>
              <a:ext cx="187960" cy="110489"/>
            </a:xfrm>
            <a:custGeom>
              <a:avLst/>
              <a:gdLst/>
              <a:ahLst/>
              <a:cxnLst/>
              <a:rect l="l" t="t" r="r" b="b"/>
              <a:pathLst>
                <a:path w="187959" h="110489">
                  <a:moveTo>
                    <a:pt x="0" y="0"/>
                  </a:moveTo>
                  <a:lnTo>
                    <a:pt x="0" y="110274"/>
                  </a:lnTo>
                  <a:lnTo>
                    <a:pt x="37325" y="110312"/>
                  </a:lnTo>
                  <a:lnTo>
                    <a:pt x="99319" y="97381"/>
                  </a:lnTo>
                  <a:lnTo>
                    <a:pt x="136525" y="86271"/>
                  </a:lnTo>
                  <a:lnTo>
                    <a:pt x="140716" y="85140"/>
                  </a:lnTo>
                  <a:lnTo>
                    <a:pt x="138811" y="84416"/>
                  </a:lnTo>
                  <a:lnTo>
                    <a:pt x="136715" y="83896"/>
                  </a:lnTo>
                  <a:lnTo>
                    <a:pt x="134416" y="83604"/>
                  </a:lnTo>
                  <a:lnTo>
                    <a:pt x="151638" y="83451"/>
                  </a:lnTo>
                  <a:lnTo>
                    <a:pt x="186549" y="64970"/>
                  </a:lnTo>
                  <a:lnTo>
                    <a:pt x="187401" y="17144"/>
                  </a:lnTo>
                  <a:lnTo>
                    <a:pt x="186845" y="1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3" name="object 178"/>
            <p:cNvSpPr/>
            <p:nvPr/>
          </p:nvSpPr>
          <p:spPr>
            <a:xfrm>
              <a:off x="9616094" y="3655169"/>
              <a:ext cx="187325" cy="23495"/>
            </a:xfrm>
            <a:custGeom>
              <a:avLst/>
              <a:gdLst/>
              <a:ahLst/>
              <a:cxnLst/>
              <a:rect l="l" t="t" r="r" b="b"/>
              <a:pathLst>
                <a:path w="187325" h="23495">
                  <a:moveTo>
                    <a:pt x="0" y="0"/>
                  </a:moveTo>
                  <a:lnTo>
                    <a:pt x="38" y="23126"/>
                  </a:lnTo>
                  <a:lnTo>
                    <a:pt x="186791" y="23329"/>
                  </a:lnTo>
                  <a:lnTo>
                    <a:pt x="186131" y="13563"/>
                  </a:lnTo>
                  <a:lnTo>
                    <a:pt x="185572" y="7924"/>
                  </a:lnTo>
                  <a:lnTo>
                    <a:pt x="185531" y="7645"/>
                  </a:lnTo>
                  <a:lnTo>
                    <a:pt x="52933" y="7645"/>
                  </a:lnTo>
                  <a:lnTo>
                    <a:pt x="17868" y="2590"/>
                  </a:lnTo>
                  <a:lnTo>
                    <a:pt x="381" y="2578"/>
                  </a:lnTo>
                  <a:lnTo>
                    <a:pt x="381" y="50"/>
                  </a:lnTo>
                  <a:lnTo>
                    <a:pt x="0" y="0"/>
                  </a:lnTo>
                  <a:close/>
                </a:path>
                <a:path w="187325" h="23495">
                  <a:moveTo>
                    <a:pt x="66789" y="2654"/>
                  </a:moveTo>
                  <a:lnTo>
                    <a:pt x="63804" y="5778"/>
                  </a:lnTo>
                  <a:lnTo>
                    <a:pt x="59804" y="7645"/>
                  </a:lnTo>
                  <a:lnTo>
                    <a:pt x="185531" y="7645"/>
                  </a:lnTo>
                  <a:lnTo>
                    <a:pt x="184810" y="2781"/>
                  </a:lnTo>
                  <a:lnTo>
                    <a:pt x="66789" y="2654"/>
                  </a:lnTo>
                  <a:close/>
                </a:path>
              </a:pathLst>
            </a:custGeom>
            <a:solidFill>
              <a:srgbClr val="A795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4" name="object 179"/>
            <p:cNvSpPr/>
            <p:nvPr/>
          </p:nvSpPr>
          <p:spPr>
            <a:xfrm>
              <a:off x="9616470" y="3621189"/>
              <a:ext cx="184785" cy="36830"/>
            </a:xfrm>
            <a:custGeom>
              <a:avLst/>
              <a:gdLst/>
              <a:ahLst/>
              <a:cxnLst/>
              <a:rect l="l" t="t" r="r" b="b"/>
              <a:pathLst>
                <a:path w="184784" h="36829">
                  <a:moveTo>
                    <a:pt x="76542" y="0"/>
                  </a:moveTo>
                  <a:lnTo>
                    <a:pt x="74776" y="14083"/>
                  </a:lnTo>
                  <a:lnTo>
                    <a:pt x="71857" y="26938"/>
                  </a:lnTo>
                  <a:lnTo>
                    <a:pt x="184442" y="36766"/>
                  </a:lnTo>
                  <a:lnTo>
                    <a:pt x="180449" y="19912"/>
                  </a:lnTo>
                  <a:lnTo>
                    <a:pt x="173992" y="11464"/>
                  </a:lnTo>
                  <a:lnTo>
                    <a:pt x="171864" y="11087"/>
                  </a:lnTo>
                  <a:lnTo>
                    <a:pt x="171392" y="11074"/>
                  </a:lnTo>
                  <a:lnTo>
                    <a:pt x="76542" y="0"/>
                  </a:lnTo>
                  <a:close/>
                </a:path>
                <a:path w="184784" h="36829">
                  <a:moveTo>
                    <a:pt x="171792" y="11074"/>
                  </a:moveTo>
                  <a:lnTo>
                    <a:pt x="171500" y="11087"/>
                  </a:lnTo>
                  <a:lnTo>
                    <a:pt x="171864" y="11087"/>
                  </a:lnTo>
                  <a:close/>
                </a:path>
                <a:path w="184784" h="36829">
                  <a:moveTo>
                    <a:pt x="0" y="34036"/>
                  </a:moveTo>
                  <a:lnTo>
                    <a:pt x="0" y="36550"/>
                  </a:lnTo>
                  <a:lnTo>
                    <a:pt x="17487" y="36576"/>
                  </a:lnTo>
                  <a:lnTo>
                    <a:pt x="0" y="34036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5" name="object 180"/>
            <p:cNvSpPr/>
            <p:nvPr/>
          </p:nvSpPr>
          <p:spPr>
            <a:xfrm>
              <a:off x="10624063" y="4524110"/>
              <a:ext cx="175260" cy="232410"/>
            </a:xfrm>
            <a:custGeom>
              <a:avLst/>
              <a:gdLst/>
              <a:ahLst/>
              <a:cxnLst/>
              <a:rect l="l" t="t" r="r" b="b"/>
              <a:pathLst>
                <a:path w="175260" h="232410">
                  <a:moveTo>
                    <a:pt x="174840" y="0"/>
                  </a:moveTo>
                  <a:lnTo>
                    <a:pt x="125615" y="23736"/>
                  </a:lnTo>
                  <a:lnTo>
                    <a:pt x="16979" y="38315"/>
                  </a:lnTo>
                  <a:lnTo>
                    <a:pt x="0" y="38404"/>
                  </a:lnTo>
                  <a:lnTo>
                    <a:pt x="0" y="187718"/>
                  </a:lnTo>
                  <a:lnTo>
                    <a:pt x="174561" y="232003"/>
                  </a:lnTo>
                  <a:lnTo>
                    <a:pt x="174840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6" name="object 181"/>
            <p:cNvSpPr/>
            <p:nvPr/>
          </p:nvSpPr>
          <p:spPr>
            <a:xfrm>
              <a:off x="10623819" y="4628118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0"/>
                  </a:moveTo>
                  <a:lnTo>
                    <a:pt x="0" y="83705"/>
                  </a:lnTo>
                </a:path>
              </a:pathLst>
            </a:custGeom>
            <a:ln w="3175">
              <a:solidFill>
                <a:srgbClr val="5122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7" name="object 182"/>
            <p:cNvSpPr/>
            <p:nvPr/>
          </p:nvSpPr>
          <p:spPr>
            <a:xfrm>
              <a:off x="10613672" y="4610530"/>
              <a:ext cx="10160" cy="17145"/>
            </a:xfrm>
            <a:custGeom>
              <a:avLst/>
              <a:gdLst/>
              <a:ahLst/>
              <a:cxnLst/>
              <a:rect l="l" t="t" r="r" b="b"/>
              <a:pathLst>
                <a:path w="10160" h="17145">
                  <a:moveTo>
                    <a:pt x="0" y="8343"/>
                  </a:moveTo>
                  <a:lnTo>
                    <a:pt x="9880" y="8343"/>
                  </a:lnTo>
                </a:path>
              </a:pathLst>
            </a:custGeom>
            <a:ln w="17957">
              <a:solidFill>
                <a:srgbClr val="372C2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8" name="object 183"/>
            <p:cNvSpPr/>
            <p:nvPr/>
          </p:nvSpPr>
          <p:spPr>
            <a:xfrm>
              <a:off x="10613672" y="4627201"/>
              <a:ext cx="10160" cy="85090"/>
            </a:xfrm>
            <a:custGeom>
              <a:avLst/>
              <a:gdLst/>
              <a:ahLst/>
              <a:cxnLst/>
              <a:rect l="l" t="t" r="r" b="b"/>
              <a:pathLst>
                <a:path w="10160" h="85089">
                  <a:moveTo>
                    <a:pt x="0" y="0"/>
                  </a:moveTo>
                  <a:lnTo>
                    <a:pt x="12" y="82080"/>
                  </a:lnTo>
                  <a:lnTo>
                    <a:pt x="2032" y="82511"/>
                  </a:lnTo>
                  <a:lnTo>
                    <a:pt x="9893" y="84505"/>
                  </a:lnTo>
                  <a:lnTo>
                    <a:pt x="988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2F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9" name="object 184"/>
            <p:cNvSpPr/>
            <p:nvPr/>
          </p:nvSpPr>
          <p:spPr>
            <a:xfrm>
              <a:off x="10613649" y="4597007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70">
                  <a:moveTo>
                    <a:pt x="9918" y="0"/>
                  </a:moveTo>
                  <a:lnTo>
                    <a:pt x="0" y="1435"/>
                  </a:lnTo>
                  <a:lnTo>
                    <a:pt x="25" y="13525"/>
                  </a:lnTo>
                  <a:lnTo>
                    <a:pt x="9918" y="13538"/>
                  </a:lnTo>
                  <a:lnTo>
                    <a:pt x="9918" y="0"/>
                  </a:lnTo>
                  <a:close/>
                </a:path>
              </a:pathLst>
            </a:custGeom>
            <a:solidFill>
              <a:srgbClr val="A12F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0" name="object 185"/>
            <p:cNvSpPr/>
            <p:nvPr/>
          </p:nvSpPr>
          <p:spPr>
            <a:xfrm>
              <a:off x="10432081" y="4609280"/>
              <a:ext cx="181610" cy="99060"/>
            </a:xfrm>
            <a:custGeom>
              <a:avLst/>
              <a:gdLst/>
              <a:ahLst/>
              <a:cxnLst/>
              <a:rect l="l" t="t" r="r" b="b"/>
              <a:pathLst>
                <a:path w="181610" h="99060">
                  <a:moveTo>
                    <a:pt x="1156" y="3721"/>
                  </a:moveTo>
                  <a:lnTo>
                    <a:pt x="283" y="19036"/>
                  </a:lnTo>
                  <a:lnTo>
                    <a:pt x="0" y="32945"/>
                  </a:lnTo>
                  <a:lnTo>
                    <a:pt x="116" y="44063"/>
                  </a:lnTo>
                  <a:lnTo>
                    <a:pt x="32594" y="66361"/>
                  </a:lnTo>
                  <a:lnTo>
                    <a:pt x="74598" y="77820"/>
                  </a:lnTo>
                  <a:lnTo>
                    <a:pt x="121544" y="88158"/>
                  </a:lnTo>
                  <a:lnTo>
                    <a:pt x="174794" y="98663"/>
                  </a:lnTo>
                  <a:lnTo>
                    <a:pt x="181503" y="19036"/>
                  </a:lnTo>
                  <a:lnTo>
                    <a:pt x="181572" y="3937"/>
                  </a:lnTo>
                  <a:lnTo>
                    <a:pt x="1156" y="3721"/>
                  </a:lnTo>
                  <a:close/>
                </a:path>
                <a:path w="181610" h="99060">
                  <a:moveTo>
                    <a:pt x="181572" y="0"/>
                  </a:moveTo>
                  <a:lnTo>
                    <a:pt x="181572" y="3937"/>
                  </a:lnTo>
                  <a:lnTo>
                    <a:pt x="181572" y="0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1" name="object 186"/>
            <p:cNvSpPr/>
            <p:nvPr/>
          </p:nvSpPr>
          <p:spPr>
            <a:xfrm>
              <a:off x="10433234" y="4591400"/>
              <a:ext cx="180975" cy="22225"/>
            </a:xfrm>
            <a:custGeom>
              <a:avLst/>
              <a:gdLst/>
              <a:ahLst/>
              <a:cxnLst/>
              <a:rect l="l" t="t" r="r" b="b"/>
              <a:pathLst>
                <a:path w="180975" h="22225">
                  <a:moveTo>
                    <a:pt x="2603" y="0"/>
                  </a:moveTo>
                  <a:lnTo>
                    <a:pt x="1625" y="5562"/>
                  </a:lnTo>
                  <a:lnTo>
                    <a:pt x="889" y="11569"/>
                  </a:lnTo>
                  <a:lnTo>
                    <a:pt x="101" y="20294"/>
                  </a:lnTo>
                  <a:lnTo>
                    <a:pt x="0" y="21602"/>
                  </a:lnTo>
                  <a:lnTo>
                    <a:pt x="180416" y="21818"/>
                  </a:lnTo>
                  <a:lnTo>
                    <a:pt x="180416" y="13754"/>
                  </a:lnTo>
                  <a:lnTo>
                    <a:pt x="121310" y="13741"/>
                  </a:lnTo>
                  <a:lnTo>
                    <a:pt x="116268" y="8394"/>
                  </a:lnTo>
                  <a:lnTo>
                    <a:pt x="113538" y="126"/>
                  </a:lnTo>
                  <a:lnTo>
                    <a:pt x="2603" y="0"/>
                  </a:lnTo>
                  <a:close/>
                </a:path>
                <a:path w="180975" h="22225">
                  <a:moveTo>
                    <a:pt x="180416" y="7048"/>
                  </a:moveTo>
                  <a:lnTo>
                    <a:pt x="140284" y="12877"/>
                  </a:lnTo>
                  <a:lnTo>
                    <a:pt x="133908" y="13754"/>
                  </a:lnTo>
                  <a:lnTo>
                    <a:pt x="180416" y="13754"/>
                  </a:lnTo>
                  <a:lnTo>
                    <a:pt x="180416" y="7048"/>
                  </a:lnTo>
                  <a:close/>
                </a:path>
              </a:pathLst>
            </a:custGeom>
            <a:solidFill>
              <a:srgbClr val="A795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2" name="object 187"/>
            <p:cNvSpPr/>
            <p:nvPr/>
          </p:nvSpPr>
          <p:spPr>
            <a:xfrm>
              <a:off x="10437719" y="4562960"/>
              <a:ext cx="109220" cy="28575"/>
            </a:xfrm>
            <a:custGeom>
              <a:avLst/>
              <a:gdLst/>
              <a:ahLst/>
              <a:cxnLst/>
              <a:rect l="l" t="t" r="r" b="b"/>
              <a:pathLst>
                <a:path w="109219" h="28575">
                  <a:moveTo>
                    <a:pt x="104255" y="0"/>
                  </a:moveTo>
                  <a:lnTo>
                    <a:pt x="13627" y="495"/>
                  </a:lnTo>
                  <a:lnTo>
                    <a:pt x="13088" y="495"/>
                  </a:lnTo>
                  <a:lnTo>
                    <a:pt x="5338" y="5786"/>
                  </a:lnTo>
                  <a:lnTo>
                    <a:pt x="0" y="19501"/>
                  </a:lnTo>
                  <a:lnTo>
                    <a:pt x="109043" y="28575"/>
                  </a:lnTo>
                  <a:lnTo>
                    <a:pt x="106563" y="17077"/>
                  </a:lnTo>
                  <a:lnTo>
                    <a:pt x="104788" y="3643"/>
                  </a:lnTo>
                  <a:lnTo>
                    <a:pt x="104327" y="495"/>
                  </a:lnTo>
                  <a:lnTo>
                    <a:pt x="13107" y="482"/>
                  </a:lnTo>
                  <a:lnTo>
                    <a:pt x="104325" y="482"/>
                  </a:lnTo>
                  <a:lnTo>
                    <a:pt x="104255" y="0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3" name="object 188"/>
            <p:cNvSpPr/>
            <p:nvPr/>
          </p:nvSpPr>
          <p:spPr>
            <a:xfrm>
              <a:off x="10590487" y="4069876"/>
              <a:ext cx="208915" cy="232410"/>
            </a:xfrm>
            <a:custGeom>
              <a:avLst/>
              <a:gdLst/>
              <a:ahLst/>
              <a:cxnLst/>
              <a:rect l="l" t="t" r="r" b="b"/>
              <a:pathLst>
                <a:path w="208914" h="232410">
                  <a:moveTo>
                    <a:pt x="208264" y="185420"/>
                  </a:moveTo>
                  <a:lnTo>
                    <a:pt x="38414" y="185420"/>
                  </a:lnTo>
                  <a:lnTo>
                    <a:pt x="39024" y="185508"/>
                  </a:lnTo>
                  <a:lnTo>
                    <a:pt x="39646" y="185648"/>
                  </a:lnTo>
                  <a:lnTo>
                    <a:pt x="40256" y="185750"/>
                  </a:lnTo>
                  <a:lnTo>
                    <a:pt x="208226" y="232003"/>
                  </a:lnTo>
                  <a:lnTo>
                    <a:pt x="208264" y="185420"/>
                  </a:lnTo>
                  <a:close/>
                </a:path>
                <a:path w="208914" h="232410">
                  <a:moveTo>
                    <a:pt x="208416" y="0"/>
                  </a:moveTo>
                  <a:lnTo>
                    <a:pt x="176539" y="23736"/>
                  </a:lnTo>
                  <a:lnTo>
                    <a:pt x="106207" y="38315"/>
                  </a:lnTo>
                  <a:lnTo>
                    <a:pt x="23200" y="39014"/>
                  </a:lnTo>
                  <a:lnTo>
                    <a:pt x="23200" y="176441"/>
                  </a:lnTo>
                  <a:lnTo>
                    <a:pt x="0" y="176872"/>
                  </a:lnTo>
                  <a:lnTo>
                    <a:pt x="10906" y="179521"/>
                  </a:lnTo>
                  <a:lnTo>
                    <a:pt x="23414" y="182299"/>
                  </a:lnTo>
                  <a:lnTo>
                    <a:pt x="37627" y="185229"/>
                  </a:lnTo>
                  <a:lnTo>
                    <a:pt x="37995" y="186550"/>
                  </a:lnTo>
                  <a:lnTo>
                    <a:pt x="38236" y="187909"/>
                  </a:lnTo>
                  <a:lnTo>
                    <a:pt x="38414" y="189357"/>
                  </a:lnTo>
                  <a:lnTo>
                    <a:pt x="38414" y="185420"/>
                  </a:lnTo>
                  <a:lnTo>
                    <a:pt x="208264" y="185420"/>
                  </a:lnTo>
                  <a:lnTo>
                    <a:pt x="208416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4" name="object 189"/>
            <p:cNvSpPr/>
            <p:nvPr/>
          </p:nvSpPr>
          <p:spPr>
            <a:xfrm>
              <a:off x="10524887" y="4135926"/>
              <a:ext cx="88900" cy="110489"/>
            </a:xfrm>
            <a:custGeom>
              <a:avLst/>
              <a:gdLst/>
              <a:ahLst/>
              <a:cxnLst/>
              <a:rect l="l" t="t" r="r" b="b"/>
              <a:pathLst>
                <a:path w="88900" h="110489">
                  <a:moveTo>
                    <a:pt x="7310" y="0"/>
                  </a:moveTo>
                  <a:lnTo>
                    <a:pt x="9230" y="13036"/>
                  </a:lnTo>
                  <a:lnTo>
                    <a:pt x="16496" y="23568"/>
                  </a:lnTo>
                  <a:lnTo>
                    <a:pt x="23533" y="32538"/>
                  </a:lnTo>
                  <a:lnTo>
                    <a:pt x="27761" y="42531"/>
                  </a:lnTo>
                  <a:lnTo>
                    <a:pt x="36174" y="49474"/>
                  </a:lnTo>
                  <a:lnTo>
                    <a:pt x="36558" y="54254"/>
                  </a:lnTo>
                  <a:lnTo>
                    <a:pt x="36647" y="61912"/>
                  </a:lnTo>
                  <a:lnTo>
                    <a:pt x="0" y="61912"/>
                  </a:lnTo>
                  <a:lnTo>
                    <a:pt x="1812" y="76458"/>
                  </a:lnTo>
                  <a:lnTo>
                    <a:pt x="7759" y="87768"/>
                  </a:lnTo>
                  <a:lnTo>
                    <a:pt x="17277" y="96074"/>
                  </a:lnTo>
                  <a:lnTo>
                    <a:pt x="29822" y="101746"/>
                  </a:lnTo>
                  <a:lnTo>
                    <a:pt x="44846" y="105157"/>
                  </a:lnTo>
                  <a:lnTo>
                    <a:pt x="56954" y="108597"/>
                  </a:lnTo>
                  <a:lnTo>
                    <a:pt x="63723" y="110337"/>
                  </a:lnTo>
                  <a:lnTo>
                    <a:pt x="88793" y="110388"/>
                  </a:lnTo>
                  <a:lnTo>
                    <a:pt x="88793" y="61912"/>
                  </a:lnTo>
                  <a:lnTo>
                    <a:pt x="36647" y="61912"/>
                  </a:lnTo>
                  <a:lnTo>
                    <a:pt x="88793" y="61772"/>
                  </a:lnTo>
                  <a:lnTo>
                    <a:pt x="88793" y="101"/>
                  </a:lnTo>
                  <a:lnTo>
                    <a:pt x="7310" y="0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5" name="object 190"/>
            <p:cNvSpPr/>
            <p:nvPr/>
          </p:nvSpPr>
          <p:spPr>
            <a:xfrm>
              <a:off x="10532199" y="4114396"/>
              <a:ext cx="81915" cy="22225"/>
            </a:xfrm>
            <a:custGeom>
              <a:avLst/>
              <a:gdLst/>
              <a:ahLst/>
              <a:cxnLst/>
              <a:rect l="l" t="t" r="r" b="b"/>
              <a:pathLst>
                <a:path w="81914" h="22225">
                  <a:moveTo>
                    <a:pt x="36436" y="0"/>
                  </a:moveTo>
                  <a:lnTo>
                    <a:pt x="35928" y="1168"/>
                  </a:lnTo>
                  <a:lnTo>
                    <a:pt x="35458" y="2540"/>
                  </a:lnTo>
                  <a:lnTo>
                    <a:pt x="35026" y="4089"/>
                  </a:lnTo>
                  <a:lnTo>
                    <a:pt x="15519" y="4610"/>
                  </a:lnTo>
                  <a:lnTo>
                    <a:pt x="0" y="20637"/>
                  </a:lnTo>
                  <a:lnTo>
                    <a:pt x="0" y="21526"/>
                  </a:lnTo>
                  <a:lnTo>
                    <a:pt x="81483" y="21628"/>
                  </a:lnTo>
                  <a:lnTo>
                    <a:pt x="81483" y="50"/>
                  </a:lnTo>
                  <a:lnTo>
                    <a:pt x="36436" y="0"/>
                  </a:lnTo>
                  <a:close/>
                </a:path>
              </a:pathLst>
            </a:custGeom>
            <a:solidFill>
              <a:srgbClr val="A795A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6" name="object 191"/>
            <p:cNvSpPr/>
            <p:nvPr/>
          </p:nvSpPr>
          <p:spPr>
            <a:xfrm>
              <a:off x="10568634" y="4108895"/>
              <a:ext cx="45085" cy="5715"/>
            </a:xfrm>
            <a:custGeom>
              <a:avLst/>
              <a:gdLst/>
              <a:ahLst/>
              <a:cxnLst/>
              <a:rect l="l" t="t" r="r" b="b"/>
              <a:pathLst>
                <a:path w="45085" h="5714">
                  <a:moveTo>
                    <a:pt x="45046" y="0"/>
                  </a:moveTo>
                  <a:lnTo>
                    <a:pt x="5308" y="330"/>
                  </a:lnTo>
                  <a:lnTo>
                    <a:pt x="2998" y="330"/>
                  </a:lnTo>
                  <a:lnTo>
                    <a:pt x="1384" y="2209"/>
                  </a:lnTo>
                  <a:lnTo>
                    <a:pt x="0" y="5499"/>
                  </a:lnTo>
                  <a:lnTo>
                    <a:pt x="45046" y="5549"/>
                  </a:lnTo>
                  <a:lnTo>
                    <a:pt x="45046" y="330"/>
                  </a:lnTo>
                  <a:lnTo>
                    <a:pt x="5308" y="330"/>
                  </a:lnTo>
                  <a:lnTo>
                    <a:pt x="45046" y="317"/>
                  </a:lnTo>
                  <a:lnTo>
                    <a:pt x="45046" y="0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7" name="object 192"/>
            <p:cNvSpPr/>
            <p:nvPr/>
          </p:nvSpPr>
          <p:spPr>
            <a:xfrm>
              <a:off x="9616135" y="4148984"/>
              <a:ext cx="55244" cy="58419"/>
            </a:xfrm>
            <a:custGeom>
              <a:avLst/>
              <a:gdLst/>
              <a:ahLst/>
              <a:cxnLst/>
              <a:rect l="l" t="t" r="r" b="b"/>
              <a:pathLst>
                <a:path w="55244" h="58420">
                  <a:moveTo>
                    <a:pt x="0" y="0"/>
                  </a:moveTo>
                  <a:lnTo>
                    <a:pt x="0" y="55943"/>
                  </a:lnTo>
                  <a:lnTo>
                    <a:pt x="19443" y="57861"/>
                  </a:lnTo>
                  <a:lnTo>
                    <a:pt x="28204" y="47470"/>
                  </a:lnTo>
                  <a:lnTo>
                    <a:pt x="37495" y="37751"/>
                  </a:lnTo>
                  <a:lnTo>
                    <a:pt x="46773" y="29160"/>
                  </a:lnTo>
                  <a:lnTo>
                    <a:pt x="54734" y="21412"/>
                  </a:lnTo>
                  <a:lnTo>
                    <a:pt x="54513" y="17016"/>
                  </a:lnTo>
                  <a:lnTo>
                    <a:pt x="48763" y="14551"/>
                  </a:lnTo>
                  <a:lnTo>
                    <a:pt x="40139" y="12598"/>
                  </a:lnTo>
                  <a:lnTo>
                    <a:pt x="26853" y="7873"/>
                  </a:lnTo>
                  <a:lnTo>
                    <a:pt x="14901" y="4060"/>
                  </a:lnTo>
                  <a:lnTo>
                    <a:pt x="3545" y="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3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8" name="object 193"/>
            <p:cNvSpPr/>
            <p:nvPr/>
          </p:nvSpPr>
          <p:spPr>
            <a:xfrm>
              <a:off x="9616135" y="4204925"/>
              <a:ext cx="15240" cy="41275"/>
            </a:xfrm>
            <a:custGeom>
              <a:avLst/>
              <a:gdLst/>
              <a:ahLst/>
              <a:cxnLst/>
              <a:rect l="l" t="t" r="r" b="b"/>
              <a:pathLst>
                <a:path w="15240" h="41275">
                  <a:moveTo>
                    <a:pt x="0" y="0"/>
                  </a:moveTo>
                  <a:lnTo>
                    <a:pt x="0" y="41071"/>
                  </a:lnTo>
                  <a:lnTo>
                    <a:pt x="508" y="41071"/>
                  </a:lnTo>
                  <a:lnTo>
                    <a:pt x="2166" y="31130"/>
                  </a:lnTo>
                  <a:lnTo>
                    <a:pt x="7348" y="19709"/>
                  </a:lnTo>
                  <a:lnTo>
                    <a:pt x="15205" y="7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7F5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9" name="object 194"/>
            <p:cNvSpPr/>
            <p:nvPr/>
          </p:nvSpPr>
          <p:spPr>
            <a:xfrm>
              <a:off x="10317233" y="4088438"/>
              <a:ext cx="266700" cy="140970"/>
            </a:xfrm>
            <a:custGeom>
              <a:avLst/>
              <a:gdLst/>
              <a:ahLst/>
              <a:cxnLst/>
              <a:rect l="l" t="t" r="r" b="b"/>
              <a:pathLst>
                <a:path w="266700" h="140970">
                  <a:moveTo>
                    <a:pt x="12966" y="0"/>
                  </a:moveTo>
                  <a:lnTo>
                    <a:pt x="9283" y="33019"/>
                  </a:lnTo>
                  <a:lnTo>
                    <a:pt x="0" y="115722"/>
                  </a:lnTo>
                  <a:lnTo>
                    <a:pt x="253682" y="140741"/>
                  </a:lnTo>
                  <a:lnTo>
                    <a:pt x="266661" y="25006"/>
                  </a:lnTo>
                  <a:lnTo>
                    <a:pt x="12966" y="0"/>
                  </a:lnTo>
                  <a:close/>
                </a:path>
              </a:pathLst>
            </a:custGeom>
            <a:solidFill>
              <a:srgbClr val="FFCC6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0" name="object 195"/>
            <p:cNvSpPr/>
            <p:nvPr/>
          </p:nvSpPr>
          <p:spPr>
            <a:xfrm>
              <a:off x="10149958" y="4097500"/>
              <a:ext cx="106680" cy="137795"/>
            </a:xfrm>
            <a:custGeom>
              <a:avLst/>
              <a:gdLst/>
              <a:ahLst/>
              <a:cxnLst/>
              <a:rect l="l" t="t" r="r" b="b"/>
              <a:pathLst>
                <a:path w="106680" h="137795">
                  <a:moveTo>
                    <a:pt x="103142" y="0"/>
                  </a:moveTo>
                  <a:lnTo>
                    <a:pt x="47324" y="7673"/>
                  </a:lnTo>
                  <a:lnTo>
                    <a:pt x="0" y="16715"/>
                  </a:lnTo>
                  <a:lnTo>
                    <a:pt x="983" y="137402"/>
                  </a:lnTo>
                  <a:lnTo>
                    <a:pt x="68462" y="61984"/>
                  </a:lnTo>
                  <a:lnTo>
                    <a:pt x="94985" y="31756"/>
                  </a:lnTo>
                  <a:lnTo>
                    <a:pt x="106270" y="6797"/>
                  </a:lnTo>
                  <a:lnTo>
                    <a:pt x="103142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1" name="object 196"/>
            <p:cNvSpPr/>
            <p:nvPr/>
          </p:nvSpPr>
          <p:spPr>
            <a:xfrm>
              <a:off x="10154216" y="4093838"/>
              <a:ext cx="106680" cy="88265"/>
            </a:xfrm>
            <a:custGeom>
              <a:avLst/>
              <a:gdLst/>
              <a:ahLst/>
              <a:cxnLst/>
              <a:rect l="l" t="t" r="r" b="b"/>
              <a:pathLst>
                <a:path w="106680" h="88264">
                  <a:moveTo>
                    <a:pt x="100505" y="0"/>
                  </a:moveTo>
                  <a:lnTo>
                    <a:pt x="95748" y="230"/>
                  </a:lnTo>
                  <a:lnTo>
                    <a:pt x="87578" y="1389"/>
                  </a:lnTo>
                  <a:lnTo>
                    <a:pt x="74958" y="3640"/>
                  </a:lnTo>
                  <a:lnTo>
                    <a:pt x="0" y="18559"/>
                  </a:lnTo>
                  <a:lnTo>
                    <a:pt x="8" y="87782"/>
                  </a:lnTo>
                  <a:lnTo>
                    <a:pt x="38929" y="66556"/>
                  </a:lnTo>
                  <a:lnTo>
                    <a:pt x="83142" y="40653"/>
                  </a:lnTo>
                  <a:lnTo>
                    <a:pt x="106480" y="8682"/>
                  </a:lnTo>
                  <a:lnTo>
                    <a:pt x="103943" y="1682"/>
                  </a:lnTo>
                  <a:lnTo>
                    <a:pt x="102891" y="537"/>
                  </a:lnTo>
                  <a:lnTo>
                    <a:pt x="100505" y="0"/>
                  </a:lnTo>
                  <a:close/>
                </a:path>
              </a:pathLst>
            </a:custGeom>
            <a:solidFill>
              <a:srgbClr val="2D26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2" name="object 197"/>
            <p:cNvSpPr/>
            <p:nvPr/>
          </p:nvSpPr>
          <p:spPr>
            <a:xfrm>
              <a:off x="9960133" y="4095326"/>
              <a:ext cx="107950" cy="139065"/>
            </a:xfrm>
            <a:custGeom>
              <a:avLst/>
              <a:gdLst/>
              <a:ahLst/>
              <a:cxnLst/>
              <a:rect l="l" t="t" r="r" b="b"/>
              <a:pathLst>
                <a:path w="107950" h="139064">
                  <a:moveTo>
                    <a:pt x="3571" y="0"/>
                  </a:moveTo>
                  <a:lnTo>
                    <a:pt x="0" y="6727"/>
                  </a:lnTo>
                  <a:lnTo>
                    <a:pt x="1258" y="17201"/>
                  </a:lnTo>
                  <a:lnTo>
                    <a:pt x="7328" y="27197"/>
                  </a:lnTo>
                  <a:lnTo>
                    <a:pt x="11059" y="31729"/>
                  </a:lnTo>
                  <a:lnTo>
                    <a:pt x="17703" y="39462"/>
                  </a:lnTo>
                  <a:lnTo>
                    <a:pt x="37239" y="61764"/>
                  </a:lnTo>
                  <a:lnTo>
                    <a:pt x="105801" y="138961"/>
                  </a:lnTo>
                  <a:lnTo>
                    <a:pt x="107328" y="18891"/>
                  </a:lnTo>
                  <a:lnTo>
                    <a:pt x="60595" y="9097"/>
                  </a:lnTo>
                  <a:lnTo>
                    <a:pt x="11969" y="544"/>
                  </a:lnTo>
                  <a:lnTo>
                    <a:pt x="3571" y="0"/>
                  </a:lnTo>
                  <a:close/>
                </a:path>
              </a:pathLst>
            </a:custGeom>
            <a:solidFill>
              <a:srgbClr val="642C2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3" name="object 198"/>
            <p:cNvSpPr/>
            <p:nvPr/>
          </p:nvSpPr>
          <p:spPr>
            <a:xfrm>
              <a:off x="9960134" y="4093487"/>
              <a:ext cx="107950" cy="92075"/>
            </a:xfrm>
            <a:custGeom>
              <a:avLst/>
              <a:gdLst/>
              <a:ahLst/>
              <a:cxnLst/>
              <a:rect l="l" t="t" r="r" b="b"/>
              <a:pathLst>
                <a:path w="107950" h="92075">
                  <a:moveTo>
                    <a:pt x="3571" y="0"/>
                  </a:moveTo>
                  <a:lnTo>
                    <a:pt x="0" y="6734"/>
                  </a:lnTo>
                  <a:lnTo>
                    <a:pt x="1254" y="17205"/>
                  </a:lnTo>
                  <a:lnTo>
                    <a:pt x="7327" y="27210"/>
                  </a:lnTo>
                  <a:lnTo>
                    <a:pt x="49870" y="56969"/>
                  </a:lnTo>
                  <a:lnTo>
                    <a:pt x="106902" y="91539"/>
                  </a:lnTo>
                  <a:lnTo>
                    <a:pt x="107327" y="18904"/>
                  </a:lnTo>
                  <a:lnTo>
                    <a:pt x="60596" y="9104"/>
                  </a:lnTo>
                  <a:lnTo>
                    <a:pt x="11970" y="546"/>
                  </a:lnTo>
                  <a:lnTo>
                    <a:pt x="3571" y="0"/>
                  </a:lnTo>
                  <a:close/>
                </a:path>
              </a:pathLst>
            </a:custGeom>
            <a:solidFill>
              <a:srgbClr val="2D26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4" name="object 199"/>
            <p:cNvSpPr/>
            <p:nvPr/>
          </p:nvSpPr>
          <p:spPr>
            <a:xfrm>
              <a:off x="10064737" y="4166166"/>
              <a:ext cx="90805" cy="123189"/>
            </a:xfrm>
            <a:custGeom>
              <a:avLst/>
              <a:gdLst/>
              <a:ahLst/>
              <a:cxnLst/>
              <a:rect l="l" t="t" r="r" b="b"/>
              <a:pathLst>
                <a:path w="90805" h="123189">
                  <a:moveTo>
                    <a:pt x="0" y="0"/>
                  </a:moveTo>
                  <a:lnTo>
                    <a:pt x="0" y="117589"/>
                  </a:lnTo>
                  <a:lnTo>
                    <a:pt x="5359" y="122897"/>
                  </a:lnTo>
                  <a:lnTo>
                    <a:pt x="85217" y="122897"/>
                  </a:lnTo>
                  <a:lnTo>
                    <a:pt x="90576" y="117589"/>
                  </a:lnTo>
                  <a:lnTo>
                    <a:pt x="90576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63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5" name="object 200"/>
            <p:cNvSpPr/>
            <p:nvPr/>
          </p:nvSpPr>
          <p:spPr>
            <a:xfrm>
              <a:off x="9958559" y="4046179"/>
              <a:ext cx="302895" cy="222250"/>
            </a:xfrm>
            <a:custGeom>
              <a:avLst/>
              <a:gdLst/>
              <a:ahLst/>
              <a:cxnLst/>
              <a:rect l="l" t="t" r="r" b="b"/>
              <a:pathLst>
                <a:path w="302894" h="222250">
                  <a:moveTo>
                    <a:pt x="38442" y="0"/>
                  </a:moveTo>
                  <a:lnTo>
                    <a:pt x="31800" y="38"/>
                  </a:lnTo>
                  <a:lnTo>
                    <a:pt x="28409" y="5956"/>
                  </a:lnTo>
                  <a:lnTo>
                    <a:pt x="3136" y="45999"/>
                  </a:lnTo>
                  <a:lnTo>
                    <a:pt x="0" y="51447"/>
                  </a:lnTo>
                  <a:lnTo>
                    <a:pt x="1727" y="58381"/>
                  </a:lnTo>
                  <a:lnTo>
                    <a:pt x="7048" y="61772"/>
                  </a:lnTo>
                  <a:lnTo>
                    <a:pt x="100711" y="88772"/>
                  </a:lnTo>
                  <a:lnTo>
                    <a:pt x="101841" y="89496"/>
                  </a:lnTo>
                  <a:lnTo>
                    <a:pt x="106197" y="216319"/>
                  </a:lnTo>
                  <a:lnTo>
                    <a:pt x="111518" y="221640"/>
                  </a:lnTo>
                  <a:lnTo>
                    <a:pt x="191389" y="221640"/>
                  </a:lnTo>
                  <a:lnTo>
                    <a:pt x="196748" y="216319"/>
                  </a:lnTo>
                  <a:lnTo>
                    <a:pt x="196824" y="97485"/>
                  </a:lnTo>
                  <a:lnTo>
                    <a:pt x="197053" y="96685"/>
                  </a:lnTo>
                  <a:lnTo>
                    <a:pt x="197675" y="93624"/>
                  </a:lnTo>
                  <a:lnTo>
                    <a:pt x="199491" y="90906"/>
                  </a:lnTo>
                  <a:lnTo>
                    <a:pt x="202234" y="89204"/>
                  </a:lnTo>
                  <a:lnTo>
                    <a:pt x="295249" y="63919"/>
                  </a:lnTo>
                  <a:lnTo>
                    <a:pt x="300583" y="60515"/>
                  </a:lnTo>
                  <a:lnTo>
                    <a:pt x="302298" y="53593"/>
                  </a:lnTo>
                  <a:lnTo>
                    <a:pt x="299199" y="48145"/>
                  </a:lnTo>
                  <a:lnTo>
                    <a:pt x="287023" y="28867"/>
                  </a:lnTo>
                  <a:lnTo>
                    <a:pt x="145211" y="28867"/>
                  </a:lnTo>
                  <a:lnTo>
                    <a:pt x="145326" y="28701"/>
                  </a:lnTo>
                  <a:lnTo>
                    <a:pt x="144551" y="28232"/>
                  </a:lnTo>
                  <a:lnTo>
                    <a:pt x="38442" y="0"/>
                  </a:lnTo>
                  <a:close/>
                </a:path>
                <a:path w="302894" h="222250">
                  <a:moveTo>
                    <a:pt x="264337" y="2146"/>
                  </a:moveTo>
                  <a:lnTo>
                    <a:pt x="158203" y="28701"/>
                  </a:lnTo>
                  <a:lnTo>
                    <a:pt x="158318" y="28867"/>
                  </a:lnTo>
                  <a:lnTo>
                    <a:pt x="287023" y="28867"/>
                  </a:lnTo>
                  <a:lnTo>
                    <a:pt x="273900" y="8089"/>
                  </a:lnTo>
                  <a:lnTo>
                    <a:pt x="270497" y="2184"/>
                  </a:lnTo>
                  <a:lnTo>
                    <a:pt x="264337" y="2146"/>
                  </a:lnTo>
                  <a:close/>
                </a:path>
              </a:pathLst>
            </a:custGeom>
            <a:solidFill>
              <a:srgbClr val="8174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6" name="object 201"/>
            <p:cNvSpPr/>
            <p:nvPr/>
          </p:nvSpPr>
          <p:spPr>
            <a:xfrm>
              <a:off x="10064562" y="4142862"/>
              <a:ext cx="91440" cy="125095"/>
            </a:xfrm>
            <a:custGeom>
              <a:avLst/>
              <a:gdLst/>
              <a:ahLst/>
              <a:cxnLst/>
              <a:rect l="l" t="t" r="r" b="b"/>
              <a:pathLst>
                <a:path w="91440" h="125095">
                  <a:moveTo>
                    <a:pt x="91046" y="0"/>
                  </a:moveTo>
                  <a:lnTo>
                    <a:pt x="0" y="0"/>
                  </a:lnTo>
                  <a:lnTo>
                    <a:pt x="112" y="800"/>
                  </a:lnTo>
                  <a:lnTo>
                    <a:pt x="190" y="119633"/>
                  </a:lnTo>
                  <a:lnTo>
                    <a:pt x="5524" y="124955"/>
                  </a:lnTo>
                  <a:lnTo>
                    <a:pt x="85382" y="124955"/>
                  </a:lnTo>
                  <a:lnTo>
                    <a:pt x="90754" y="119633"/>
                  </a:lnTo>
                  <a:lnTo>
                    <a:pt x="90817" y="800"/>
                  </a:lnTo>
                  <a:lnTo>
                    <a:pt x="91046" y="0"/>
                  </a:lnTo>
                  <a:close/>
                </a:path>
              </a:pathLst>
            </a:custGeom>
            <a:solidFill>
              <a:srgbClr val="6E627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7" name="object 202"/>
            <p:cNvSpPr/>
            <p:nvPr/>
          </p:nvSpPr>
          <p:spPr>
            <a:xfrm>
              <a:off x="10062164" y="4074406"/>
              <a:ext cx="95885" cy="71120"/>
            </a:xfrm>
            <a:custGeom>
              <a:avLst/>
              <a:gdLst/>
              <a:ahLst/>
              <a:cxnLst/>
              <a:rect l="l" t="t" r="r" b="b"/>
              <a:pathLst>
                <a:path w="95884" h="71120">
                  <a:moveTo>
                    <a:pt x="93078" y="70497"/>
                  </a:moveTo>
                  <a:lnTo>
                    <a:pt x="2806" y="70497"/>
                  </a:lnTo>
                  <a:lnTo>
                    <a:pt x="2730" y="70878"/>
                  </a:lnTo>
                  <a:lnTo>
                    <a:pt x="93154" y="70878"/>
                  </a:lnTo>
                  <a:lnTo>
                    <a:pt x="93078" y="70497"/>
                  </a:lnTo>
                  <a:close/>
                </a:path>
                <a:path w="95884" h="71120">
                  <a:moveTo>
                    <a:pt x="54927" y="0"/>
                  </a:moveTo>
                  <a:lnTo>
                    <a:pt x="40944" y="0"/>
                  </a:lnTo>
                  <a:lnTo>
                    <a:pt x="39268" y="1358"/>
                  </a:lnTo>
                  <a:lnTo>
                    <a:pt x="37807" y="3060"/>
                  </a:lnTo>
                  <a:lnTo>
                    <a:pt x="36677" y="5054"/>
                  </a:lnTo>
                  <a:lnTo>
                    <a:pt x="0" y="63182"/>
                  </a:lnTo>
                  <a:lnTo>
                    <a:pt x="1638" y="65265"/>
                  </a:lnTo>
                  <a:lnTo>
                    <a:pt x="2590" y="67817"/>
                  </a:lnTo>
                  <a:lnTo>
                    <a:pt x="2590" y="70497"/>
                  </a:lnTo>
                  <a:lnTo>
                    <a:pt x="93294" y="70497"/>
                  </a:lnTo>
                  <a:lnTo>
                    <a:pt x="93294" y="67817"/>
                  </a:lnTo>
                  <a:lnTo>
                    <a:pt x="94246" y="65265"/>
                  </a:lnTo>
                  <a:lnTo>
                    <a:pt x="95884" y="63182"/>
                  </a:lnTo>
                  <a:lnTo>
                    <a:pt x="59207" y="5054"/>
                  </a:lnTo>
                  <a:lnTo>
                    <a:pt x="58064" y="3060"/>
                  </a:lnTo>
                  <a:lnTo>
                    <a:pt x="56603" y="1358"/>
                  </a:lnTo>
                  <a:lnTo>
                    <a:pt x="54927" y="0"/>
                  </a:lnTo>
                  <a:close/>
                </a:path>
              </a:pathLst>
            </a:custGeom>
            <a:solidFill>
              <a:srgbClr val="9F91A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8" name="object 203"/>
            <p:cNvSpPr/>
            <p:nvPr/>
          </p:nvSpPr>
          <p:spPr>
            <a:xfrm>
              <a:off x="9974598" y="4060040"/>
              <a:ext cx="103505" cy="59690"/>
            </a:xfrm>
            <a:custGeom>
              <a:avLst/>
              <a:gdLst/>
              <a:ahLst/>
              <a:cxnLst/>
              <a:rect l="l" t="t" r="r" b="b"/>
              <a:pathLst>
                <a:path w="103505" h="59689">
                  <a:moveTo>
                    <a:pt x="22224" y="0"/>
                  </a:moveTo>
                  <a:lnTo>
                    <a:pt x="20459" y="800"/>
                  </a:lnTo>
                  <a:lnTo>
                    <a:pt x="0" y="33235"/>
                  </a:lnTo>
                  <a:lnTo>
                    <a:pt x="1384" y="37566"/>
                  </a:lnTo>
                  <a:lnTo>
                    <a:pt x="4546" y="38404"/>
                  </a:lnTo>
                  <a:lnTo>
                    <a:pt x="77342" y="58877"/>
                  </a:lnTo>
                  <a:lnTo>
                    <a:pt x="79057" y="59334"/>
                  </a:lnTo>
                  <a:lnTo>
                    <a:pt x="80822" y="58585"/>
                  </a:lnTo>
                  <a:lnTo>
                    <a:pt x="103238" y="24193"/>
                  </a:lnTo>
                  <a:lnTo>
                    <a:pt x="101803" y="19761"/>
                  </a:lnTo>
                  <a:lnTo>
                    <a:pt x="98564" y="18999"/>
                  </a:lnTo>
                  <a:lnTo>
                    <a:pt x="22224" y="0"/>
                  </a:lnTo>
                  <a:close/>
                </a:path>
              </a:pathLst>
            </a:custGeom>
            <a:solidFill>
              <a:srgbClr val="443A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9" name="object 204"/>
            <p:cNvSpPr/>
            <p:nvPr/>
          </p:nvSpPr>
          <p:spPr>
            <a:xfrm>
              <a:off x="10064756" y="4144901"/>
              <a:ext cx="90805" cy="123189"/>
            </a:xfrm>
            <a:custGeom>
              <a:avLst/>
              <a:gdLst/>
              <a:ahLst/>
              <a:cxnLst/>
              <a:rect l="l" t="t" r="r" b="b"/>
              <a:pathLst>
                <a:path w="90805" h="123189">
                  <a:moveTo>
                    <a:pt x="215" y="0"/>
                  </a:moveTo>
                  <a:lnTo>
                    <a:pt x="0" y="0"/>
                  </a:lnTo>
                  <a:lnTo>
                    <a:pt x="0" y="117602"/>
                  </a:lnTo>
                  <a:lnTo>
                    <a:pt x="5321" y="122910"/>
                  </a:lnTo>
                  <a:lnTo>
                    <a:pt x="85191" y="122910"/>
                  </a:lnTo>
                  <a:lnTo>
                    <a:pt x="90563" y="117602"/>
                  </a:lnTo>
                  <a:lnTo>
                    <a:pt x="90563" y="381"/>
                  </a:lnTo>
                  <a:lnTo>
                    <a:pt x="139" y="38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8174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0" name="object 205"/>
            <p:cNvSpPr/>
            <p:nvPr/>
          </p:nvSpPr>
          <p:spPr>
            <a:xfrm>
              <a:off x="10117424" y="4048325"/>
              <a:ext cx="143510" cy="91440"/>
            </a:xfrm>
            <a:custGeom>
              <a:avLst/>
              <a:gdLst/>
              <a:ahLst/>
              <a:cxnLst/>
              <a:rect l="l" t="t" r="r" b="b"/>
              <a:pathLst>
                <a:path w="143510" h="91439">
                  <a:moveTo>
                    <a:pt x="39944" y="90216"/>
                  </a:moveTo>
                  <a:lnTo>
                    <a:pt x="39712" y="90538"/>
                  </a:lnTo>
                  <a:lnTo>
                    <a:pt x="39382" y="91262"/>
                  </a:lnTo>
                  <a:lnTo>
                    <a:pt x="39944" y="90216"/>
                  </a:lnTo>
                  <a:close/>
                </a:path>
                <a:path w="143510" h="91439">
                  <a:moveTo>
                    <a:pt x="40603" y="89230"/>
                  </a:moveTo>
                  <a:lnTo>
                    <a:pt x="40297" y="89560"/>
                  </a:lnTo>
                  <a:lnTo>
                    <a:pt x="39944" y="90216"/>
                  </a:lnTo>
                  <a:lnTo>
                    <a:pt x="40627" y="89268"/>
                  </a:lnTo>
                  <a:close/>
                </a:path>
                <a:path w="143510" h="91439">
                  <a:moveTo>
                    <a:pt x="105473" y="0"/>
                  </a:moveTo>
                  <a:lnTo>
                    <a:pt x="0" y="26377"/>
                  </a:lnTo>
                  <a:lnTo>
                    <a:pt x="1536" y="27660"/>
                  </a:lnTo>
                  <a:lnTo>
                    <a:pt x="2882" y="29273"/>
                  </a:lnTo>
                  <a:lnTo>
                    <a:pt x="3937" y="31140"/>
                  </a:lnTo>
                  <a:lnTo>
                    <a:pt x="40603" y="89230"/>
                  </a:lnTo>
                  <a:lnTo>
                    <a:pt x="41643" y="88112"/>
                  </a:lnTo>
                  <a:lnTo>
                    <a:pt x="43370" y="87058"/>
                  </a:lnTo>
                  <a:lnTo>
                    <a:pt x="136385" y="61772"/>
                  </a:lnTo>
                  <a:lnTo>
                    <a:pt x="141719" y="58369"/>
                  </a:lnTo>
                  <a:lnTo>
                    <a:pt x="143433" y="51447"/>
                  </a:lnTo>
                  <a:lnTo>
                    <a:pt x="140335" y="45999"/>
                  </a:lnTo>
                  <a:lnTo>
                    <a:pt x="115036" y="5943"/>
                  </a:lnTo>
                  <a:lnTo>
                    <a:pt x="111633" y="38"/>
                  </a:lnTo>
                  <a:lnTo>
                    <a:pt x="105473" y="0"/>
                  </a:lnTo>
                  <a:close/>
                </a:path>
              </a:pathLst>
            </a:custGeom>
            <a:solidFill>
              <a:srgbClr val="8174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1" name="object 206"/>
            <p:cNvSpPr/>
            <p:nvPr/>
          </p:nvSpPr>
          <p:spPr>
            <a:xfrm>
              <a:off x="10103110" y="4074414"/>
              <a:ext cx="14604" cy="635"/>
            </a:xfrm>
            <a:custGeom>
              <a:avLst/>
              <a:gdLst/>
              <a:ahLst/>
              <a:cxnLst/>
              <a:rect l="l" t="t" r="r" b="b"/>
              <a:pathLst>
                <a:path w="14605" h="635">
                  <a:moveTo>
                    <a:pt x="0" y="317"/>
                  </a:moveTo>
                  <a:lnTo>
                    <a:pt x="14312" y="317"/>
                  </a:lnTo>
                </a:path>
              </a:pathLst>
            </a:custGeom>
            <a:ln w="3175">
              <a:solidFill>
                <a:srgbClr val="9F91A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2" name="object 207"/>
            <p:cNvSpPr/>
            <p:nvPr/>
          </p:nvSpPr>
          <p:spPr>
            <a:xfrm>
              <a:off x="10155354" y="4141825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160" y="1397"/>
                  </a:moveTo>
                  <a:lnTo>
                    <a:pt x="76" y="1717"/>
                  </a:lnTo>
                  <a:lnTo>
                    <a:pt x="0" y="3076"/>
                  </a:lnTo>
                  <a:lnTo>
                    <a:pt x="107" y="1717"/>
                  </a:lnTo>
                  <a:lnTo>
                    <a:pt x="160" y="1397"/>
                  </a:lnTo>
                  <a:close/>
                </a:path>
                <a:path w="634" h="3175">
                  <a:moveTo>
                    <a:pt x="498" y="0"/>
                  </a:moveTo>
                  <a:lnTo>
                    <a:pt x="317" y="447"/>
                  </a:lnTo>
                  <a:lnTo>
                    <a:pt x="160" y="1397"/>
                  </a:lnTo>
                  <a:lnTo>
                    <a:pt x="254" y="1044"/>
                  </a:lnTo>
                  <a:lnTo>
                    <a:pt x="355" y="447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9F91A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3" name="object 208"/>
            <p:cNvSpPr/>
            <p:nvPr/>
          </p:nvSpPr>
          <p:spPr>
            <a:xfrm>
              <a:off x="10140046" y="4062184"/>
              <a:ext cx="102235" cy="57785"/>
            </a:xfrm>
            <a:custGeom>
              <a:avLst/>
              <a:gdLst/>
              <a:ahLst/>
              <a:cxnLst/>
              <a:rect l="l" t="t" r="r" b="b"/>
              <a:pathLst>
                <a:path w="102235" h="57785">
                  <a:moveTo>
                    <a:pt x="79794" y="0"/>
                  </a:moveTo>
                  <a:lnTo>
                    <a:pt x="78079" y="406"/>
                  </a:lnTo>
                  <a:lnTo>
                    <a:pt x="4686" y="16852"/>
                  </a:lnTo>
                  <a:lnTo>
                    <a:pt x="1447" y="17627"/>
                  </a:lnTo>
                  <a:lnTo>
                    <a:pt x="0" y="22047"/>
                  </a:lnTo>
                  <a:lnTo>
                    <a:pt x="22415" y="56438"/>
                  </a:lnTo>
                  <a:lnTo>
                    <a:pt x="24193" y="57188"/>
                  </a:lnTo>
                  <a:lnTo>
                    <a:pt x="25908" y="56730"/>
                  </a:lnTo>
                  <a:lnTo>
                    <a:pt x="100634" y="37566"/>
                  </a:lnTo>
                  <a:lnTo>
                    <a:pt x="102019" y="33235"/>
                  </a:lnTo>
                  <a:lnTo>
                    <a:pt x="81559" y="800"/>
                  </a:lnTo>
                  <a:lnTo>
                    <a:pt x="79794" y="0"/>
                  </a:lnTo>
                  <a:close/>
                </a:path>
              </a:pathLst>
            </a:custGeom>
            <a:solidFill>
              <a:srgbClr val="443A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4" name="object 209"/>
            <p:cNvSpPr/>
            <p:nvPr/>
          </p:nvSpPr>
          <p:spPr>
            <a:xfrm>
              <a:off x="10079351" y="4162295"/>
              <a:ext cx="61594" cy="88900"/>
            </a:xfrm>
            <a:custGeom>
              <a:avLst/>
              <a:gdLst/>
              <a:ahLst/>
              <a:cxnLst/>
              <a:rect l="l" t="t" r="r" b="b"/>
              <a:pathLst>
                <a:path w="61594" h="88900">
                  <a:moveTo>
                    <a:pt x="58737" y="0"/>
                  </a:moveTo>
                  <a:lnTo>
                    <a:pt x="2628" y="0"/>
                  </a:lnTo>
                  <a:lnTo>
                    <a:pt x="0" y="3060"/>
                  </a:lnTo>
                  <a:lnTo>
                    <a:pt x="0" y="85458"/>
                  </a:lnTo>
                  <a:lnTo>
                    <a:pt x="2628" y="88518"/>
                  </a:lnTo>
                  <a:lnTo>
                    <a:pt x="58737" y="88518"/>
                  </a:lnTo>
                  <a:lnTo>
                    <a:pt x="61366" y="85458"/>
                  </a:lnTo>
                  <a:lnTo>
                    <a:pt x="61366" y="3060"/>
                  </a:lnTo>
                  <a:lnTo>
                    <a:pt x="58737" y="0"/>
                  </a:lnTo>
                  <a:close/>
                </a:path>
              </a:pathLst>
            </a:custGeom>
            <a:solidFill>
              <a:srgbClr val="443A4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5" name="object 210"/>
            <p:cNvSpPr/>
            <p:nvPr/>
          </p:nvSpPr>
          <p:spPr>
            <a:xfrm>
              <a:off x="9832677" y="4358143"/>
              <a:ext cx="69976" cy="594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6" name="object 211"/>
            <p:cNvSpPr/>
            <p:nvPr/>
          </p:nvSpPr>
          <p:spPr>
            <a:xfrm>
              <a:off x="9849447" y="4245050"/>
              <a:ext cx="80010" cy="165100"/>
            </a:xfrm>
            <a:custGeom>
              <a:avLst/>
              <a:gdLst/>
              <a:ahLst/>
              <a:cxnLst/>
              <a:rect l="l" t="t" r="r" b="b"/>
              <a:pathLst>
                <a:path w="80009" h="165100">
                  <a:moveTo>
                    <a:pt x="39852" y="0"/>
                  </a:moveTo>
                  <a:lnTo>
                    <a:pt x="2632" y="22170"/>
                  </a:lnTo>
                  <a:lnTo>
                    <a:pt x="0" y="115379"/>
                  </a:lnTo>
                  <a:lnTo>
                    <a:pt x="0" y="136347"/>
                  </a:lnTo>
                  <a:lnTo>
                    <a:pt x="3351" y="151423"/>
                  </a:lnTo>
                  <a:lnTo>
                    <a:pt x="12083" y="161738"/>
                  </a:lnTo>
                  <a:lnTo>
                    <a:pt x="57518" y="164858"/>
                  </a:lnTo>
                  <a:lnTo>
                    <a:pt x="69252" y="160553"/>
                  </a:lnTo>
                  <a:lnTo>
                    <a:pt x="77285" y="149335"/>
                  </a:lnTo>
                  <a:lnTo>
                    <a:pt x="79717" y="115379"/>
                  </a:lnTo>
                  <a:lnTo>
                    <a:pt x="79717" y="39001"/>
                  </a:lnTo>
                  <a:lnTo>
                    <a:pt x="48116" y="503"/>
                  </a:lnTo>
                  <a:lnTo>
                    <a:pt x="39852" y="0"/>
                  </a:lnTo>
                  <a:close/>
                </a:path>
              </a:pathLst>
            </a:custGeom>
            <a:solidFill>
              <a:srgbClr val="CDEB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7" name="object 212"/>
            <p:cNvSpPr/>
            <p:nvPr/>
          </p:nvSpPr>
          <p:spPr>
            <a:xfrm>
              <a:off x="9849443" y="4295163"/>
              <a:ext cx="80010" cy="71120"/>
            </a:xfrm>
            <a:custGeom>
              <a:avLst/>
              <a:gdLst/>
              <a:ahLst/>
              <a:cxnLst/>
              <a:rect l="l" t="t" r="r" b="b"/>
              <a:pathLst>
                <a:path w="80009" h="71120">
                  <a:moveTo>
                    <a:pt x="0" y="0"/>
                  </a:moveTo>
                  <a:lnTo>
                    <a:pt x="2435" y="55162"/>
                  </a:lnTo>
                  <a:lnTo>
                    <a:pt x="10468" y="66381"/>
                  </a:lnTo>
                  <a:lnTo>
                    <a:pt x="22199" y="70688"/>
                  </a:lnTo>
                  <a:lnTo>
                    <a:pt x="67634" y="67555"/>
                  </a:lnTo>
                  <a:lnTo>
                    <a:pt x="76366" y="57235"/>
                  </a:lnTo>
                  <a:lnTo>
                    <a:pt x="79717" y="42164"/>
                  </a:lnTo>
                  <a:lnTo>
                    <a:pt x="79717" y="28562"/>
                  </a:lnTo>
                  <a:lnTo>
                    <a:pt x="57505" y="28562"/>
                  </a:lnTo>
                  <a:lnTo>
                    <a:pt x="12065" y="25412"/>
                  </a:lnTo>
                  <a:lnTo>
                    <a:pt x="3346" y="15073"/>
                  </a:lnTo>
                  <a:lnTo>
                    <a:pt x="0" y="0"/>
                  </a:lnTo>
                  <a:close/>
                </a:path>
                <a:path w="80009" h="71120">
                  <a:moveTo>
                    <a:pt x="79717" y="0"/>
                  </a:moveTo>
                  <a:lnTo>
                    <a:pt x="77270" y="13035"/>
                  </a:lnTo>
                  <a:lnTo>
                    <a:pt x="69235" y="24253"/>
                  </a:lnTo>
                  <a:lnTo>
                    <a:pt x="57505" y="28562"/>
                  </a:lnTo>
                  <a:lnTo>
                    <a:pt x="79717" y="28562"/>
                  </a:lnTo>
                  <a:lnTo>
                    <a:pt x="79717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8" name="object 213"/>
            <p:cNvSpPr/>
            <p:nvPr/>
          </p:nvSpPr>
          <p:spPr>
            <a:xfrm>
              <a:off x="9873332" y="4245293"/>
              <a:ext cx="10160" cy="1905"/>
            </a:xfrm>
            <a:custGeom>
              <a:avLst/>
              <a:gdLst/>
              <a:ahLst/>
              <a:cxnLst/>
              <a:rect l="l" t="t" r="r" b="b"/>
              <a:pathLst>
                <a:path w="10159" h="1904">
                  <a:moveTo>
                    <a:pt x="9956" y="0"/>
                  </a:moveTo>
                  <a:lnTo>
                    <a:pt x="50" y="0"/>
                  </a:lnTo>
                  <a:lnTo>
                    <a:pt x="0" y="1104"/>
                  </a:lnTo>
                  <a:lnTo>
                    <a:pt x="1206" y="1536"/>
                  </a:lnTo>
                  <a:lnTo>
                    <a:pt x="3848" y="825"/>
                  </a:lnTo>
                  <a:lnTo>
                    <a:pt x="6756" y="304"/>
                  </a:lnTo>
                  <a:lnTo>
                    <a:pt x="9956" y="12"/>
                  </a:lnTo>
                  <a:close/>
                </a:path>
              </a:pathLst>
            </a:custGeom>
            <a:solidFill>
              <a:srgbClr val="CD54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9" name="object 214"/>
            <p:cNvSpPr/>
            <p:nvPr/>
          </p:nvSpPr>
          <p:spPr>
            <a:xfrm>
              <a:off x="9868239" y="4245293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5" h="1270">
                  <a:moveTo>
                    <a:pt x="5143" y="0"/>
                  </a:moveTo>
                  <a:lnTo>
                    <a:pt x="0" y="0"/>
                  </a:lnTo>
                  <a:lnTo>
                    <a:pt x="1701" y="215"/>
                  </a:lnTo>
                  <a:lnTo>
                    <a:pt x="3276" y="546"/>
                  </a:lnTo>
                  <a:lnTo>
                    <a:pt x="4762" y="1003"/>
                  </a:lnTo>
                  <a:lnTo>
                    <a:pt x="5143" y="1003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CDEB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0" name="object 215"/>
            <p:cNvSpPr/>
            <p:nvPr/>
          </p:nvSpPr>
          <p:spPr>
            <a:xfrm>
              <a:off x="9857034" y="4245295"/>
              <a:ext cx="35560" cy="165100"/>
            </a:xfrm>
            <a:custGeom>
              <a:avLst/>
              <a:gdLst/>
              <a:ahLst/>
              <a:cxnLst/>
              <a:rect l="l" t="t" r="r" b="b"/>
              <a:pathLst>
                <a:path w="35559" h="165100">
                  <a:moveTo>
                    <a:pt x="20662" y="3009"/>
                  </a:moveTo>
                  <a:lnTo>
                    <a:pt x="8582" y="11490"/>
                  </a:lnTo>
                  <a:lnTo>
                    <a:pt x="2241" y="23081"/>
                  </a:lnTo>
                  <a:lnTo>
                    <a:pt x="73" y="35681"/>
                  </a:lnTo>
                  <a:lnTo>
                    <a:pt x="0" y="71361"/>
                  </a:lnTo>
                  <a:lnTo>
                    <a:pt x="3898" y="75755"/>
                  </a:lnTo>
                  <a:lnTo>
                    <a:pt x="9017" y="78422"/>
                  </a:lnTo>
                  <a:lnTo>
                    <a:pt x="35382" y="78422"/>
                  </a:lnTo>
                  <a:lnTo>
                    <a:pt x="35382" y="38747"/>
                  </a:lnTo>
                  <a:lnTo>
                    <a:pt x="34257" y="25367"/>
                  </a:lnTo>
                  <a:lnTo>
                    <a:pt x="29974" y="12698"/>
                  </a:lnTo>
                  <a:lnTo>
                    <a:pt x="21167" y="3303"/>
                  </a:lnTo>
                  <a:lnTo>
                    <a:pt x="20662" y="3009"/>
                  </a:lnTo>
                  <a:close/>
                </a:path>
                <a:path w="35559" h="165100">
                  <a:moveTo>
                    <a:pt x="33947" y="0"/>
                  </a:moveTo>
                  <a:lnTo>
                    <a:pt x="26250" y="12"/>
                  </a:lnTo>
                  <a:lnTo>
                    <a:pt x="23063" y="292"/>
                  </a:lnTo>
                  <a:lnTo>
                    <a:pt x="20154" y="812"/>
                  </a:lnTo>
                  <a:lnTo>
                    <a:pt x="17513" y="1536"/>
                  </a:lnTo>
                  <a:lnTo>
                    <a:pt x="18630" y="1955"/>
                  </a:lnTo>
                  <a:lnTo>
                    <a:pt x="19672" y="2451"/>
                  </a:lnTo>
                  <a:lnTo>
                    <a:pt x="20662" y="3009"/>
                  </a:lnTo>
                  <a:lnTo>
                    <a:pt x="24409" y="1498"/>
                  </a:lnTo>
                  <a:lnTo>
                    <a:pt x="28803" y="457"/>
                  </a:lnTo>
                  <a:lnTo>
                    <a:pt x="33947" y="0"/>
                  </a:lnTo>
                  <a:close/>
                </a:path>
                <a:path w="35559" h="165100">
                  <a:moveTo>
                    <a:pt x="0" y="113499"/>
                  </a:moveTo>
                  <a:lnTo>
                    <a:pt x="0" y="136093"/>
                  </a:lnTo>
                  <a:lnTo>
                    <a:pt x="3352" y="151164"/>
                  </a:lnTo>
                  <a:lnTo>
                    <a:pt x="12088" y="161478"/>
                  </a:lnTo>
                  <a:lnTo>
                    <a:pt x="34734" y="164604"/>
                  </a:lnTo>
                  <a:lnTo>
                    <a:pt x="35382" y="164566"/>
                  </a:lnTo>
                  <a:lnTo>
                    <a:pt x="35382" y="120548"/>
                  </a:lnTo>
                  <a:lnTo>
                    <a:pt x="9017" y="120548"/>
                  </a:lnTo>
                  <a:lnTo>
                    <a:pt x="3898" y="117894"/>
                  </a:lnTo>
                  <a:lnTo>
                    <a:pt x="0" y="113499"/>
                  </a:lnTo>
                  <a:close/>
                </a:path>
              </a:pathLst>
            </a:custGeom>
            <a:solidFill>
              <a:srgbClr val="A8D9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1" name="object 216"/>
            <p:cNvSpPr/>
            <p:nvPr/>
          </p:nvSpPr>
          <p:spPr>
            <a:xfrm>
              <a:off x="9857034" y="4316657"/>
              <a:ext cx="35560" cy="49530"/>
            </a:xfrm>
            <a:custGeom>
              <a:avLst/>
              <a:gdLst/>
              <a:ahLst/>
              <a:cxnLst/>
              <a:rect l="l" t="t" r="r" b="b"/>
              <a:pathLst>
                <a:path w="35559" h="49529">
                  <a:moveTo>
                    <a:pt x="0" y="0"/>
                  </a:moveTo>
                  <a:lnTo>
                    <a:pt x="0" y="42138"/>
                  </a:lnTo>
                  <a:lnTo>
                    <a:pt x="3898" y="46532"/>
                  </a:lnTo>
                  <a:lnTo>
                    <a:pt x="9017" y="49187"/>
                  </a:lnTo>
                  <a:lnTo>
                    <a:pt x="35382" y="49187"/>
                  </a:lnTo>
                  <a:lnTo>
                    <a:pt x="35382" y="7073"/>
                  </a:lnTo>
                  <a:lnTo>
                    <a:pt x="9017" y="7073"/>
                  </a:lnTo>
                  <a:lnTo>
                    <a:pt x="3898" y="4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54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2" name="object 217"/>
            <p:cNvSpPr/>
            <p:nvPr/>
          </p:nvSpPr>
          <p:spPr>
            <a:xfrm>
              <a:off x="9866526" y="4225146"/>
              <a:ext cx="44450" cy="41910"/>
            </a:xfrm>
            <a:custGeom>
              <a:avLst/>
              <a:gdLst/>
              <a:ahLst/>
              <a:cxnLst/>
              <a:rect l="l" t="t" r="r" b="b"/>
              <a:pathLst>
                <a:path w="44450" h="41910">
                  <a:moveTo>
                    <a:pt x="44284" y="0"/>
                  </a:moveTo>
                  <a:lnTo>
                    <a:pt x="0" y="0"/>
                  </a:lnTo>
                  <a:lnTo>
                    <a:pt x="0" y="26809"/>
                  </a:lnTo>
                  <a:lnTo>
                    <a:pt x="5884" y="37016"/>
                  </a:lnTo>
                  <a:lnTo>
                    <a:pt x="20289" y="41794"/>
                  </a:lnTo>
                  <a:lnTo>
                    <a:pt x="36193" y="38247"/>
                  </a:lnTo>
                  <a:lnTo>
                    <a:pt x="43970" y="29342"/>
                  </a:lnTo>
                  <a:lnTo>
                    <a:pt x="44284" y="0"/>
                  </a:lnTo>
                  <a:close/>
                </a:path>
              </a:pathLst>
            </a:custGeom>
            <a:solidFill>
              <a:srgbClr val="CF45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3" name="object 218"/>
            <p:cNvSpPr/>
            <p:nvPr/>
          </p:nvSpPr>
          <p:spPr>
            <a:xfrm>
              <a:off x="9866843" y="4210347"/>
              <a:ext cx="44450" cy="29845"/>
            </a:xfrm>
            <a:custGeom>
              <a:avLst/>
              <a:gdLst/>
              <a:ahLst/>
              <a:cxnLst/>
              <a:rect l="l" t="t" r="r" b="b"/>
              <a:pathLst>
                <a:path w="44450" h="29845">
                  <a:moveTo>
                    <a:pt x="17927" y="0"/>
                  </a:moveTo>
                  <a:lnTo>
                    <a:pt x="4972" y="5521"/>
                  </a:lnTo>
                  <a:lnTo>
                    <a:pt x="0" y="17322"/>
                  </a:lnTo>
                  <a:lnTo>
                    <a:pt x="7771" y="26228"/>
                  </a:lnTo>
                  <a:lnTo>
                    <a:pt x="23674" y="29773"/>
                  </a:lnTo>
                  <a:lnTo>
                    <a:pt x="38085" y="25004"/>
                  </a:lnTo>
                  <a:lnTo>
                    <a:pt x="43973" y="14801"/>
                  </a:lnTo>
                  <a:lnTo>
                    <a:pt x="43238" y="10986"/>
                  </a:lnTo>
                  <a:lnTo>
                    <a:pt x="34706" y="2999"/>
                  </a:lnTo>
                  <a:lnTo>
                    <a:pt x="17927" y="0"/>
                  </a:lnTo>
                  <a:close/>
                </a:path>
              </a:pathLst>
            </a:custGeom>
            <a:solidFill>
              <a:srgbClr val="F481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4" name="object 219"/>
            <p:cNvSpPr/>
            <p:nvPr/>
          </p:nvSpPr>
          <p:spPr>
            <a:xfrm>
              <a:off x="9905133" y="4261144"/>
              <a:ext cx="16510" cy="37465"/>
            </a:xfrm>
            <a:custGeom>
              <a:avLst/>
              <a:gdLst/>
              <a:ahLst/>
              <a:cxnLst/>
              <a:rect l="l" t="t" r="r" b="b"/>
              <a:pathLst>
                <a:path w="16509" h="37464">
                  <a:moveTo>
                    <a:pt x="3810" y="0"/>
                  </a:moveTo>
                  <a:lnTo>
                    <a:pt x="0" y="8432"/>
                  </a:lnTo>
                  <a:lnTo>
                    <a:pt x="8864" y="15887"/>
                  </a:lnTo>
                  <a:lnTo>
                    <a:pt x="8839" y="37109"/>
                  </a:lnTo>
                  <a:lnTo>
                    <a:pt x="16433" y="37122"/>
                  </a:lnTo>
                  <a:lnTo>
                    <a:pt x="16383" y="30835"/>
                  </a:lnTo>
                  <a:lnTo>
                    <a:pt x="15243" y="17190"/>
                  </a:lnTo>
                  <a:lnTo>
                    <a:pt x="10191" y="5734"/>
                  </a:lnTo>
                  <a:lnTo>
                    <a:pt x="7912" y="3441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5" name="object 220"/>
            <p:cNvSpPr/>
            <p:nvPr/>
          </p:nvSpPr>
          <p:spPr>
            <a:xfrm>
              <a:off x="9714998" y="4798503"/>
              <a:ext cx="71640" cy="5943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6" name="object 221"/>
            <p:cNvSpPr/>
            <p:nvPr/>
          </p:nvSpPr>
          <p:spPr>
            <a:xfrm>
              <a:off x="9731752" y="4685430"/>
              <a:ext cx="80010" cy="165100"/>
            </a:xfrm>
            <a:custGeom>
              <a:avLst/>
              <a:gdLst/>
              <a:ahLst/>
              <a:cxnLst/>
              <a:rect l="l" t="t" r="r" b="b"/>
              <a:pathLst>
                <a:path w="80009" h="165100">
                  <a:moveTo>
                    <a:pt x="39865" y="0"/>
                  </a:moveTo>
                  <a:lnTo>
                    <a:pt x="2634" y="22164"/>
                  </a:lnTo>
                  <a:lnTo>
                    <a:pt x="0" y="115379"/>
                  </a:lnTo>
                  <a:lnTo>
                    <a:pt x="0" y="136347"/>
                  </a:lnTo>
                  <a:lnTo>
                    <a:pt x="3355" y="151421"/>
                  </a:lnTo>
                  <a:lnTo>
                    <a:pt x="12095" y="161729"/>
                  </a:lnTo>
                  <a:lnTo>
                    <a:pt x="57530" y="164846"/>
                  </a:lnTo>
                  <a:lnTo>
                    <a:pt x="69267" y="160542"/>
                  </a:lnTo>
                  <a:lnTo>
                    <a:pt x="77300" y="149325"/>
                  </a:lnTo>
                  <a:lnTo>
                    <a:pt x="79730" y="115379"/>
                  </a:lnTo>
                  <a:lnTo>
                    <a:pt x="79730" y="39001"/>
                  </a:lnTo>
                  <a:lnTo>
                    <a:pt x="48129" y="503"/>
                  </a:lnTo>
                  <a:lnTo>
                    <a:pt x="39865" y="0"/>
                  </a:lnTo>
                  <a:close/>
                </a:path>
              </a:pathLst>
            </a:custGeom>
            <a:solidFill>
              <a:srgbClr val="CDEB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7" name="object 222"/>
            <p:cNvSpPr/>
            <p:nvPr/>
          </p:nvSpPr>
          <p:spPr>
            <a:xfrm>
              <a:off x="9731760" y="4735536"/>
              <a:ext cx="80010" cy="71120"/>
            </a:xfrm>
            <a:custGeom>
              <a:avLst/>
              <a:gdLst/>
              <a:ahLst/>
              <a:cxnLst/>
              <a:rect l="l" t="t" r="r" b="b"/>
              <a:pathLst>
                <a:path w="80009" h="71120">
                  <a:moveTo>
                    <a:pt x="0" y="0"/>
                  </a:moveTo>
                  <a:lnTo>
                    <a:pt x="2432" y="55152"/>
                  </a:lnTo>
                  <a:lnTo>
                    <a:pt x="10465" y="66370"/>
                  </a:lnTo>
                  <a:lnTo>
                    <a:pt x="22199" y="70675"/>
                  </a:lnTo>
                  <a:lnTo>
                    <a:pt x="67628" y="67549"/>
                  </a:lnTo>
                  <a:lnTo>
                    <a:pt x="76365" y="57235"/>
                  </a:lnTo>
                  <a:lnTo>
                    <a:pt x="79717" y="42164"/>
                  </a:lnTo>
                  <a:lnTo>
                    <a:pt x="79717" y="28562"/>
                  </a:lnTo>
                  <a:lnTo>
                    <a:pt x="57505" y="28562"/>
                  </a:lnTo>
                  <a:lnTo>
                    <a:pt x="12065" y="25412"/>
                  </a:lnTo>
                  <a:lnTo>
                    <a:pt x="3346" y="15073"/>
                  </a:lnTo>
                  <a:lnTo>
                    <a:pt x="0" y="0"/>
                  </a:lnTo>
                  <a:close/>
                </a:path>
                <a:path w="80009" h="71120">
                  <a:moveTo>
                    <a:pt x="79717" y="0"/>
                  </a:moveTo>
                  <a:lnTo>
                    <a:pt x="77270" y="13035"/>
                  </a:lnTo>
                  <a:lnTo>
                    <a:pt x="69235" y="24253"/>
                  </a:lnTo>
                  <a:lnTo>
                    <a:pt x="57505" y="28562"/>
                  </a:lnTo>
                  <a:lnTo>
                    <a:pt x="79717" y="28562"/>
                  </a:lnTo>
                  <a:lnTo>
                    <a:pt x="79717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8" name="object 223"/>
            <p:cNvSpPr/>
            <p:nvPr/>
          </p:nvSpPr>
          <p:spPr>
            <a:xfrm>
              <a:off x="9750553" y="4685671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40" h="1904">
                  <a:moveTo>
                    <a:pt x="15252" y="0"/>
                  </a:moveTo>
                  <a:lnTo>
                    <a:pt x="0" y="0"/>
                  </a:lnTo>
                  <a:lnTo>
                    <a:pt x="2298" y="292"/>
                  </a:lnTo>
                  <a:lnTo>
                    <a:pt x="4406" y="812"/>
                  </a:lnTo>
                  <a:lnTo>
                    <a:pt x="6311" y="1536"/>
                  </a:lnTo>
                  <a:lnTo>
                    <a:pt x="9004" y="800"/>
                  </a:lnTo>
                  <a:lnTo>
                    <a:pt x="11976" y="279"/>
                  </a:lnTo>
                  <a:lnTo>
                    <a:pt x="15252" y="0"/>
                  </a:lnTo>
                  <a:close/>
                </a:path>
              </a:pathLst>
            </a:custGeom>
            <a:solidFill>
              <a:srgbClr val="CDEB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9" name="object 224"/>
            <p:cNvSpPr/>
            <p:nvPr/>
          </p:nvSpPr>
          <p:spPr>
            <a:xfrm>
              <a:off x="9739349" y="4685668"/>
              <a:ext cx="35560" cy="165100"/>
            </a:xfrm>
            <a:custGeom>
              <a:avLst/>
              <a:gdLst/>
              <a:ahLst/>
              <a:cxnLst/>
              <a:rect l="l" t="t" r="r" b="b"/>
              <a:pathLst>
                <a:path w="35559" h="165100">
                  <a:moveTo>
                    <a:pt x="20662" y="3009"/>
                  </a:moveTo>
                  <a:lnTo>
                    <a:pt x="8584" y="11490"/>
                  </a:lnTo>
                  <a:lnTo>
                    <a:pt x="2243" y="23083"/>
                  </a:lnTo>
                  <a:lnTo>
                    <a:pt x="74" y="35683"/>
                  </a:lnTo>
                  <a:lnTo>
                    <a:pt x="0" y="71361"/>
                  </a:lnTo>
                  <a:lnTo>
                    <a:pt x="3911" y="75768"/>
                  </a:lnTo>
                  <a:lnTo>
                    <a:pt x="9016" y="78435"/>
                  </a:lnTo>
                  <a:lnTo>
                    <a:pt x="35382" y="78435"/>
                  </a:lnTo>
                  <a:lnTo>
                    <a:pt x="35382" y="38760"/>
                  </a:lnTo>
                  <a:lnTo>
                    <a:pt x="34258" y="25380"/>
                  </a:lnTo>
                  <a:lnTo>
                    <a:pt x="29978" y="12708"/>
                  </a:lnTo>
                  <a:lnTo>
                    <a:pt x="21178" y="3309"/>
                  </a:lnTo>
                  <a:lnTo>
                    <a:pt x="20662" y="3009"/>
                  </a:lnTo>
                  <a:close/>
                </a:path>
                <a:path w="35559" h="165100">
                  <a:moveTo>
                    <a:pt x="33934" y="0"/>
                  </a:moveTo>
                  <a:lnTo>
                    <a:pt x="26454" y="0"/>
                  </a:lnTo>
                  <a:lnTo>
                    <a:pt x="23177" y="279"/>
                  </a:lnTo>
                  <a:lnTo>
                    <a:pt x="20205" y="812"/>
                  </a:lnTo>
                  <a:lnTo>
                    <a:pt x="17513" y="1536"/>
                  </a:lnTo>
                  <a:lnTo>
                    <a:pt x="18630" y="1955"/>
                  </a:lnTo>
                  <a:lnTo>
                    <a:pt x="19672" y="2451"/>
                  </a:lnTo>
                  <a:lnTo>
                    <a:pt x="20662" y="3009"/>
                  </a:lnTo>
                  <a:lnTo>
                    <a:pt x="24409" y="1498"/>
                  </a:lnTo>
                  <a:lnTo>
                    <a:pt x="28803" y="457"/>
                  </a:lnTo>
                  <a:lnTo>
                    <a:pt x="33934" y="0"/>
                  </a:lnTo>
                  <a:close/>
                </a:path>
                <a:path w="35559" h="165100">
                  <a:moveTo>
                    <a:pt x="0" y="113499"/>
                  </a:moveTo>
                  <a:lnTo>
                    <a:pt x="0" y="136093"/>
                  </a:lnTo>
                  <a:lnTo>
                    <a:pt x="3353" y="151167"/>
                  </a:lnTo>
                  <a:lnTo>
                    <a:pt x="12089" y="161481"/>
                  </a:lnTo>
                  <a:lnTo>
                    <a:pt x="34734" y="164604"/>
                  </a:lnTo>
                  <a:lnTo>
                    <a:pt x="35382" y="164566"/>
                  </a:lnTo>
                  <a:lnTo>
                    <a:pt x="35382" y="120548"/>
                  </a:lnTo>
                  <a:lnTo>
                    <a:pt x="9016" y="120548"/>
                  </a:lnTo>
                  <a:lnTo>
                    <a:pt x="3911" y="117894"/>
                  </a:lnTo>
                  <a:lnTo>
                    <a:pt x="0" y="113499"/>
                  </a:lnTo>
                  <a:close/>
                </a:path>
              </a:pathLst>
            </a:custGeom>
            <a:solidFill>
              <a:srgbClr val="A8D9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0" name="object 225"/>
            <p:cNvSpPr/>
            <p:nvPr/>
          </p:nvSpPr>
          <p:spPr>
            <a:xfrm>
              <a:off x="9739349" y="4757034"/>
              <a:ext cx="35560" cy="49530"/>
            </a:xfrm>
            <a:custGeom>
              <a:avLst/>
              <a:gdLst/>
              <a:ahLst/>
              <a:cxnLst/>
              <a:rect l="l" t="t" r="r" b="b"/>
              <a:pathLst>
                <a:path w="35559" h="49529">
                  <a:moveTo>
                    <a:pt x="0" y="0"/>
                  </a:moveTo>
                  <a:lnTo>
                    <a:pt x="0" y="42138"/>
                  </a:lnTo>
                  <a:lnTo>
                    <a:pt x="3911" y="46520"/>
                  </a:lnTo>
                  <a:lnTo>
                    <a:pt x="9017" y="49187"/>
                  </a:lnTo>
                  <a:lnTo>
                    <a:pt x="35382" y="49187"/>
                  </a:lnTo>
                  <a:lnTo>
                    <a:pt x="35382" y="7073"/>
                  </a:lnTo>
                  <a:lnTo>
                    <a:pt x="9017" y="7073"/>
                  </a:lnTo>
                  <a:lnTo>
                    <a:pt x="3911" y="4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54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1" name="object 226"/>
            <p:cNvSpPr/>
            <p:nvPr/>
          </p:nvSpPr>
          <p:spPr>
            <a:xfrm>
              <a:off x="9748839" y="4665523"/>
              <a:ext cx="44450" cy="41910"/>
            </a:xfrm>
            <a:custGeom>
              <a:avLst/>
              <a:gdLst/>
              <a:ahLst/>
              <a:cxnLst/>
              <a:rect l="l" t="t" r="r" b="b"/>
              <a:pathLst>
                <a:path w="44450" h="41910">
                  <a:moveTo>
                    <a:pt x="44284" y="0"/>
                  </a:moveTo>
                  <a:lnTo>
                    <a:pt x="0" y="0"/>
                  </a:lnTo>
                  <a:lnTo>
                    <a:pt x="0" y="26809"/>
                  </a:lnTo>
                  <a:lnTo>
                    <a:pt x="5884" y="37016"/>
                  </a:lnTo>
                  <a:lnTo>
                    <a:pt x="20289" y="41794"/>
                  </a:lnTo>
                  <a:lnTo>
                    <a:pt x="36193" y="38247"/>
                  </a:lnTo>
                  <a:lnTo>
                    <a:pt x="43970" y="29342"/>
                  </a:lnTo>
                  <a:lnTo>
                    <a:pt x="44284" y="0"/>
                  </a:lnTo>
                  <a:close/>
                </a:path>
              </a:pathLst>
            </a:custGeom>
            <a:solidFill>
              <a:srgbClr val="CF45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2" name="object 227"/>
            <p:cNvSpPr/>
            <p:nvPr/>
          </p:nvSpPr>
          <p:spPr>
            <a:xfrm>
              <a:off x="9749160" y="4650721"/>
              <a:ext cx="44450" cy="29845"/>
            </a:xfrm>
            <a:custGeom>
              <a:avLst/>
              <a:gdLst/>
              <a:ahLst/>
              <a:cxnLst/>
              <a:rect l="l" t="t" r="r" b="b"/>
              <a:pathLst>
                <a:path w="44450" h="29845">
                  <a:moveTo>
                    <a:pt x="17914" y="0"/>
                  </a:moveTo>
                  <a:lnTo>
                    <a:pt x="4966" y="5525"/>
                  </a:lnTo>
                  <a:lnTo>
                    <a:pt x="0" y="17332"/>
                  </a:lnTo>
                  <a:lnTo>
                    <a:pt x="7777" y="26238"/>
                  </a:lnTo>
                  <a:lnTo>
                    <a:pt x="23681" y="29784"/>
                  </a:lnTo>
                  <a:lnTo>
                    <a:pt x="38085" y="25007"/>
                  </a:lnTo>
                  <a:lnTo>
                    <a:pt x="43970" y="14800"/>
                  </a:lnTo>
                  <a:lnTo>
                    <a:pt x="43232" y="10979"/>
                  </a:lnTo>
                  <a:lnTo>
                    <a:pt x="34697" y="2996"/>
                  </a:lnTo>
                  <a:lnTo>
                    <a:pt x="17914" y="0"/>
                  </a:lnTo>
                  <a:close/>
                </a:path>
              </a:pathLst>
            </a:custGeom>
            <a:solidFill>
              <a:srgbClr val="F481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3" name="object 228"/>
            <p:cNvSpPr/>
            <p:nvPr/>
          </p:nvSpPr>
          <p:spPr>
            <a:xfrm>
              <a:off x="9787445" y="4701508"/>
              <a:ext cx="16510" cy="37465"/>
            </a:xfrm>
            <a:custGeom>
              <a:avLst/>
              <a:gdLst/>
              <a:ahLst/>
              <a:cxnLst/>
              <a:rect l="l" t="t" r="r" b="b"/>
              <a:pathLst>
                <a:path w="16509" h="37464">
                  <a:moveTo>
                    <a:pt x="3810" y="0"/>
                  </a:moveTo>
                  <a:lnTo>
                    <a:pt x="0" y="8445"/>
                  </a:lnTo>
                  <a:lnTo>
                    <a:pt x="8864" y="15900"/>
                  </a:lnTo>
                  <a:lnTo>
                    <a:pt x="8839" y="37122"/>
                  </a:lnTo>
                  <a:lnTo>
                    <a:pt x="16433" y="37134"/>
                  </a:lnTo>
                  <a:lnTo>
                    <a:pt x="16383" y="30848"/>
                  </a:lnTo>
                  <a:lnTo>
                    <a:pt x="15243" y="17203"/>
                  </a:lnTo>
                  <a:lnTo>
                    <a:pt x="10191" y="5747"/>
                  </a:lnTo>
                  <a:lnTo>
                    <a:pt x="7912" y="345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4" name="object 229"/>
            <p:cNvSpPr/>
            <p:nvPr/>
          </p:nvSpPr>
          <p:spPr>
            <a:xfrm>
              <a:off x="9893573" y="4408524"/>
              <a:ext cx="77520" cy="44602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5" name="object 230"/>
            <p:cNvSpPr/>
            <p:nvPr/>
          </p:nvSpPr>
          <p:spPr>
            <a:xfrm>
              <a:off x="9902655" y="4403708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11163" y="0"/>
                  </a:moveTo>
                  <a:lnTo>
                    <a:pt x="6896" y="1574"/>
                  </a:lnTo>
                  <a:lnTo>
                    <a:pt x="3098" y="3682"/>
                  </a:lnTo>
                  <a:lnTo>
                    <a:pt x="0" y="6197"/>
                  </a:lnTo>
                  <a:lnTo>
                    <a:pt x="6540" y="6083"/>
                  </a:lnTo>
                  <a:lnTo>
                    <a:pt x="8839" y="5651"/>
                  </a:lnTo>
                  <a:lnTo>
                    <a:pt x="10033" y="5283"/>
                  </a:lnTo>
                  <a:lnTo>
                    <a:pt x="11176" y="4813"/>
                  </a:lnTo>
                  <a:lnTo>
                    <a:pt x="11163" y="0"/>
                  </a:lnTo>
                  <a:close/>
                </a:path>
              </a:pathLst>
            </a:custGeom>
            <a:solidFill>
              <a:srgbClr val="8B838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6" name="object 231"/>
            <p:cNvSpPr/>
            <p:nvPr/>
          </p:nvSpPr>
          <p:spPr>
            <a:xfrm>
              <a:off x="9913677" y="4335235"/>
              <a:ext cx="56515" cy="111125"/>
            </a:xfrm>
            <a:custGeom>
              <a:avLst/>
              <a:gdLst/>
              <a:ahLst/>
              <a:cxnLst/>
              <a:rect l="l" t="t" r="r" b="b"/>
              <a:pathLst>
                <a:path w="56515" h="111125">
                  <a:moveTo>
                    <a:pt x="55994" y="0"/>
                  </a:moveTo>
                  <a:lnTo>
                    <a:pt x="0" y="0"/>
                  </a:lnTo>
                  <a:lnTo>
                    <a:pt x="400" y="94097"/>
                  </a:lnTo>
                  <a:lnTo>
                    <a:pt x="7183" y="104321"/>
                  </a:lnTo>
                  <a:lnTo>
                    <a:pt x="21183" y="110134"/>
                  </a:lnTo>
                  <a:lnTo>
                    <a:pt x="24028" y="110591"/>
                  </a:lnTo>
                  <a:lnTo>
                    <a:pt x="26047" y="110731"/>
                  </a:lnTo>
                  <a:lnTo>
                    <a:pt x="38962" y="109255"/>
                  </a:lnTo>
                  <a:lnTo>
                    <a:pt x="51311" y="102381"/>
                  </a:lnTo>
                  <a:lnTo>
                    <a:pt x="56108" y="91757"/>
                  </a:lnTo>
                  <a:lnTo>
                    <a:pt x="55994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7" name="object 232"/>
            <p:cNvSpPr/>
            <p:nvPr/>
          </p:nvSpPr>
          <p:spPr>
            <a:xfrm>
              <a:off x="9913682" y="4335231"/>
              <a:ext cx="21590" cy="109855"/>
            </a:xfrm>
            <a:custGeom>
              <a:avLst/>
              <a:gdLst/>
              <a:ahLst/>
              <a:cxnLst/>
              <a:rect l="l" t="t" r="r" b="b"/>
              <a:pathLst>
                <a:path w="21590" h="109854">
                  <a:moveTo>
                    <a:pt x="2844" y="0"/>
                  </a:moveTo>
                  <a:lnTo>
                    <a:pt x="0" y="0"/>
                  </a:lnTo>
                  <a:lnTo>
                    <a:pt x="177" y="91757"/>
                  </a:lnTo>
                  <a:lnTo>
                    <a:pt x="5168" y="102596"/>
                  </a:lnTo>
                  <a:lnTo>
                    <a:pt x="17998" y="109448"/>
                  </a:lnTo>
                  <a:lnTo>
                    <a:pt x="21170" y="15265"/>
                  </a:lnTo>
                  <a:lnTo>
                    <a:pt x="18948" y="14846"/>
                  </a:lnTo>
                  <a:lnTo>
                    <a:pt x="16840" y="14249"/>
                  </a:lnTo>
                  <a:lnTo>
                    <a:pt x="7797" y="10693"/>
                  </a:lnTo>
                  <a:lnTo>
                    <a:pt x="3022" y="5702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7FAF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8" name="object 233"/>
            <p:cNvSpPr/>
            <p:nvPr/>
          </p:nvSpPr>
          <p:spPr>
            <a:xfrm>
              <a:off x="9916522" y="4318716"/>
              <a:ext cx="50800" cy="32384"/>
            </a:xfrm>
            <a:custGeom>
              <a:avLst/>
              <a:gdLst/>
              <a:ahLst/>
              <a:cxnLst/>
              <a:rect l="l" t="t" r="r" b="b"/>
              <a:pathLst>
                <a:path w="50800" h="32385">
                  <a:moveTo>
                    <a:pt x="25171" y="0"/>
                  </a:moveTo>
                  <a:lnTo>
                    <a:pt x="20726" y="0"/>
                  </a:lnTo>
                  <a:lnTo>
                    <a:pt x="16484" y="762"/>
                  </a:lnTo>
                  <a:lnTo>
                    <a:pt x="12712" y="2171"/>
                  </a:lnTo>
                  <a:lnTo>
                    <a:pt x="10591" y="2933"/>
                  </a:lnTo>
                  <a:lnTo>
                    <a:pt x="8661" y="3911"/>
                  </a:lnTo>
                  <a:lnTo>
                    <a:pt x="2476" y="8128"/>
                  </a:lnTo>
                  <a:lnTo>
                    <a:pt x="0" y="12077"/>
                  </a:lnTo>
                  <a:lnTo>
                    <a:pt x="0" y="22021"/>
                  </a:lnTo>
                  <a:lnTo>
                    <a:pt x="4825" y="27152"/>
                  </a:lnTo>
                  <a:lnTo>
                    <a:pt x="15874" y="31508"/>
                  </a:lnTo>
                  <a:lnTo>
                    <a:pt x="20383" y="32385"/>
                  </a:lnTo>
                  <a:lnTo>
                    <a:pt x="31315" y="31896"/>
                  </a:lnTo>
                  <a:lnTo>
                    <a:pt x="44949" y="26207"/>
                  </a:lnTo>
                  <a:lnTo>
                    <a:pt x="50380" y="16179"/>
                  </a:lnTo>
                  <a:lnTo>
                    <a:pt x="49613" y="12292"/>
                  </a:lnTo>
                  <a:lnTo>
                    <a:pt x="40690" y="3532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9" name="object 234"/>
            <p:cNvSpPr/>
            <p:nvPr/>
          </p:nvSpPr>
          <p:spPr>
            <a:xfrm>
              <a:off x="9916527" y="4320884"/>
              <a:ext cx="13335" cy="27940"/>
            </a:xfrm>
            <a:custGeom>
              <a:avLst/>
              <a:gdLst/>
              <a:ahLst/>
              <a:cxnLst/>
              <a:rect l="l" t="t" r="r" b="b"/>
              <a:pathLst>
                <a:path w="13334" h="27939">
                  <a:moveTo>
                    <a:pt x="12712" y="0"/>
                  </a:moveTo>
                  <a:lnTo>
                    <a:pt x="10541" y="787"/>
                  </a:lnTo>
                  <a:lnTo>
                    <a:pt x="8636" y="1765"/>
                  </a:lnTo>
                  <a:lnTo>
                    <a:pt x="2463" y="5956"/>
                  </a:lnTo>
                  <a:lnTo>
                    <a:pt x="0" y="9906"/>
                  </a:lnTo>
                  <a:lnTo>
                    <a:pt x="0" y="19850"/>
                  </a:lnTo>
                  <a:lnTo>
                    <a:pt x="4813" y="24980"/>
                  </a:lnTo>
                  <a:lnTo>
                    <a:pt x="12065" y="27825"/>
                  </a:lnTo>
                  <a:lnTo>
                    <a:pt x="12103" y="27520"/>
                  </a:lnTo>
                  <a:lnTo>
                    <a:pt x="12484" y="25590"/>
                  </a:lnTo>
                  <a:lnTo>
                    <a:pt x="12712" y="23495"/>
                  </a:lnTo>
                  <a:lnTo>
                    <a:pt x="12712" y="0"/>
                  </a:lnTo>
                  <a:close/>
                </a:path>
              </a:pathLst>
            </a:custGeom>
            <a:solidFill>
              <a:srgbClr val="76B3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0" name="object 235"/>
            <p:cNvSpPr/>
            <p:nvPr/>
          </p:nvSpPr>
          <p:spPr>
            <a:xfrm>
              <a:off x="9915872" y="4315879"/>
              <a:ext cx="51435" cy="38100"/>
            </a:xfrm>
            <a:custGeom>
              <a:avLst/>
              <a:gdLst/>
              <a:ahLst/>
              <a:cxnLst/>
              <a:rect l="l" t="t" r="r" b="b"/>
              <a:pathLst>
                <a:path w="51434" h="38100">
                  <a:moveTo>
                    <a:pt x="25829" y="0"/>
                  </a:moveTo>
                  <a:lnTo>
                    <a:pt x="10161" y="3246"/>
                  </a:lnTo>
                  <a:lnTo>
                    <a:pt x="0" y="11609"/>
                  </a:lnTo>
                  <a:lnTo>
                    <a:pt x="1963" y="25823"/>
                  </a:lnTo>
                  <a:lnTo>
                    <a:pt x="10531" y="34562"/>
                  </a:lnTo>
                  <a:lnTo>
                    <a:pt x="23463" y="37994"/>
                  </a:lnTo>
                  <a:lnTo>
                    <a:pt x="40098" y="35127"/>
                  </a:lnTo>
                  <a:lnTo>
                    <a:pt x="44060" y="32338"/>
                  </a:lnTo>
                  <a:lnTo>
                    <a:pt x="27036" y="32338"/>
                  </a:lnTo>
                  <a:lnTo>
                    <a:pt x="11153" y="28793"/>
                  </a:lnTo>
                  <a:lnTo>
                    <a:pt x="3608" y="20327"/>
                  </a:lnTo>
                  <a:lnTo>
                    <a:pt x="9582" y="10277"/>
                  </a:lnTo>
                  <a:lnTo>
                    <a:pt x="23970" y="5740"/>
                  </a:lnTo>
                  <a:lnTo>
                    <a:pt x="25829" y="5689"/>
                  </a:lnTo>
                  <a:lnTo>
                    <a:pt x="43294" y="5689"/>
                  </a:lnTo>
                  <a:lnTo>
                    <a:pt x="41812" y="3976"/>
                  </a:lnTo>
                  <a:lnTo>
                    <a:pt x="29617" y="177"/>
                  </a:lnTo>
                  <a:lnTo>
                    <a:pt x="25829" y="0"/>
                  </a:lnTo>
                  <a:close/>
                </a:path>
                <a:path w="51434" h="38100">
                  <a:moveTo>
                    <a:pt x="43294" y="5689"/>
                  </a:moveTo>
                  <a:lnTo>
                    <a:pt x="25829" y="5689"/>
                  </a:lnTo>
                  <a:lnTo>
                    <a:pt x="41168" y="9522"/>
                  </a:lnTo>
                  <a:lnTo>
                    <a:pt x="48151" y="18521"/>
                  </a:lnTo>
                  <a:lnTo>
                    <a:pt x="41871" y="28032"/>
                  </a:lnTo>
                  <a:lnTo>
                    <a:pt x="27036" y="32338"/>
                  </a:lnTo>
                  <a:lnTo>
                    <a:pt x="44060" y="32338"/>
                  </a:lnTo>
                  <a:lnTo>
                    <a:pt x="50830" y="27571"/>
                  </a:lnTo>
                  <a:lnTo>
                    <a:pt x="49608" y="12990"/>
                  </a:lnTo>
                  <a:lnTo>
                    <a:pt x="43294" y="5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1" name="object 236"/>
            <p:cNvSpPr/>
            <p:nvPr/>
          </p:nvSpPr>
          <p:spPr>
            <a:xfrm>
              <a:off x="9775882" y="4848896"/>
              <a:ext cx="77520" cy="45872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2" name="object 237"/>
            <p:cNvSpPr/>
            <p:nvPr/>
          </p:nvSpPr>
          <p:spPr>
            <a:xfrm>
              <a:off x="9786644" y="484534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9486" y="0"/>
                  </a:moveTo>
                  <a:lnTo>
                    <a:pt x="5956" y="1308"/>
                  </a:lnTo>
                  <a:lnTo>
                    <a:pt x="2755" y="2971"/>
                  </a:lnTo>
                  <a:lnTo>
                    <a:pt x="0" y="4927"/>
                  </a:lnTo>
                  <a:lnTo>
                    <a:pt x="4864" y="4826"/>
                  </a:lnTo>
                  <a:lnTo>
                    <a:pt x="7162" y="4381"/>
                  </a:lnTo>
                  <a:lnTo>
                    <a:pt x="8356" y="4013"/>
                  </a:lnTo>
                  <a:lnTo>
                    <a:pt x="9499" y="3543"/>
                  </a:lnTo>
                  <a:lnTo>
                    <a:pt x="9486" y="0"/>
                  </a:lnTo>
                  <a:close/>
                </a:path>
              </a:pathLst>
            </a:custGeom>
            <a:solidFill>
              <a:srgbClr val="8B838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3" name="object 238"/>
            <p:cNvSpPr/>
            <p:nvPr/>
          </p:nvSpPr>
          <p:spPr>
            <a:xfrm>
              <a:off x="9795991" y="4776876"/>
              <a:ext cx="56515" cy="111125"/>
            </a:xfrm>
            <a:custGeom>
              <a:avLst/>
              <a:gdLst/>
              <a:ahLst/>
              <a:cxnLst/>
              <a:rect l="l" t="t" r="r" b="b"/>
              <a:pathLst>
                <a:path w="56515" h="111125">
                  <a:moveTo>
                    <a:pt x="55994" y="0"/>
                  </a:moveTo>
                  <a:lnTo>
                    <a:pt x="0" y="0"/>
                  </a:lnTo>
                  <a:lnTo>
                    <a:pt x="400" y="94097"/>
                  </a:lnTo>
                  <a:lnTo>
                    <a:pt x="7183" y="104321"/>
                  </a:lnTo>
                  <a:lnTo>
                    <a:pt x="21183" y="110134"/>
                  </a:lnTo>
                  <a:lnTo>
                    <a:pt x="24028" y="110578"/>
                  </a:lnTo>
                  <a:lnTo>
                    <a:pt x="26035" y="110731"/>
                  </a:lnTo>
                  <a:lnTo>
                    <a:pt x="38962" y="109255"/>
                  </a:lnTo>
                  <a:lnTo>
                    <a:pt x="51311" y="102381"/>
                  </a:lnTo>
                  <a:lnTo>
                    <a:pt x="56108" y="91757"/>
                  </a:lnTo>
                  <a:lnTo>
                    <a:pt x="55994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4" name="object 239"/>
            <p:cNvSpPr/>
            <p:nvPr/>
          </p:nvSpPr>
          <p:spPr>
            <a:xfrm>
              <a:off x="9795994" y="4776875"/>
              <a:ext cx="21590" cy="109855"/>
            </a:xfrm>
            <a:custGeom>
              <a:avLst/>
              <a:gdLst/>
              <a:ahLst/>
              <a:cxnLst/>
              <a:rect l="l" t="t" r="r" b="b"/>
              <a:pathLst>
                <a:path w="21590" h="109854">
                  <a:moveTo>
                    <a:pt x="2844" y="0"/>
                  </a:moveTo>
                  <a:lnTo>
                    <a:pt x="0" y="0"/>
                  </a:lnTo>
                  <a:lnTo>
                    <a:pt x="190" y="91757"/>
                  </a:lnTo>
                  <a:lnTo>
                    <a:pt x="5176" y="102587"/>
                  </a:lnTo>
                  <a:lnTo>
                    <a:pt x="18008" y="109445"/>
                  </a:lnTo>
                  <a:lnTo>
                    <a:pt x="21183" y="15252"/>
                  </a:lnTo>
                  <a:lnTo>
                    <a:pt x="19202" y="14884"/>
                  </a:lnTo>
                  <a:lnTo>
                    <a:pt x="17310" y="14363"/>
                  </a:lnTo>
                  <a:lnTo>
                    <a:pt x="15557" y="13690"/>
                  </a:lnTo>
                  <a:lnTo>
                    <a:pt x="8102" y="10998"/>
                  </a:lnTo>
                  <a:lnTo>
                    <a:pt x="3022" y="5867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7FAF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5" name="object 240"/>
            <p:cNvSpPr/>
            <p:nvPr/>
          </p:nvSpPr>
          <p:spPr>
            <a:xfrm>
              <a:off x="9798834" y="4760354"/>
              <a:ext cx="50800" cy="32384"/>
            </a:xfrm>
            <a:custGeom>
              <a:avLst/>
              <a:gdLst/>
              <a:ahLst/>
              <a:cxnLst/>
              <a:rect l="l" t="t" r="r" b="b"/>
              <a:pathLst>
                <a:path w="50800" h="32385">
                  <a:moveTo>
                    <a:pt x="25171" y="0"/>
                  </a:moveTo>
                  <a:lnTo>
                    <a:pt x="19557" y="0"/>
                  </a:lnTo>
                  <a:lnTo>
                    <a:pt x="14198" y="1206"/>
                  </a:lnTo>
                  <a:lnTo>
                    <a:pt x="9791" y="3441"/>
                  </a:lnTo>
                  <a:lnTo>
                    <a:pt x="8813" y="3898"/>
                  </a:lnTo>
                  <a:lnTo>
                    <a:pt x="7861" y="4470"/>
                  </a:lnTo>
                  <a:lnTo>
                    <a:pt x="2476" y="8153"/>
                  </a:lnTo>
                  <a:lnTo>
                    <a:pt x="0" y="12064"/>
                  </a:lnTo>
                  <a:lnTo>
                    <a:pt x="0" y="22199"/>
                  </a:lnTo>
                  <a:lnTo>
                    <a:pt x="5130" y="27482"/>
                  </a:lnTo>
                  <a:lnTo>
                    <a:pt x="12725" y="30213"/>
                  </a:lnTo>
                  <a:lnTo>
                    <a:pt x="16408" y="31622"/>
                  </a:lnTo>
                  <a:lnTo>
                    <a:pt x="20650" y="32372"/>
                  </a:lnTo>
                  <a:lnTo>
                    <a:pt x="31292" y="31890"/>
                  </a:lnTo>
                  <a:lnTo>
                    <a:pt x="44942" y="26223"/>
                  </a:lnTo>
                  <a:lnTo>
                    <a:pt x="50380" y="16205"/>
                  </a:lnTo>
                  <a:lnTo>
                    <a:pt x="49609" y="12311"/>
                  </a:lnTo>
                  <a:lnTo>
                    <a:pt x="40684" y="3543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6" name="object 241"/>
            <p:cNvSpPr/>
            <p:nvPr/>
          </p:nvSpPr>
          <p:spPr>
            <a:xfrm>
              <a:off x="9798831" y="4763649"/>
              <a:ext cx="13335" cy="27305"/>
            </a:xfrm>
            <a:custGeom>
              <a:avLst/>
              <a:gdLst/>
              <a:ahLst/>
              <a:cxnLst/>
              <a:rect l="l" t="t" r="r" b="b"/>
              <a:pathLst>
                <a:path w="13334" h="27304">
                  <a:moveTo>
                    <a:pt x="12725" y="0"/>
                  </a:moveTo>
                  <a:lnTo>
                    <a:pt x="0" y="8775"/>
                  </a:lnTo>
                  <a:lnTo>
                    <a:pt x="0" y="18910"/>
                  </a:lnTo>
                  <a:lnTo>
                    <a:pt x="5130" y="24180"/>
                  </a:lnTo>
                  <a:lnTo>
                    <a:pt x="12725" y="26923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76B3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7" name="object 242"/>
            <p:cNvSpPr/>
            <p:nvPr/>
          </p:nvSpPr>
          <p:spPr>
            <a:xfrm>
              <a:off x="9798185" y="4757519"/>
              <a:ext cx="51435" cy="38100"/>
            </a:xfrm>
            <a:custGeom>
              <a:avLst/>
              <a:gdLst/>
              <a:ahLst/>
              <a:cxnLst/>
              <a:rect l="l" t="t" r="r" b="b"/>
              <a:pathLst>
                <a:path w="51434" h="38100">
                  <a:moveTo>
                    <a:pt x="25829" y="0"/>
                  </a:moveTo>
                  <a:lnTo>
                    <a:pt x="10161" y="3246"/>
                  </a:lnTo>
                  <a:lnTo>
                    <a:pt x="0" y="11609"/>
                  </a:lnTo>
                  <a:lnTo>
                    <a:pt x="1963" y="25823"/>
                  </a:lnTo>
                  <a:lnTo>
                    <a:pt x="10531" y="34562"/>
                  </a:lnTo>
                  <a:lnTo>
                    <a:pt x="23463" y="37994"/>
                  </a:lnTo>
                  <a:lnTo>
                    <a:pt x="40098" y="35127"/>
                  </a:lnTo>
                  <a:lnTo>
                    <a:pt x="44060" y="32338"/>
                  </a:lnTo>
                  <a:lnTo>
                    <a:pt x="27036" y="32338"/>
                  </a:lnTo>
                  <a:lnTo>
                    <a:pt x="11153" y="28793"/>
                  </a:lnTo>
                  <a:lnTo>
                    <a:pt x="3608" y="20327"/>
                  </a:lnTo>
                  <a:lnTo>
                    <a:pt x="9582" y="10277"/>
                  </a:lnTo>
                  <a:lnTo>
                    <a:pt x="23970" y="5740"/>
                  </a:lnTo>
                  <a:lnTo>
                    <a:pt x="25829" y="5689"/>
                  </a:lnTo>
                  <a:lnTo>
                    <a:pt x="43294" y="5689"/>
                  </a:lnTo>
                  <a:lnTo>
                    <a:pt x="41812" y="3976"/>
                  </a:lnTo>
                  <a:lnTo>
                    <a:pt x="29617" y="177"/>
                  </a:lnTo>
                  <a:lnTo>
                    <a:pt x="25829" y="0"/>
                  </a:lnTo>
                  <a:close/>
                </a:path>
                <a:path w="51434" h="38100">
                  <a:moveTo>
                    <a:pt x="43294" y="5689"/>
                  </a:moveTo>
                  <a:lnTo>
                    <a:pt x="25829" y="5689"/>
                  </a:lnTo>
                  <a:lnTo>
                    <a:pt x="41168" y="9522"/>
                  </a:lnTo>
                  <a:lnTo>
                    <a:pt x="48151" y="18521"/>
                  </a:lnTo>
                  <a:lnTo>
                    <a:pt x="41871" y="28032"/>
                  </a:lnTo>
                  <a:lnTo>
                    <a:pt x="27036" y="32338"/>
                  </a:lnTo>
                  <a:lnTo>
                    <a:pt x="44060" y="32338"/>
                  </a:lnTo>
                  <a:lnTo>
                    <a:pt x="50830" y="27571"/>
                  </a:lnTo>
                  <a:lnTo>
                    <a:pt x="49608" y="12990"/>
                  </a:lnTo>
                  <a:lnTo>
                    <a:pt x="43294" y="5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8" name="object 243"/>
            <p:cNvSpPr/>
            <p:nvPr/>
          </p:nvSpPr>
          <p:spPr>
            <a:xfrm>
              <a:off x="10228066" y="4396091"/>
              <a:ext cx="72377" cy="59436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9" name="object 244"/>
            <p:cNvSpPr/>
            <p:nvPr/>
          </p:nvSpPr>
          <p:spPr>
            <a:xfrm>
              <a:off x="10244825" y="4283015"/>
              <a:ext cx="80010" cy="165100"/>
            </a:xfrm>
            <a:custGeom>
              <a:avLst/>
              <a:gdLst/>
              <a:ahLst/>
              <a:cxnLst/>
              <a:rect l="l" t="t" r="r" b="b"/>
              <a:pathLst>
                <a:path w="80010" h="165100">
                  <a:moveTo>
                    <a:pt x="39865" y="0"/>
                  </a:moveTo>
                  <a:lnTo>
                    <a:pt x="2634" y="22164"/>
                  </a:lnTo>
                  <a:lnTo>
                    <a:pt x="0" y="115379"/>
                  </a:lnTo>
                  <a:lnTo>
                    <a:pt x="0" y="136347"/>
                  </a:lnTo>
                  <a:lnTo>
                    <a:pt x="3353" y="151421"/>
                  </a:lnTo>
                  <a:lnTo>
                    <a:pt x="12089" y="161735"/>
                  </a:lnTo>
                  <a:lnTo>
                    <a:pt x="57531" y="164858"/>
                  </a:lnTo>
                  <a:lnTo>
                    <a:pt x="69265" y="160553"/>
                  </a:lnTo>
                  <a:lnTo>
                    <a:pt x="77297" y="149335"/>
                  </a:lnTo>
                  <a:lnTo>
                    <a:pt x="79730" y="115379"/>
                  </a:lnTo>
                  <a:lnTo>
                    <a:pt x="79730" y="39001"/>
                  </a:lnTo>
                  <a:lnTo>
                    <a:pt x="48129" y="503"/>
                  </a:lnTo>
                  <a:lnTo>
                    <a:pt x="39865" y="0"/>
                  </a:lnTo>
                  <a:close/>
                </a:path>
              </a:pathLst>
            </a:custGeom>
            <a:solidFill>
              <a:srgbClr val="CDEB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0" name="object 245"/>
            <p:cNvSpPr/>
            <p:nvPr/>
          </p:nvSpPr>
          <p:spPr>
            <a:xfrm>
              <a:off x="10244836" y="4333123"/>
              <a:ext cx="80010" cy="71120"/>
            </a:xfrm>
            <a:custGeom>
              <a:avLst/>
              <a:gdLst/>
              <a:ahLst/>
              <a:cxnLst/>
              <a:rect l="l" t="t" r="r" b="b"/>
              <a:pathLst>
                <a:path w="80010" h="71120">
                  <a:moveTo>
                    <a:pt x="0" y="0"/>
                  </a:moveTo>
                  <a:lnTo>
                    <a:pt x="2433" y="55162"/>
                  </a:lnTo>
                  <a:lnTo>
                    <a:pt x="10462" y="66381"/>
                  </a:lnTo>
                  <a:lnTo>
                    <a:pt x="22199" y="70688"/>
                  </a:lnTo>
                  <a:lnTo>
                    <a:pt x="67629" y="67555"/>
                  </a:lnTo>
                  <a:lnTo>
                    <a:pt x="76363" y="57235"/>
                  </a:lnTo>
                  <a:lnTo>
                    <a:pt x="79717" y="42164"/>
                  </a:lnTo>
                  <a:lnTo>
                    <a:pt x="79717" y="28562"/>
                  </a:lnTo>
                  <a:lnTo>
                    <a:pt x="57505" y="28562"/>
                  </a:lnTo>
                  <a:lnTo>
                    <a:pt x="12059" y="25412"/>
                  </a:lnTo>
                  <a:lnTo>
                    <a:pt x="3343" y="15073"/>
                  </a:lnTo>
                  <a:lnTo>
                    <a:pt x="0" y="0"/>
                  </a:lnTo>
                  <a:close/>
                </a:path>
                <a:path w="80010" h="71120">
                  <a:moveTo>
                    <a:pt x="79717" y="0"/>
                  </a:moveTo>
                  <a:lnTo>
                    <a:pt x="77267" y="13035"/>
                  </a:lnTo>
                  <a:lnTo>
                    <a:pt x="69229" y="24253"/>
                  </a:lnTo>
                  <a:lnTo>
                    <a:pt x="57505" y="28562"/>
                  </a:lnTo>
                  <a:lnTo>
                    <a:pt x="79717" y="28562"/>
                  </a:lnTo>
                  <a:lnTo>
                    <a:pt x="79717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1" name="object 246"/>
            <p:cNvSpPr/>
            <p:nvPr/>
          </p:nvSpPr>
          <p:spPr>
            <a:xfrm>
              <a:off x="10252420" y="4283262"/>
              <a:ext cx="35560" cy="165100"/>
            </a:xfrm>
            <a:custGeom>
              <a:avLst/>
              <a:gdLst/>
              <a:ahLst/>
              <a:cxnLst/>
              <a:rect l="l" t="t" r="r" b="b"/>
              <a:pathLst>
                <a:path w="35560" h="165100">
                  <a:moveTo>
                    <a:pt x="20662" y="3009"/>
                  </a:moveTo>
                  <a:lnTo>
                    <a:pt x="8582" y="11492"/>
                  </a:lnTo>
                  <a:lnTo>
                    <a:pt x="2241" y="23087"/>
                  </a:lnTo>
                  <a:lnTo>
                    <a:pt x="73" y="35683"/>
                  </a:lnTo>
                  <a:lnTo>
                    <a:pt x="0" y="71361"/>
                  </a:lnTo>
                  <a:lnTo>
                    <a:pt x="3898" y="75755"/>
                  </a:lnTo>
                  <a:lnTo>
                    <a:pt x="9016" y="78435"/>
                  </a:lnTo>
                  <a:lnTo>
                    <a:pt x="35382" y="78435"/>
                  </a:lnTo>
                  <a:lnTo>
                    <a:pt x="35382" y="38747"/>
                  </a:lnTo>
                  <a:lnTo>
                    <a:pt x="34257" y="25372"/>
                  </a:lnTo>
                  <a:lnTo>
                    <a:pt x="29974" y="12700"/>
                  </a:lnTo>
                  <a:lnTo>
                    <a:pt x="21167" y="3303"/>
                  </a:lnTo>
                  <a:lnTo>
                    <a:pt x="20662" y="3009"/>
                  </a:lnTo>
                  <a:close/>
                </a:path>
                <a:path w="35560" h="165100">
                  <a:moveTo>
                    <a:pt x="33934" y="0"/>
                  </a:moveTo>
                  <a:lnTo>
                    <a:pt x="26454" y="0"/>
                  </a:lnTo>
                  <a:lnTo>
                    <a:pt x="23177" y="279"/>
                  </a:lnTo>
                  <a:lnTo>
                    <a:pt x="20205" y="800"/>
                  </a:lnTo>
                  <a:lnTo>
                    <a:pt x="17513" y="1536"/>
                  </a:lnTo>
                  <a:lnTo>
                    <a:pt x="18630" y="1955"/>
                  </a:lnTo>
                  <a:lnTo>
                    <a:pt x="19684" y="2451"/>
                  </a:lnTo>
                  <a:lnTo>
                    <a:pt x="20662" y="3009"/>
                  </a:lnTo>
                  <a:lnTo>
                    <a:pt x="24409" y="1498"/>
                  </a:lnTo>
                  <a:lnTo>
                    <a:pt x="28803" y="444"/>
                  </a:lnTo>
                  <a:lnTo>
                    <a:pt x="33934" y="0"/>
                  </a:lnTo>
                  <a:close/>
                </a:path>
                <a:path w="35560" h="165100">
                  <a:moveTo>
                    <a:pt x="0" y="113499"/>
                  </a:moveTo>
                  <a:lnTo>
                    <a:pt x="0" y="136080"/>
                  </a:lnTo>
                  <a:lnTo>
                    <a:pt x="3351" y="151157"/>
                  </a:lnTo>
                  <a:lnTo>
                    <a:pt x="12082" y="161474"/>
                  </a:lnTo>
                  <a:lnTo>
                    <a:pt x="34734" y="164604"/>
                  </a:lnTo>
                  <a:lnTo>
                    <a:pt x="35382" y="164553"/>
                  </a:lnTo>
                  <a:lnTo>
                    <a:pt x="35382" y="120548"/>
                  </a:lnTo>
                  <a:lnTo>
                    <a:pt x="9016" y="120548"/>
                  </a:lnTo>
                  <a:lnTo>
                    <a:pt x="3898" y="117894"/>
                  </a:lnTo>
                  <a:lnTo>
                    <a:pt x="0" y="113499"/>
                  </a:lnTo>
                  <a:close/>
                </a:path>
              </a:pathLst>
            </a:custGeom>
            <a:solidFill>
              <a:srgbClr val="A8D9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2" name="object 247"/>
            <p:cNvSpPr/>
            <p:nvPr/>
          </p:nvSpPr>
          <p:spPr>
            <a:xfrm>
              <a:off x="10252420" y="4354623"/>
              <a:ext cx="35560" cy="49530"/>
            </a:xfrm>
            <a:custGeom>
              <a:avLst/>
              <a:gdLst/>
              <a:ahLst/>
              <a:cxnLst/>
              <a:rect l="l" t="t" r="r" b="b"/>
              <a:pathLst>
                <a:path w="35560" h="49529">
                  <a:moveTo>
                    <a:pt x="0" y="0"/>
                  </a:moveTo>
                  <a:lnTo>
                    <a:pt x="0" y="42138"/>
                  </a:lnTo>
                  <a:lnTo>
                    <a:pt x="3898" y="46532"/>
                  </a:lnTo>
                  <a:lnTo>
                    <a:pt x="9017" y="49187"/>
                  </a:lnTo>
                  <a:lnTo>
                    <a:pt x="35382" y="49187"/>
                  </a:lnTo>
                  <a:lnTo>
                    <a:pt x="35382" y="7073"/>
                  </a:lnTo>
                  <a:lnTo>
                    <a:pt x="9017" y="7073"/>
                  </a:lnTo>
                  <a:lnTo>
                    <a:pt x="3898" y="4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54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3" name="object 248"/>
            <p:cNvSpPr/>
            <p:nvPr/>
          </p:nvSpPr>
          <p:spPr>
            <a:xfrm>
              <a:off x="10261914" y="4263109"/>
              <a:ext cx="44450" cy="41910"/>
            </a:xfrm>
            <a:custGeom>
              <a:avLst/>
              <a:gdLst/>
              <a:ahLst/>
              <a:cxnLst/>
              <a:rect l="l" t="t" r="r" b="b"/>
              <a:pathLst>
                <a:path w="44450" h="41910">
                  <a:moveTo>
                    <a:pt x="44284" y="0"/>
                  </a:moveTo>
                  <a:lnTo>
                    <a:pt x="0" y="0"/>
                  </a:lnTo>
                  <a:lnTo>
                    <a:pt x="0" y="26809"/>
                  </a:lnTo>
                  <a:lnTo>
                    <a:pt x="5884" y="37016"/>
                  </a:lnTo>
                  <a:lnTo>
                    <a:pt x="20289" y="41794"/>
                  </a:lnTo>
                  <a:lnTo>
                    <a:pt x="36193" y="38247"/>
                  </a:lnTo>
                  <a:lnTo>
                    <a:pt x="43970" y="29342"/>
                  </a:lnTo>
                  <a:lnTo>
                    <a:pt x="44284" y="0"/>
                  </a:lnTo>
                  <a:close/>
                </a:path>
              </a:pathLst>
            </a:custGeom>
            <a:solidFill>
              <a:srgbClr val="CF45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4" name="object 249"/>
            <p:cNvSpPr/>
            <p:nvPr/>
          </p:nvSpPr>
          <p:spPr>
            <a:xfrm>
              <a:off x="10262229" y="4248312"/>
              <a:ext cx="44450" cy="29845"/>
            </a:xfrm>
            <a:custGeom>
              <a:avLst/>
              <a:gdLst/>
              <a:ahLst/>
              <a:cxnLst/>
              <a:rect l="l" t="t" r="r" b="b"/>
              <a:pathLst>
                <a:path w="44450" h="29845">
                  <a:moveTo>
                    <a:pt x="17926" y="0"/>
                  </a:moveTo>
                  <a:lnTo>
                    <a:pt x="4971" y="5521"/>
                  </a:lnTo>
                  <a:lnTo>
                    <a:pt x="0" y="17323"/>
                  </a:lnTo>
                  <a:lnTo>
                    <a:pt x="7772" y="26229"/>
                  </a:lnTo>
                  <a:lnTo>
                    <a:pt x="23676" y="29773"/>
                  </a:lnTo>
                  <a:lnTo>
                    <a:pt x="38090" y="25004"/>
                  </a:lnTo>
                  <a:lnTo>
                    <a:pt x="43972" y="14801"/>
                  </a:lnTo>
                  <a:lnTo>
                    <a:pt x="43238" y="10985"/>
                  </a:lnTo>
                  <a:lnTo>
                    <a:pt x="34711" y="2999"/>
                  </a:lnTo>
                  <a:lnTo>
                    <a:pt x="17926" y="0"/>
                  </a:lnTo>
                  <a:close/>
                </a:path>
              </a:pathLst>
            </a:custGeom>
            <a:solidFill>
              <a:srgbClr val="F481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5" name="object 250"/>
            <p:cNvSpPr/>
            <p:nvPr/>
          </p:nvSpPr>
          <p:spPr>
            <a:xfrm>
              <a:off x="10300523" y="4299107"/>
              <a:ext cx="16510" cy="37465"/>
            </a:xfrm>
            <a:custGeom>
              <a:avLst/>
              <a:gdLst/>
              <a:ahLst/>
              <a:cxnLst/>
              <a:rect l="l" t="t" r="r" b="b"/>
              <a:pathLst>
                <a:path w="16510" h="37464">
                  <a:moveTo>
                    <a:pt x="3809" y="0"/>
                  </a:moveTo>
                  <a:lnTo>
                    <a:pt x="0" y="8432"/>
                  </a:lnTo>
                  <a:lnTo>
                    <a:pt x="8864" y="15887"/>
                  </a:lnTo>
                  <a:lnTo>
                    <a:pt x="8839" y="37109"/>
                  </a:lnTo>
                  <a:lnTo>
                    <a:pt x="16433" y="37122"/>
                  </a:lnTo>
                  <a:lnTo>
                    <a:pt x="16382" y="30835"/>
                  </a:lnTo>
                  <a:lnTo>
                    <a:pt x="15243" y="17190"/>
                  </a:lnTo>
                  <a:lnTo>
                    <a:pt x="10191" y="5734"/>
                  </a:lnTo>
                  <a:lnTo>
                    <a:pt x="7912" y="3441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6" name="object 251"/>
            <p:cNvSpPr/>
            <p:nvPr/>
          </p:nvSpPr>
          <p:spPr>
            <a:xfrm>
              <a:off x="10347839" y="3094486"/>
              <a:ext cx="882788" cy="175964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7" name="object 252"/>
            <p:cNvSpPr/>
            <p:nvPr/>
          </p:nvSpPr>
          <p:spPr>
            <a:xfrm>
              <a:off x="10367952" y="4307394"/>
              <a:ext cx="56515" cy="111125"/>
            </a:xfrm>
            <a:custGeom>
              <a:avLst/>
              <a:gdLst/>
              <a:ahLst/>
              <a:cxnLst/>
              <a:rect l="l" t="t" r="r" b="b"/>
              <a:pathLst>
                <a:path w="56514" h="111125">
                  <a:moveTo>
                    <a:pt x="55994" y="0"/>
                  </a:moveTo>
                  <a:lnTo>
                    <a:pt x="0" y="0"/>
                  </a:lnTo>
                  <a:lnTo>
                    <a:pt x="400" y="94097"/>
                  </a:lnTo>
                  <a:lnTo>
                    <a:pt x="7183" y="104321"/>
                  </a:lnTo>
                  <a:lnTo>
                    <a:pt x="21183" y="110134"/>
                  </a:lnTo>
                  <a:lnTo>
                    <a:pt x="24028" y="110591"/>
                  </a:lnTo>
                  <a:lnTo>
                    <a:pt x="26035" y="110743"/>
                  </a:lnTo>
                  <a:lnTo>
                    <a:pt x="38968" y="109264"/>
                  </a:lnTo>
                  <a:lnTo>
                    <a:pt x="51313" y="102383"/>
                  </a:lnTo>
                  <a:lnTo>
                    <a:pt x="56108" y="91757"/>
                  </a:lnTo>
                  <a:lnTo>
                    <a:pt x="55994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8" name="object 253"/>
            <p:cNvSpPr/>
            <p:nvPr/>
          </p:nvSpPr>
          <p:spPr>
            <a:xfrm>
              <a:off x="10367942" y="4307396"/>
              <a:ext cx="21590" cy="109855"/>
            </a:xfrm>
            <a:custGeom>
              <a:avLst/>
              <a:gdLst/>
              <a:ahLst/>
              <a:cxnLst/>
              <a:rect l="l" t="t" r="r" b="b"/>
              <a:pathLst>
                <a:path w="21589" h="109854">
                  <a:moveTo>
                    <a:pt x="2857" y="0"/>
                  </a:moveTo>
                  <a:lnTo>
                    <a:pt x="0" y="0"/>
                  </a:lnTo>
                  <a:lnTo>
                    <a:pt x="203" y="91757"/>
                  </a:lnTo>
                  <a:lnTo>
                    <a:pt x="5189" y="102587"/>
                  </a:lnTo>
                  <a:lnTo>
                    <a:pt x="18021" y="109445"/>
                  </a:lnTo>
                  <a:lnTo>
                    <a:pt x="21196" y="15240"/>
                  </a:lnTo>
                  <a:lnTo>
                    <a:pt x="10794" y="13347"/>
                  </a:lnTo>
                  <a:lnTo>
                    <a:pt x="3086" y="7264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FAF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9" name="object 254"/>
            <p:cNvSpPr/>
            <p:nvPr/>
          </p:nvSpPr>
          <p:spPr>
            <a:xfrm>
              <a:off x="10370791" y="4290889"/>
              <a:ext cx="50800" cy="32384"/>
            </a:xfrm>
            <a:custGeom>
              <a:avLst/>
              <a:gdLst/>
              <a:ahLst/>
              <a:cxnLst/>
              <a:rect l="l" t="t" r="r" b="b"/>
              <a:pathLst>
                <a:path w="50800" h="32385">
                  <a:moveTo>
                    <a:pt x="25171" y="0"/>
                  </a:moveTo>
                  <a:lnTo>
                    <a:pt x="18072" y="50"/>
                  </a:lnTo>
                  <a:lnTo>
                    <a:pt x="11696" y="1828"/>
                  </a:lnTo>
                  <a:lnTo>
                    <a:pt x="6946" y="5092"/>
                  </a:lnTo>
                  <a:lnTo>
                    <a:pt x="2463" y="8128"/>
                  </a:lnTo>
                  <a:lnTo>
                    <a:pt x="0" y="12077"/>
                  </a:lnTo>
                  <a:lnTo>
                    <a:pt x="684" y="19931"/>
                  </a:lnTo>
                  <a:lnTo>
                    <a:pt x="9395" y="28767"/>
                  </a:lnTo>
                  <a:lnTo>
                    <a:pt x="24942" y="32346"/>
                  </a:lnTo>
                  <a:lnTo>
                    <a:pt x="31292" y="31864"/>
                  </a:lnTo>
                  <a:lnTo>
                    <a:pt x="44942" y="26198"/>
                  </a:lnTo>
                  <a:lnTo>
                    <a:pt x="50380" y="16179"/>
                  </a:lnTo>
                  <a:lnTo>
                    <a:pt x="49613" y="12292"/>
                  </a:lnTo>
                  <a:lnTo>
                    <a:pt x="40690" y="3532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0" name="object 255"/>
            <p:cNvSpPr/>
            <p:nvPr/>
          </p:nvSpPr>
          <p:spPr>
            <a:xfrm>
              <a:off x="10395657" y="4290893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4" h="32385">
                  <a:moveTo>
                    <a:pt x="304" y="0"/>
                  </a:moveTo>
                  <a:lnTo>
                    <a:pt x="0" y="0"/>
                  </a:lnTo>
                  <a:lnTo>
                    <a:pt x="76" y="32346"/>
                  </a:lnTo>
                  <a:lnTo>
                    <a:pt x="304" y="32346"/>
                  </a:lnTo>
                  <a:lnTo>
                    <a:pt x="15923" y="28860"/>
                  </a:lnTo>
                  <a:lnTo>
                    <a:pt x="24761" y="20107"/>
                  </a:lnTo>
                  <a:lnTo>
                    <a:pt x="20705" y="7867"/>
                  </a:lnTo>
                  <a:lnTo>
                    <a:pt x="9145" y="111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7FAF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1" name="object 256"/>
            <p:cNvSpPr/>
            <p:nvPr/>
          </p:nvSpPr>
          <p:spPr>
            <a:xfrm>
              <a:off x="10370146" y="4288040"/>
              <a:ext cx="51435" cy="38100"/>
            </a:xfrm>
            <a:custGeom>
              <a:avLst/>
              <a:gdLst/>
              <a:ahLst/>
              <a:cxnLst/>
              <a:rect l="l" t="t" r="r" b="b"/>
              <a:pathLst>
                <a:path w="51435" h="38100">
                  <a:moveTo>
                    <a:pt x="25829" y="0"/>
                  </a:moveTo>
                  <a:lnTo>
                    <a:pt x="10161" y="3246"/>
                  </a:lnTo>
                  <a:lnTo>
                    <a:pt x="0" y="11609"/>
                  </a:lnTo>
                  <a:lnTo>
                    <a:pt x="1954" y="25817"/>
                  </a:lnTo>
                  <a:lnTo>
                    <a:pt x="10517" y="34556"/>
                  </a:lnTo>
                  <a:lnTo>
                    <a:pt x="23443" y="37992"/>
                  </a:lnTo>
                  <a:lnTo>
                    <a:pt x="40081" y="35131"/>
                  </a:lnTo>
                  <a:lnTo>
                    <a:pt x="44054" y="32338"/>
                  </a:lnTo>
                  <a:lnTo>
                    <a:pt x="27036" y="32338"/>
                  </a:lnTo>
                  <a:lnTo>
                    <a:pt x="11153" y="28793"/>
                  </a:lnTo>
                  <a:lnTo>
                    <a:pt x="3608" y="20327"/>
                  </a:lnTo>
                  <a:lnTo>
                    <a:pt x="9582" y="10277"/>
                  </a:lnTo>
                  <a:lnTo>
                    <a:pt x="23970" y="5740"/>
                  </a:lnTo>
                  <a:lnTo>
                    <a:pt x="25829" y="5689"/>
                  </a:lnTo>
                  <a:lnTo>
                    <a:pt x="43287" y="5689"/>
                  </a:lnTo>
                  <a:lnTo>
                    <a:pt x="41809" y="3978"/>
                  </a:lnTo>
                  <a:lnTo>
                    <a:pt x="29620" y="177"/>
                  </a:lnTo>
                  <a:lnTo>
                    <a:pt x="25829" y="0"/>
                  </a:lnTo>
                  <a:close/>
                </a:path>
                <a:path w="51435" h="38100">
                  <a:moveTo>
                    <a:pt x="43287" y="5689"/>
                  </a:moveTo>
                  <a:lnTo>
                    <a:pt x="25829" y="5689"/>
                  </a:lnTo>
                  <a:lnTo>
                    <a:pt x="41168" y="9522"/>
                  </a:lnTo>
                  <a:lnTo>
                    <a:pt x="48151" y="18521"/>
                  </a:lnTo>
                  <a:lnTo>
                    <a:pt x="41871" y="28032"/>
                  </a:lnTo>
                  <a:lnTo>
                    <a:pt x="27036" y="32338"/>
                  </a:lnTo>
                  <a:lnTo>
                    <a:pt x="44054" y="32338"/>
                  </a:lnTo>
                  <a:lnTo>
                    <a:pt x="50814" y="27586"/>
                  </a:lnTo>
                  <a:lnTo>
                    <a:pt x="49597" y="12996"/>
                  </a:lnTo>
                  <a:lnTo>
                    <a:pt x="43287" y="5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2" name="object 257"/>
            <p:cNvSpPr/>
            <p:nvPr/>
          </p:nvSpPr>
          <p:spPr>
            <a:xfrm>
              <a:off x="10443013" y="3926407"/>
              <a:ext cx="32054" cy="7746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3" name="object 258"/>
            <p:cNvSpPr/>
            <p:nvPr/>
          </p:nvSpPr>
          <p:spPr>
            <a:xfrm>
              <a:off x="10415662" y="3761648"/>
              <a:ext cx="80010" cy="165100"/>
            </a:xfrm>
            <a:custGeom>
              <a:avLst/>
              <a:gdLst/>
              <a:ahLst/>
              <a:cxnLst/>
              <a:rect l="l" t="t" r="r" b="b"/>
              <a:pathLst>
                <a:path w="80010" h="165100">
                  <a:moveTo>
                    <a:pt x="39865" y="0"/>
                  </a:moveTo>
                  <a:lnTo>
                    <a:pt x="2634" y="22170"/>
                  </a:lnTo>
                  <a:lnTo>
                    <a:pt x="0" y="115379"/>
                  </a:lnTo>
                  <a:lnTo>
                    <a:pt x="0" y="136359"/>
                  </a:lnTo>
                  <a:lnTo>
                    <a:pt x="3355" y="151428"/>
                  </a:lnTo>
                  <a:lnTo>
                    <a:pt x="12095" y="161740"/>
                  </a:lnTo>
                  <a:lnTo>
                    <a:pt x="57518" y="164858"/>
                  </a:lnTo>
                  <a:lnTo>
                    <a:pt x="69260" y="160551"/>
                  </a:lnTo>
                  <a:lnTo>
                    <a:pt x="77290" y="149332"/>
                  </a:lnTo>
                  <a:lnTo>
                    <a:pt x="79717" y="115379"/>
                  </a:lnTo>
                  <a:lnTo>
                    <a:pt x="79717" y="39001"/>
                  </a:lnTo>
                  <a:lnTo>
                    <a:pt x="48113" y="502"/>
                  </a:lnTo>
                  <a:lnTo>
                    <a:pt x="39865" y="0"/>
                  </a:lnTo>
                  <a:close/>
                </a:path>
              </a:pathLst>
            </a:custGeom>
            <a:solidFill>
              <a:srgbClr val="CDEB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4" name="object 259"/>
            <p:cNvSpPr/>
            <p:nvPr/>
          </p:nvSpPr>
          <p:spPr>
            <a:xfrm>
              <a:off x="10415666" y="3811762"/>
              <a:ext cx="80010" cy="71120"/>
            </a:xfrm>
            <a:custGeom>
              <a:avLst/>
              <a:gdLst/>
              <a:ahLst/>
              <a:cxnLst/>
              <a:rect l="l" t="t" r="r" b="b"/>
              <a:pathLst>
                <a:path w="80010" h="71120">
                  <a:moveTo>
                    <a:pt x="0" y="0"/>
                  </a:moveTo>
                  <a:lnTo>
                    <a:pt x="2438" y="55168"/>
                  </a:lnTo>
                  <a:lnTo>
                    <a:pt x="10474" y="66383"/>
                  </a:lnTo>
                  <a:lnTo>
                    <a:pt x="22212" y="70688"/>
                  </a:lnTo>
                  <a:lnTo>
                    <a:pt x="67634" y="67558"/>
                  </a:lnTo>
                  <a:lnTo>
                    <a:pt x="76366" y="57237"/>
                  </a:lnTo>
                  <a:lnTo>
                    <a:pt x="79717" y="42164"/>
                  </a:lnTo>
                  <a:lnTo>
                    <a:pt x="79717" y="28562"/>
                  </a:lnTo>
                  <a:lnTo>
                    <a:pt x="57518" y="28562"/>
                  </a:lnTo>
                  <a:lnTo>
                    <a:pt x="12065" y="25409"/>
                  </a:lnTo>
                  <a:lnTo>
                    <a:pt x="3345" y="15070"/>
                  </a:lnTo>
                  <a:lnTo>
                    <a:pt x="0" y="0"/>
                  </a:lnTo>
                  <a:close/>
                </a:path>
                <a:path w="80010" h="71120">
                  <a:moveTo>
                    <a:pt x="79717" y="0"/>
                  </a:moveTo>
                  <a:lnTo>
                    <a:pt x="77272" y="13030"/>
                  </a:lnTo>
                  <a:lnTo>
                    <a:pt x="69241" y="24251"/>
                  </a:lnTo>
                  <a:lnTo>
                    <a:pt x="57518" y="28562"/>
                  </a:lnTo>
                  <a:lnTo>
                    <a:pt x="79717" y="28562"/>
                  </a:lnTo>
                  <a:lnTo>
                    <a:pt x="79717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5" name="object 260"/>
            <p:cNvSpPr/>
            <p:nvPr/>
          </p:nvSpPr>
          <p:spPr>
            <a:xfrm>
              <a:off x="10434458" y="3761895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15214" y="0"/>
                  </a:moveTo>
                  <a:lnTo>
                    <a:pt x="0" y="0"/>
                  </a:lnTo>
                  <a:lnTo>
                    <a:pt x="2311" y="292"/>
                  </a:lnTo>
                  <a:lnTo>
                    <a:pt x="4406" y="812"/>
                  </a:lnTo>
                  <a:lnTo>
                    <a:pt x="6311" y="1536"/>
                  </a:lnTo>
                  <a:lnTo>
                    <a:pt x="8991" y="800"/>
                  </a:lnTo>
                  <a:lnTo>
                    <a:pt x="11950" y="279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CA947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6" name="object 261"/>
            <p:cNvSpPr/>
            <p:nvPr/>
          </p:nvSpPr>
          <p:spPr>
            <a:xfrm>
              <a:off x="10423257" y="3761898"/>
              <a:ext cx="35560" cy="165100"/>
            </a:xfrm>
            <a:custGeom>
              <a:avLst/>
              <a:gdLst/>
              <a:ahLst/>
              <a:cxnLst/>
              <a:rect l="l" t="t" r="r" b="b"/>
              <a:pathLst>
                <a:path w="35560" h="165100">
                  <a:moveTo>
                    <a:pt x="20662" y="3009"/>
                  </a:moveTo>
                  <a:lnTo>
                    <a:pt x="8588" y="11492"/>
                  </a:lnTo>
                  <a:lnTo>
                    <a:pt x="2245" y="23087"/>
                  </a:lnTo>
                  <a:lnTo>
                    <a:pt x="73" y="35683"/>
                  </a:lnTo>
                  <a:lnTo>
                    <a:pt x="0" y="71361"/>
                  </a:lnTo>
                  <a:lnTo>
                    <a:pt x="3898" y="75755"/>
                  </a:lnTo>
                  <a:lnTo>
                    <a:pt x="9016" y="78435"/>
                  </a:lnTo>
                  <a:lnTo>
                    <a:pt x="35382" y="78435"/>
                  </a:lnTo>
                  <a:lnTo>
                    <a:pt x="35382" y="38747"/>
                  </a:lnTo>
                  <a:lnTo>
                    <a:pt x="34260" y="25372"/>
                  </a:lnTo>
                  <a:lnTo>
                    <a:pt x="29980" y="12700"/>
                  </a:lnTo>
                  <a:lnTo>
                    <a:pt x="21168" y="3303"/>
                  </a:lnTo>
                  <a:lnTo>
                    <a:pt x="20662" y="3009"/>
                  </a:lnTo>
                  <a:close/>
                </a:path>
                <a:path w="35560" h="165100">
                  <a:moveTo>
                    <a:pt x="33934" y="0"/>
                  </a:moveTo>
                  <a:lnTo>
                    <a:pt x="26415" y="0"/>
                  </a:lnTo>
                  <a:lnTo>
                    <a:pt x="23152" y="279"/>
                  </a:lnTo>
                  <a:lnTo>
                    <a:pt x="20192" y="800"/>
                  </a:lnTo>
                  <a:lnTo>
                    <a:pt x="17513" y="1524"/>
                  </a:lnTo>
                  <a:lnTo>
                    <a:pt x="18630" y="1955"/>
                  </a:lnTo>
                  <a:lnTo>
                    <a:pt x="19684" y="2451"/>
                  </a:lnTo>
                  <a:lnTo>
                    <a:pt x="20662" y="3009"/>
                  </a:lnTo>
                  <a:lnTo>
                    <a:pt x="24409" y="1498"/>
                  </a:lnTo>
                  <a:lnTo>
                    <a:pt x="28803" y="457"/>
                  </a:lnTo>
                  <a:lnTo>
                    <a:pt x="33934" y="0"/>
                  </a:lnTo>
                  <a:close/>
                </a:path>
                <a:path w="35560" h="165100">
                  <a:moveTo>
                    <a:pt x="35382" y="120548"/>
                  </a:moveTo>
                  <a:lnTo>
                    <a:pt x="19697" y="120548"/>
                  </a:lnTo>
                  <a:lnTo>
                    <a:pt x="19748" y="164439"/>
                  </a:lnTo>
                  <a:lnTo>
                    <a:pt x="21386" y="164604"/>
                  </a:lnTo>
                  <a:lnTo>
                    <a:pt x="35382" y="164553"/>
                  </a:lnTo>
                  <a:lnTo>
                    <a:pt x="35382" y="120548"/>
                  </a:lnTo>
                  <a:close/>
                </a:path>
              </a:pathLst>
            </a:custGeom>
            <a:solidFill>
              <a:srgbClr val="A8D9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7" name="object 262"/>
            <p:cNvSpPr/>
            <p:nvPr/>
          </p:nvSpPr>
          <p:spPr>
            <a:xfrm>
              <a:off x="10423256" y="3833256"/>
              <a:ext cx="35560" cy="49530"/>
            </a:xfrm>
            <a:custGeom>
              <a:avLst/>
              <a:gdLst/>
              <a:ahLst/>
              <a:cxnLst/>
              <a:rect l="l" t="t" r="r" b="b"/>
              <a:pathLst>
                <a:path w="35560" h="49529">
                  <a:moveTo>
                    <a:pt x="0" y="0"/>
                  </a:moveTo>
                  <a:lnTo>
                    <a:pt x="0" y="10883"/>
                  </a:lnTo>
                  <a:lnTo>
                    <a:pt x="10210" y="12954"/>
                  </a:lnTo>
                  <a:lnTo>
                    <a:pt x="17843" y="19177"/>
                  </a:lnTo>
                  <a:lnTo>
                    <a:pt x="17780" y="27444"/>
                  </a:lnTo>
                  <a:lnTo>
                    <a:pt x="19672" y="27444"/>
                  </a:lnTo>
                  <a:lnTo>
                    <a:pt x="19697" y="49187"/>
                  </a:lnTo>
                  <a:lnTo>
                    <a:pt x="35382" y="49187"/>
                  </a:lnTo>
                  <a:lnTo>
                    <a:pt x="35382" y="7073"/>
                  </a:lnTo>
                  <a:lnTo>
                    <a:pt x="9017" y="7073"/>
                  </a:lnTo>
                  <a:lnTo>
                    <a:pt x="3911" y="4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54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8" name="object 263"/>
            <p:cNvSpPr/>
            <p:nvPr/>
          </p:nvSpPr>
          <p:spPr>
            <a:xfrm>
              <a:off x="10432750" y="3741747"/>
              <a:ext cx="44450" cy="41910"/>
            </a:xfrm>
            <a:custGeom>
              <a:avLst/>
              <a:gdLst/>
              <a:ahLst/>
              <a:cxnLst/>
              <a:rect l="l" t="t" r="r" b="b"/>
              <a:pathLst>
                <a:path w="44450" h="41910">
                  <a:moveTo>
                    <a:pt x="44284" y="0"/>
                  </a:moveTo>
                  <a:lnTo>
                    <a:pt x="0" y="0"/>
                  </a:lnTo>
                  <a:lnTo>
                    <a:pt x="0" y="26809"/>
                  </a:lnTo>
                  <a:lnTo>
                    <a:pt x="5880" y="37016"/>
                  </a:lnTo>
                  <a:lnTo>
                    <a:pt x="20287" y="41794"/>
                  </a:lnTo>
                  <a:lnTo>
                    <a:pt x="36192" y="38248"/>
                  </a:lnTo>
                  <a:lnTo>
                    <a:pt x="43970" y="29343"/>
                  </a:lnTo>
                  <a:lnTo>
                    <a:pt x="44284" y="0"/>
                  </a:lnTo>
                  <a:close/>
                </a:path>
              </a:pathLst>
            </a:custGeom>
            <a:solidFill>
              <a:srgbClr val="CF45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9" name="object 264"/>
            <p:cNvSpPr/>
            <p:nvPr/>
          </p:nvSpPr>
          <p:spPr>
            <a:xfrm>
              <a:off x="10433068" y="3726947"/>
              <a:ext cx="44450" cy="29845"/>
            </a:xfrm>
            <a:custGeom>
              <a:avLst/>
              <a:gdLst/>
              <a:ahLst/>
              <a:cxnLst/>
              <a:rect l="l" t="t" r="r" b="b"/>
              <a:pathLst>
                <a:path w="44450" h="29845">
                  <a:moveTo>
                    <a:pt x="17914" y="0"/>
                  </a:moveTo>
                  <a:lnTo>
                    <a:pt x="4966" y="5525"/>
                  </a:lnTo>
                  <a:lnTo>
                    <a:pt x="0" y="17332"/>
                  </a:lnTo>
                  <a:lnTo>
                    <a:pt x="7777" y="26238"/>
                  </a:lnTo>
                  <a:lnTo>
                    <a:pt x="23681" y="29784"/>
                  </a:lnTo>
                  <a:lnTo>
                    <a:pt x="38085" y="25007"/>
                  </a:lnTo>
                  <a:lnTo>
                    <a:pt x="43970" y="14800"/>
                  </a:lnTo>
                  <a:lnTo>
                    <a:pt x="43232" y="10979"/>
                  </a:lnTo>
                  <a:lnTo>
                    <a:pt x="34697" y="2996"/>
                  </a:lnTo>
                  <a:lnTo>
                    <a:pt x="17914" y="0"/>
                  </a:lnTo>
                  <a:close/>
                </a:path>
              </a:pathLst>
            </a:custGeom>
            <a:solidFill>
              <a:srgbClr val="F481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0" name="object 265"/>
            <p:cNvSpPr/>
            <p:nvPr/>
          </p:nvSpPr>
          <p:spPr>
            <a:xfrm>
              <a:off x="10471367" y="3777744"/>
              <a:ext cx="16510" cy="37465"/>
            </a:xfrm>
            <a:custGeom>
              <a:avLst/>
              <a:gdLst/>
              <a:ahLst/>
              <a:cxnLst/>
              <a:rect l="l" t="t" r="r" b="b"/>
              <a:pathLst>
                <a:path w="16510" h="37464">
                  <a:moveTo>
                    <a:pt x="3797" y="0"/>
                  </a:moveTo>
                  <a:lnTo>
                    <a:pt x="0" y="8432"/>
                  </a:lnTo>
                  <a:lnTo>
                    <a:pt x="8851" y="15887"/>
                  </a:lnTo>
                  <a:lnTo>
                    <a:pt x="8826" y="37109"/>
                  </a:lnTo>
                  <a:lnTo>
                    <a:pt x="16421" y="37122"/>
                  </a:lnTo>
                  <a:lnTo>
                    <a:pt x="16370" y="30835"/>
                  </a:lnTo>
                  <a:lnTo>
                    <a:pt x="15231" y="17190"/>
                  </a:lnTo>
                  <a:lnTo>
                    <a:pt x="10178" y="5734"/>
                  </a:lnTo>
                  <a:lnTo>
                    <a:pt x="7899" y="3441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1" name="object 266"/>
            <p:cNvSpPr/>
            <p:nvPr/>
          </p:nvSpPr>
          <p:spPr>
            <a:xfrm>
              <a:off x="10366826" y="3929175"/>
              <a:ext cx="77520" cy="49415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2" name="object 267"/>
            <p:cNvSpPr/>
            <p:nvPr/>
          </p:nvSpPr>
          <p:spPr>
            <a:xfrm>
              <a:off x="10418388" y="3489362"/>
              <a:ext cx="91122" cy="45935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3" name="object 268"/>
            <p:cNvSpPr/>
            <p:nvPr/>
          </p:nvSpPr>
          <p:spPr>
            <a:xfrm>
              <a:off x="10386935" y="3860692"/>
              <a:ext cx="56515" cy="111125"/>
            </a:xfrm>
            <a:custGeom>
              <a:avLst/>
              <a:gdLst/>
              <a:ahLst/>
              <a:cxnLst/>
              <a:rect l="l" t="t" r="r" b="b"/>
              <a:pathLst>
                <a:path w="56514" h="111125">
                  <a:moveTo>
                    <a:pt x="55994" y="0"/>
                  </a:moveTo>
                  <a:lnTo>
                    <a:pt x="0" y="0"/>
                  </a:lnTo>
                  <a:lnTo>
                    <a:pt x="400" y="94100"/>
                  </a:lnTo>
                  <a:lnTo>
                    <a:pt x="7183" y="104326"/>
                  </a:lnTo>
                  <a:lnTo>
                    <a:pt x="21183" y="110134"/>
                  </a:lnTo>
                  <a:lnTo>
                    <a:pt x="24028" y="110591"/>
                  </a:lnTo>
                  <a:lnTo>
                    <a:pt x="26047" y="110731"/>
                  </a:lnTo>
                  <a:lnTo>
                    <a:pt x="38962" y="109255"/>
                  </a:lnTo>
                  <a:lnTo>
                    <a:pt x="51311" y="102381"/>
                  </a:lnTo>
                  <a:lnTo>
                    <a:pt x="56108" y="91757"/>
                  </a:lnTo>
                  <a:lnTo>
                    <a:pt x="55994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4" name="object 269"/>
            <p:cNvSpPr/>
            <p:nvPr/>
          </p:nvSpPr>
          <p:spPr>
            <a:xfrm>
              <a:off x="10386931" y="3860695"/>
              <a:ext cx="21590" cy="109855"/>
            </a:xfrm>
            <a:custGeom>
              <a:avLst/>
              <a:gdLst/>
              <a:ahLst/>
              <a:cxnLst/>
              <a:rect l="l" t="t" r="r" b="b"/>
              <a:pathLst>
                <a:path w="21589" h="109854">
                  <a:moveTo>
                    <a:pt x="2844" y="0"/>
                  </a:moveTo>
                  <a:lnTo>
                    <a:pt x="0" y="0"/>
                  </a:lnTo>
                  <a:lnTo>
                    <a:pt x="190" y="91757"/>
                  </a:lnTo>
                  <a:lnTo>
                    <a:pt x="5176" y="102592"/>
                  </a:lnTo>
                  <a:lnTo>
                    <a:pt x="18008" y="109445"/>
                  </a:lnTo>
                  <a:lnTo>
                    <a:pt x="21183" y="15239"/>
                  </a:lnTo>
                  <a:lnTo>
                    <a:pt x="10769" y="13347"/>
                  </a:lnTo>
                  <a:lnTo>
                    <a:pt x="3073" y="7251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7FAF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5" name="object 270"/>
            <p:cNvSpPr/>
            <p:nvPr/>
          </p:nvSpPr>
          <p:spPr>
            <a:xfrm>
              <a:off x="10389770" y="3844184"/>
              <a:ext cx="50165" cy="32384"/>
            </a:xfrm>
            <a:custGeom>
              <a:avLst/>
              <a:gdLst/>
              <a:ahLst/>
              <a:cxnLst/>
              <a:rect l="l" t="t" r="r" b="b"/>
              <a:pathLst>
                <a:path w="50164" h="32385">
                  <a:moveTo>
                    <a:pt x="25184" y="0"/>
                  </a:moveTo>
                  <a:lnTo>
                    <a:pt x="18262" y="0"/>
                  </a:lnTo>
                  <a:lnTo>
                    <a:pt x="11785" y="1803"/>
                  </a:lnTo>
                  <a:lnTo>
                    <a:pt x="2463" y="8128"/>
                  </a:lnTo>
                  <a:lnTo>
                    <a:pt x="0" y="12065"/>
                  </a:lnTo>
                  <a:lnTo>
                    <a:pt x="747" y="20097"/>
                  </a:lnTo>
                  <a:lnTo>
                    <a:pt x="9574" y="28865"/>
                  </a:lnTo>
                  <a:lnTo>
                    <a:pt x="25184" y="32359"/>
                  </a:lnTo>
                  <a:lnTo>
                    <a:pt x="34090" y="31268"/>
                  </a:lnTo>
                  <a:lnTo>
                    <a:pt x="45629" y="24572"/>
                  </a:lnTo>
                  <a:lnTo>
                    <a:pt x="49616" y="12300"/>
                  </a:lnTo>
                  <a:lnTo>
                    <a:pt x="40697" y="3535"/>
                  </a:lnTo>
                  <a:lnTo>
                    <a:pt x="25184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6" name="object 271"/>
            <p:cNvSpPr/>
            <p:nvPr/>
          </p:nvSpPr>
          <p:spPr>
            <a:xfrm>
              <a:off x="10415665" y="3843401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4">
                  <a:moveTo>
                    <a:pt x="2781" y="0"/>
                  </a:moveTo>
                  <a:lnTo>
                    <a:pt x="0" y="0"/>
                  </a:lnTo>
                  <a:lnTo>
                    <a:pt x="0" y="787"/>
                  </a:lnTo>
                  <a:lnTo>
                    <a:pt x="2641" y="838"/>
                  </a:lnTo>
                  <a:lnTo>
                    <a:pt x="5194" y="1168"/>
                  </a:lnTo>
                  <a:lnTo>
                    <a:pt x="7594" y="1727"/>
                  </a:lnTo>
                  <a:lnTo>
                    <a:pt x="7594" y="736"/>
                  </a:lnTo>
                  <a:lnTo>
                    <a:pt x="5245" y="254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B54C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7" name="object 272"/>
            <p:cNvSpPr/>
            <p:nvPr/>
          </p:nvSpPr>
          <p:spPr>
            <a:xfrm>
              <a:off x="10423256" y="3844134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5">
                  <a:moveTo>
                    <a:pt x="0" y="0"/>
                  </a:moveTo>
                  <a:lnTo>
                    <a:pt x="0" y="990"/>
                  </a:lnTo>
                  <a:lnTo>
                    <a:pt x="9715" y="3251"/>
                  </a:lnTo>
                  <a:lnTo>
                    <a:pt x="16891" y="9321"/>
                  </a:lnTo>
                  <a:lnTo>
                    <a:pt x="16878" y="16560"/>
                  </a:lnTo>
                  <a:lnTo>
                    <a:pt x="17780" y="16560"/>
                  </a:lnTo>
                  <a:lnTo>
                    <a:pt x="17843" y="8305"/>
                  </a:lnTo>
                  <a:lnTo>
                    <a:pt x="10210" y="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46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8" name="object 273"/>
            <p:cNvSpPr/>
            <p:nvPr/>
          </p:nvSpPr>
          <p:spPr>
            <a:xfrm>
              <a:off x="10435388" y="3860695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651" y="0"/>
                  </a:moveTo>
                  <a:lnTo>
                    <a:pt x="4749" y="0"/>
                  </a:lnTo>
                  <a:lnTo>
                    <a:pt x="4626" y="3441"/>
                  </a:lnTo>
                  <a:lnTo>
                    <a:pt x="2895" y="6540"/>
                  </a:lnTo>
                  <a:lnTo>
                    <a:pt x="0" y="9118"/>
                  </a:lnTo>
                  <a:lnTo>
                    <a:pt x="3225" y="6603"/>
                  </a:lnTo>
                  <a:lnTo>
                    <a:pt x="5283" y="3441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7FAF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9" name="object 274"/>
            <p:cNvSpPr/>
            <p:nvPr/>
          </p:nvSpPr>
          <p:spPr>
            <a:xfrm>
              <a:off x="10415589" y="3844188"/>
              <a:ext cx="24765" cy="31750"/>
            </a:xfrm>
            <a:custGeom>
              <a:avLst/>
              <a:gdLst/>
              <a:ahLst/>
              <a:cxnLst/>
              <a:rect l="l" t="t" r="r" b="b"/>
              <a:pathLst>
                <a:path w="24764" h="31750">
                  <a:moveTo>
                    <a:pt x="0" y="0"/>
                  </a:moveTo>
                  <a:lnTo>
                    <a:pt x="76" y="31559"/>
                  </a:lnTo>
                  <a:lnTo>
                    <a:pt x="8153" y="31559"/>
                  </a:lnTo>
                  <a:lnTo>
                    <a:pt x="24561" y="9258"/>
                  </a:lnTo>
                  <a:lnTo>
                    <a:pt x="17386" y="3200"/>
                  </a:lnTo>
                  <a:lnTo>
                    <a:pt x="5270" y="380"/>
                  </a:lnTo>
                  <a:lnTo>
                    <a:pt x="271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F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0" name="object 275"/>
            <p:cNvSpPr/>
            <p:nvPr/>
          </p:nvSpPr>
          <p:spPr>
            <a:xfrm>
              <a:off x="10389132" y="3841338"/>
              <a:ext cx="51435" cy="38100"/>
            </a:xfrm>
            <a:custGeom>
              <a:avLst/>
              <a:gdLst/>
              <a:ahLst/>
              <a:cxnLst/>
              <a:rect l="l" t="t" r="r" b="b"/>
              <a:pathLst>
                <a:path w="51435" h="38100">
                  <a:moveTo>
                    <a:pt x="25823" y="0"/>
                  </a:moveTo>
                  <a:lnTo>
                    <a:pt x="10154" y="3248"/>
                  </a:lnTo>
                  <a:lnTo>
                    <a:pt x="0" y="11615"/>
                  </a:lnTo>
                  <a:lnTo>
                    <a:pt x="1959" y="25824"/>
                  </a:lnTo>
                  <a:lnTo>
                    <a:pt x="10528" y="34555"/>
                  </a:lnTo>
                  <a:lnTo>
                    <a:pt x="23464" y="37981"/>
                  </a:lnTo>
                  <a:lnTo>
                    <a:pt x="40094" y="35120"/>
                  </a:lnTo>
                  <a:lnTo>
                    <a:pt x="44046" y="32338"/>
                  </a:lnTo>
                  <a:lnTo>
                    <a:pt x="27030" y="32338"/>
                  </a:lnTo>
                  <a:lnTo>
                    <a:pt x="11146" y="28793"/>
                  </a:lnTo>
                  <a:lnTo>
                    <a:pt x="3601" y="20327"/>
                  </a:lnTo>
                  <a:lnTo>
                    <a:pt x="9575" y="10277"/>
                  </a:lnTo>
                  <a:lnTo>
                    <a:pt x="23963" y="5740"/>
                  </a:lnTo>
                  <a:lnTo>
                    <a:pt x="25823" y="5689"/>
                  </a:lnTo>
                  <a:lnTo>
                    <a:pt x="43287" y="5689"/>
                  </a:lnTo>
                  <a:lnTo>
                    <a:pt x="41803" y="3974"/>
                  </a:lnTo>
                  <a:lnTo>
                    <a:pt x="29606" y="176"/>
                  </a:lnTo>
                  <a:lnTo>
                    <a:pt x="25823" y="0"/>
                  </a:lnTo>
                  <a:close/>
                </a:path>
                <a:path w="51435" h="38100">
                  <a:moveTo>
                    <a:pt x="43287" y="5689"/>
                  </a:moveTo>
                  <a:lnTo>
                    <a:pt x="25823" y="5689"/>
                  </a:lnTo>
                  <a:lnTo>
                    <a:pt x="41161" y="9522"/>
                  </a:lnTo>
                  <a:lnTo>
                    <a:pt x="48144" y="18521"/>
                  </a:lnTo>
                  <a:lnTo>
                    <a:pt x="41865" y="28032"/>
                  </a:lnTo>
                  <a:lnTo>
                    <a:pt x="27030" y="32338"/>
                  </a:lnTo>
                  <a:lnTo>
                    <a:pt x="44046" y="32338"/>
                  </a:lnTo>
                  <a:lnTo>
                    <a:pt x="50824" y="27565"/>
                  </a:lnTo>
                  <a:lnTo>
                    <a:pt x="49601" y="12987"/>
                  </a:lnTo>
                  <a:lnTo>
                    <a:pt x="43287" y="5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1" name="object 276"/>
            <p:cNvSpPr/>
            <p:nvPr/>
          </p:nvSpPr>
          <p:spPr>
            <a:xfrm>
              <a:off x="9103780" y="3103875"/>
              <a:ext cx="727527" cy="1756009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2" name="object 277"/>
            <p:cNvSpPr/>
            <p:nvPr/>
          </p:nvSpPr>
          <p:spPr>
            <a:xfrm>
              <a:off x="9731752" y="3761648"/>
              <a:ext cx="80010" cy="165100"/>
            </a:xfrm>
            <a:custGeom>
              <a:avLst/>
              <a:gdLst/>
              <a:ahLst/>
              <a:cxnLst/>
              <a:rect l="l" t="t" r="r" b="b"/>
              <a:pathLst>
                <a:path w="80009" h="165100">
                  <a:moveTo>
                    <a:pt x="39865" y="0"/>
                  </a:moveTo>
                  <a:lnTo>
                    <a:pt x="2634" y="22170"/>
                  </a:lnTo>
                  <a:lnTo>
                    <a:pt x="0" y="115379"/>
                  </a:lnTo>
                  <a:lnTo>
                    <a:pt x="0" y="136359"/>
                  </a:lnTo>
                  <a:lnTo>
                    <a:pt x="3355" y="151428"/>
                  </a:lnTo>
                  <a:lnTo>
                    <a:pt x="12095" y="161740"/>
                  </a:lnTo>
                  <a:lnTo>
                    <a:pt x="57530" y="164858"/>
                  </a:lnTo>
                  <a:lnTo>
                    <a:pt x="69267" y="160551"/>
                  </a:lnTo>
                  <a:lnTo>
                    <a:pt x="77300" y="149332"/>
                  </a:lnTo>
                  <a:lnTo>
                    <a:pt x="79730" y="115379"/>
                  </a:lnTo>
                  <a:lnTo>
                    <a:pt x="79730" y="39001"/>
                  </a:lnTo>
                  <a:lnTo>
                    <a:pt x="48129" y="503"/>
                  </a:lnTo>
                  <a:lnTo>
                    <a:pt x="39865" y="0"/>
                  </a:lnTo>
                  <a:close/>
                </a:path>
              </a:pathLst>
            </a:custGeom>
            <a:solidFill>
              <a:srgbClr val="CDEB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3" name="object 278"/>
            <p:cNvSpPr/>
            <p:nvPr/>
          </p:nvSpPr>
          <p:spPr>
            <a:xfrm>
              <a:off x="9731760" y="3811762"/>
              <a:ext cx="80010" cy="71120"/>
            </a:xfrm>
            <a:custGeom>
              <a:avLst/>
              <a:gdLst/>
              <a:ahLst/>
              <a:cxnLst/>
              <a:rect l="l" t="t" r="r" b="b"/>
              <a:pathLst>
                <a:path w="80009" h="71120">
                  <a:moveTo>
                    <a:pt x="0" y="0"/>
                  </a:moveTo>
                  <a:lnTo>
                    <a:pt x="2435" y="55162"/>
                  </a:lnTo>
                  <a:lnTo>
                    <a:pt x="10468" y="66381"/>
                  </a:lnTo>
                  <a:lnTo>
                    <a:pt x="22199" y="70688"/>
                  </a:lnTo>
                  <a:lnTo>
                    <a:pt x="67634" y="67555"/>
                  </a:lnTo>
                  <a:lnTo>
                    <a:pt x="76366" y="57235"/>
                  </a:lnTo>
                  <a:lnTo>
                    <a:pt x="79717" y="42164"/>
                  </a:lnTo>
                  <a:lnTo>
                    <a:pt x="79717" y="28562"/>
                  </a:lnTo>
                  <a:lnTo>
                    <a:pt x="57505" y="28562"/>
                  </a:lnTo>
                  <a:lnTo>
                    <a:pt x="12065" y="25412"/>
                  </a:lnTo>
                  <a:lnTo>
                    <a:pt x="3346" y="15073"/>
                  </a:lnTo>
                  <a:lnTo>
                    <a:pt x="0" y="0"/>
                  </a:lnTo>
                  <a:close/>
                </a:path>
                <a:path w="80009" h="71120">
                  <a:moveTo>
                    <a:pt x="79717" y="0"/>
                  </a:moveTo>
                  <a:lnTo>
                    <a:pt x="77270" y="13035"/>
                  </a:lnTo>
                  <a:lnTo>
                    <a:pt x="69235" y="24253"/>
                  </a:lnTo>
                  <a:lnTo>
                    <a:pt x="57505" y="28562"/>
                  </a:lnTo>
                  <a:lnTo>
                    <a:pt x="79717" y="28562"/>
                  </a:lnTo>
                  <a:lnTo>
                    <a:pt x="79717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4" name="object 279"/>
            <p:cNvSpPr/>
            <p:nvPr/>
          </p:nvSpPr>
          <p:spPr>
            <a:xfrm>
              <a:off x="9750549" y="3761895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40" h="1904">
                  <a:moveTo>
                    <a:pt x="15214" y="0"/>
                  </a:moveTo>
                  <a:lnTo>
                    <a:pt x="0" y="0"/>
                  </a:lnTo>
                  <a:lnTo>
                    <a:pt x="2311" y="292"/>
                  </a:lnTo>
                  <a:lnTo>
                    <a:pt x="4406" y="812"/>
                  </a:lnTo>
                  <a:lnTo>
                    <a:pt x="6311" y="1536"/>
                  </a:lnTo>
                  <a:lnTo>
                    <a:pt x="8991" y="800"/>
                  </a:lnTo>
                  <a:lnTo>
                    <a:pt x="11950" y="279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A5B4D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5" name="object 280"/>
            <p:cNvSpPr/>
            <p:nvPr/>
          </p:nvSpPr>
          <p:spPr>
            <a:xfrm>
              <a:off x="9739349" y="3761895"/>
              <a:ext cx="35560" cy="165100"/>
            </a:xfrm>
            <a:custGeom>
              <a:avLst/>
              <a:gdLst/>
              <a:ahLst/>
              <a:cxnLst/>
              <a:rect l="l" t="t" r="r" b="b"/>
              <a:pathLst>
                <a:path w="35559" h="165100">
                  <a:moveTo>
                    <a:pt x="20662" y="3009"/>
                  </a:moveTo>
                  <a:lnTo>
                    <a:pt x="8584" y="11490"/>
                  </a:lnTo>
                  <a:lnTo>
                    <a:pt x="2243" y="23083"/>
                  </a:lnTo>
                  <a:lnTo>
                    <a:pt x="74" y="35683"/>
                  </a:lnTo>
                  <a:lnTo>
                    <a:pt x="0" y="71361"/>
                  </a:lnTo>
                  <a:lnTo>
                    <a:pt x="3911" y="75768"/>
                  </a:lnTo>
                  <a:lnTo>
                    <a:pt x="9016" y="78435"/>
                  </a:lnTo>
                  <a:lnTo>
                    <a:pt x="35382" y="78435"/>
                  </a:lnTo>
                  <a:lnTo>
                    <a:pt x="35382" y="38760"/>
                  </a:lnTo>
                  <a:lnTo>
                    <a:pt x="34258" y="25380"/>
                  </a:lnTo>
                  <a:lnTo>
                    <a:pt x="29978" y="12708"/>
                  </a:lnTo>
                  <a:lnTo>
                    <a:pt x="21178" y="3309"/>
                  </a:lnTo>
                  <a:lnTo>
                    <a:pt x="20662" y="3009"/>
                  </a:lnTo>
                  <a:close/>
                </a:path>
                <a:path w="35559" h="165100">
                  <a:moveTo>
                    <a:pt x="33934" y="0"/>
                  </a:moveTo>
                  <a:lnTo>
                    <a:pt x="26415" y="0"/>
                  </a:lnTo>
                  <a:lnTo>
                    <a:pt x="23152" y="279"/>
                  </a:lnTo>
                  <a:lnTo>
                    <a:pt x="20192" y="800"/>
                  </a:lnTo>
                  <a:lnTo>
                    <a:pt x="17500" y="1536"/>
                  </a:lnTo>
                  <a:lnTo>
                    <a:pt x="18618" y="1955"/>
                  </a:lnTo>
                  <a:lnTo>
                    <a:pt x="19672" y="2451"/>
                  </a:lnTo>
                  <a:lnTo>
                    <a:pt x="20662" y="3009"/>
                  </a:lnTo>
                  <a:lnTo>
                    <a:pt x="24409" y="1498"/>
                  </a:lnTo>
                  <a:lnTo>
                    <a:pt x="28803" y="457"/>
                  </a:lnTo>
                  <a:lnTo>
                    <a:pt x="33934" y="0"/>
                  </a:lnTo>
                  <a:close/>
                </a:path>
                <a:path w="35559" h="165100">
                  <a:moveTo>
                    <a:pt x="0" y="113499"/>
                  </a:moveTo>
                  <a:lnTo>
                    <a:pt x="0" y="136093"/>
                  </a:lnTo>
                  <a:lnTo>
                    <a:pt x="3351" y="151167"/>
                  </a:lnTo>
                  <a:lnTo>
                    <a:pt x="12083" y="161487"/>
                  </a:lnTo>
                  <a:lnTo>
                    <a:pt x="34734" y="164617"/>
                  </a:lnTo>
                  <a:lnTo>
                    <a:pt x="35382" y="164566"/>
                  </a:lnTo>
                  <a:lnTo>
                    <a:pt x="35382" y="120548"/>
                  </a:lnTo>
                  <a:lnTo>
                    <a:pt x="9016" y="120548"/>
                  </a:lnTo>
                  <a:lnTo>
                    <a:pt x="3911" y="117894"/>
                  </a:lnTo>
                  <a:lnTo>
                    <a:pt x="0" y="113499"/>
                  </a:lnTo>
                  <a:close/>
                </a:path>
              </a:pathLst>
            </a:custGeom>
            <a:solidFill>
              <a:srgbClr val="A8D9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6" name="object 281"/>
            <p:cNvSpPr/>
            <p:nvPr/>
          </p:nvSpPr>
          <p:spPr>
            <a:xfrm>
              <a:off x="9739349" y="3833258"/>
              <a:ext cx="35560" cy="49530"/>
            </a:xfrm>
            <a:custGeom>
              <a:avLst/>
              <a:gdLst/>
              <a:ahLst/>
              <a:cxnLst/>
              <a:rect l="l" t="t" r="r" b="b"/>
              <a:pathLst>
                <a:path w="35559" h="49529">
                  <a:moveTo>
                    <a:pt x="0" y="0"/>
                  </a:moveTo>
                  <a:lnTo>
                    <a:pt x="0" y="42138"/>
                  </a:lnTo>
                  <a:lnTo>
                    <a:pt x="3911" y="46532"/>
                  </a:lnTo>
                  <a:lnTo>
                    <a:pt x="9017" y="49187"/>
                  </a:lnTo>
                  <a:lnTo>
                    <a:pt x="35382" y="49187"/>
                  </a:lnTo>
                  <a:lnTo>
                    <a:pt x="35382" y="7073"/>
                  </a:lnTo>
                  <a:lnTo>
                    <a:pt x="9017" y="7073"/>
                  </a:lnTo>
                  <a:lnTo>
                    <a:pt x="3911" y="4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54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7" name="object 282"/>
            <p:cNvSpPr/>
            <p:nvPr/>
          </p:nvSpPr>
          <p:spPr>
            <a:xfrm>
              <a:off x="9748839" y="3741747"/>
              <a:ext cx="44450" cy="41910"/>
            </a:xfrm>
            <a:custGeom>
              <a:avLst/>
              <a:gdLst/>
              <a:ahLst/>
              <a:cxnLst/>
              <a:rect l="l" t="t" r="r" b="b"/>
              <a:pathLst>
                <a:path w="44450" h="41910">
                  <a:moveTo>
                    <a:pt x="44284" y="0"/>
                  </a:moveTo>
                  <a:lnTo>
                    <a:pt x="0" y="0"/>
                  </a:lnTo>
                  <a:lnTo>
                    <a:pt x="0" y="26809"/>
                  </a:lnTo>
                  <a:lnTo>
                    <a:pt x="5884" y="37016"/>
                  </a:lnTo>
                  <a:lnTo>
                    <a:pt x="20289" y="41794"/>
                  </a:lnTo>
                  <a:lnTo>
                    <a:pt x="36193" y="38247"/>
                  </a:lnTo>
                  <a:lnTo>
                    <a:pt x="43970" y="29342"/>
                  </a:lnTo>
                  <a:lnTo>
                    <a:pt x="44284" y="0"/>
                  </a:lnTo>
                  <a:close/>
                </a:path>
              </a:pathLst>
            </a:custGeom>
            <a:solidFill>
              <a:srgbClr val="CF45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8" name="object 283"/>
            <p:cNvSpPr/>
            <p:nvPr/>
          </p:nvSpPr>
          <p:spPr>
            <a:xfrm>
              <a:off x="9749160" y="3726947"/>
              <a:ext cx="44450" cy="29845"/>
            </a:xfrm>
            <a:custGeom>
              <a:avLst/>
              <a:gdLst/>
              <a:ahLst/>
              <a:cxnLst/>
              <a:rect l="l" t="t" r="r" b="b"/>
              <a:pathLst>
                <a:path w="44450" h="29845">
                  <a:moveTo>
                    <a:pt x="17914" y="0"/>
                  </a:moveTo>
                  <a:lnTo>
                    <a:pt x="4966" y="5525"/>
                  </a:lnTo>
                  <a:lnTo>
                    <a:pt x="0" y="17332"/>
                  </a:lnTo>
                  <a:lnTo>
                    <a:pt x="7777" y="26238"/>
                  </a:lnTo>
                  <a:lnTo>
                    <a:pt x="23681" y="29784"/>
                  </a:lnTo>
                  <a:lnTo>
                    <a:pt x="38085" y="25007"/>
                  </a:lnTo>
                  <a:lnTo>
                    <a:pt x="43970" y="14800"/>
                  </a:lnTo>
                  <a:lnTo>
                    <a:pt x="43232" y="10979"/>
                  </a:lnTo>
                  <a:lnTo>
                    <a:pt x="34697" y="2996"/>
                  </a:lnTo>
                  <a:lnTo>
                    <a:pt x="17914" y="0"/>
                  </a:lnTo>
                  <a:close/>
                </a:path>
              </a:pathLst>
            </a:custGeom>
            <a:solidFill>
              <a:srgbClr val="F481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9" name="object 284"/>
            <p:cNvSpPr/>
            <p:nvPr/>
          </p:nvSpPr>
          <p:spPr>
            <a:xfrm>
              <a:off x="9787445" y="3777744"/>
              <a:ext cx="16510" cy="37465"/>
            </a:xfrm>
            <a:custGeom>
              <a:avLst/>
              <a:gdLst/>
              <a:ahLst/>
              <a:cxnLst/>
              <a:rect l="l" t="t" r="r" b="b"/>
              <a:pathLst>
                <a:path w="16509" h="37464">
                  <a:moveTo>
                    <a:pt x="3810" y="0"/>
                  </a:moveTo>
                  <a:lnTo>
                    <a:pt x="0" y="8432"/>
                  </a:lnTo>
                  <a:lnTo>
                    <a:pt x="8864" y="15887"/>
                  </a:lnTo>
                  <a:lnTo>
                    <a:pt x="8839" y="37109"/>
                  </a:lnTo>
                  <a:lnTo>
                    <a:pt x="16433" y="37122"/>
                  </a:lnTo>
                  <a:lnTo>
                    <a:pt x="16383" y="30835"/>
                  </a:lnTo>
                  <a:lnTo>
                    <a:pt x="15243" y="17190"/>
                  </a:lnTo>
                  <a:lnTo>
                    <a:pt x="10191" y="5734"/>
                  </a:lnTo>
                  <a:lnTo>
                    <a:pt x="7912" y="3441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0" name="object 285"/>
            <p:cNvSpPr/>
            <p:nvPr/>
          </p:nvSpPr>
          <p:spPr>
            <a:xfrm>
              <a:off x="9775882" y="3925124"/>
              <a:ext cx="77520" cy="47142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1" name="object 286"/>
            <p:cNvSpPr/>
            <p:nvPr/>
          </p:nvSpPr>
          <p:spPr>
            <a:xfrm>
              <a:off x="9788549" y="3922838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581" y="0"/>
                  </a:moveTo>
                  <a:lnTo>
                    <a:pt x="4838" y="1015"/>
                  </a:lnTo>
                  <a:lnTo>
                    <a:pt x="2224" y="2285"/>
                  </a:lnTo>
                  <a:lnTo>
                    <a:pt x="0" y="3670"/>
                  </a:lnTo>
                  <a:lnTo>
                    <a:pt x="2959" y="3555"/>
                  </a:lnTo>
                  <a:lnTo>
                    <a:pt x="5257" y="3124"/>
                  </a:lnTo>
                  <a:lnTo>
                    <a:pt x="6438" y="2755"/>
                  </a:lnTo>
                  <a:lnTo>
                    <a:pt x="7581" y="2285"/>
                  </a:lnTo>
                  <a:lnTo>
                    <a:pt x="7581" y="0"/>
                  </a:lnTo>
                  <a:close/>
                </a:path>
              </a:pathLst>
            </a:custGeom>
            <a:solidFill>
              <a:srgbClr val="8B838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2" name="object 287"/>
            <p:cNvSpPr/>
            <p:nvPr/>
          </p:nvSpPr>
          <p:spPr>
            <a:xfrm>
              <a:off x="9795991" y="3854367"/>
              <a:ext cx="56515" cy="111125"/>
            </a:xfrm>
            <a:custGeom>
              <a:avLst/>
              <a:gdLst/>
              <a:ahLst/>
              <a:cxnLst/>
              <a:rect l="l" t="t" r="r" b="b"/>
              <a:pathLst>
                <a:path w="56515" h="111125">
                  <a:moveTo>
                    <a:pt x="55994" y="0"/>
                  </a:moveTo>
                  <a:lnTo>
                    <a:pt x="0" y="0"/>
                  </a:lnTo>
                  <a:lnTo>
                    <a:pt x="400" y="94097"/>
                  </a:lnTo>
                  <a:lnTo>
                    <a:pt x="7183" y="104321"/>
                  </a:lnTo>
                  <a:lnTo>
                    <a:pt x="21183" y="110134"/>
                  </a:lnTo>
                  <a:lnTo>
                    <a:pt x="24028" y="110578"/>
                  </a:lnTo>
                  <a:lnTo>
                    <a:pt x="26035" y="110731"/>
                  </a:lnTo>
                  <a:lnTo>
                    <a:pt x="38962" y="109255"/>
                  </a:lnTo>
                  <a:lnTo>
                    <a:pt x="51311" y="102381"/>
                  </a:lnTo>
                  <a:lnTo>
                    <a:pt x="56108" y="91757"/>
                  </a:lnTo>
                  <a:lnTo>
                    <a:pt x="55994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3" name="object 288"/>
            <p:cNvSpPr/>
            <p:nvPr/>
          </p:nvSpPr>
          <p:spPr>
            <a:xfrm>
              <a:off x="9795985" y="3854362"/>
              <a:ext cx="21590" cy="109855"/>
            </a:xfrm>
            <a:custGeom>
              <a:avLst/>
              <a:gdLst/>
              <a:ahLst/>
              <a:cxnLst/>
              <a:rect l="l" t="t" r="r" b="b"/>
              <a:pathLst>
                <a:path w="21590" h="109854">
                  <a:moveTo>
                    <a:pt x="2870" y="0"/>
                  </a:moveTo>
                  <a:lnTo>
                    <a:pt x="0" y="0"/>
                  </a:lnTo>
                  <a:lnTo>
                    <a:pt x="190" y="91757"/>
                  </a:lnTo>
                  <a:lnTo>
                    <a:pt x="5181" y="102592"/>
                  </a:lnTo>
                  <a:lnTo>
                    <a:pt x="18011" y="109445"/>
                  </a:lnTo>
                  <a:lnTo>
                    <a:pt x="21183" y="14782"/>
                  </a:lnTo>
                  <a:lnTo>
                    <a:pt x="18986" y="14338"/>
                  </a:lnTo>
                  <a:lnTo>
                    <a:pt x="16903" y="13703"/>
                  </a:lnTo>
                  <a:lnTo>
                    <a:pt x="15618" y="13157"/>
                  </a:lnTo>
                  <a:lnTo>
                    <a:pt x="14922" y="13157"/>
                  </a:lnTo>
                  <a:lnTo>
                    <a:pt x="7950" y="10426"/>
                  </a:lnTo>
                  <a:lnTo>
                    <a:pt x="3213" y="5575"/>
                  </a:lnTo>
                  <a:lnTo>
                    <a:pt x="2870" y="0"/>
                  </a:lnTo>
                  <a:close/>
                </a:path>
                <a:path w="21590" h="109854">
                  <a:moveTo>
                    <a:pt x="14960" y="12877"/>
                  </a:moveTo>
                  <a:lnTo>
                    <a:pt x="14922" y="13157"/>
                  </a:lnTo>
                  <a:lnTo>
                    <a:pt x="15618" y="13157"/>
                  </a:lnTo>
                  <a:lnTo>
                    <a:pt x="14960" y="12877"/>
                  </a:lnTo>
                  <a:close/>
                </a:path>
              </a:pathLst>
            </a:custGeom>
            <a:solidFill>
              <a:srgbClr val="7FAF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4" name="object 289"/>
            <p:cNvSpPr/>
            <p:nvPr/>
          </p:nvSpPr>
          <p:spPr>
            <a:xfrm>
              <a:off x="9799436" y="3837509"/>
              <a:ext cx="50165" cy="32384"/>
            </a:xfrm>
            <a:custGeom>
              <a:avLst/>
              <a:gdLst/>
              <a:ahLst/>
              <a:cxnLst/>
              <a:rect l="l" t="t" r="r" b="b"/>
              <a:pathLst>
                <a:path w="50165" h="32385">
                  <a:moveTo>
                    <a:pt x="25184" y="0"/>
                  </a:moveTo>
                  <a:lnTo>
                    <a:pt x="18262" y="0"/>
                  </a:lnTo>
                  <a:lnTo>
                    <a:pt x="11785" y="1803"/>
                  </a:lnTo>
                  <a:lnTo>
                    <a:pt x="2463" y="8128"/>
                  </a:lnTo>
                  <a:lnTo>
                    <a:pt x="0" y="12065"/>
                  </a:lnTo>
                  <a:lnTo>
                    <a:pt x="0" y="20294"/>
                  </a:lnTo>
                  <a:lnTo>
                    <a:pt x="2476" y="24231"/>
                  </a:lnTo>
                  <a:lnTo>
                    <a:pt x="11785" y="30556"/>
                  </a:lnTo>
                  <a:lnTo>
                    <a:pt x="18262" y="32359"/>
                  </a:lnTo>
                  <a:lnTo>
                    <a:pt x="25184" y="32359"/>
                  </a:lnTo>
                  <a:lnTo>
                    <a:pt x="34068" y="31272"/>
                  </a:lnTo>
                  <a:lnTo>
                    <a:pt x="45613" y="24579"/>
                  </a:lnTo>
                  <a:lnTo>
                    <a:pt x="49607" y="12307"/>
                  </a:lnTo>
                  <a:lnTo>
                    <a:pt x="40697" y="3537"/>
                  </a:lnTo>
                  <a:lnTo>
                    <a:pt x="25184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5" name="object 290"/>
            <p:cNvSpPr/>
            <p:nvPr/>
          </p:nvSpPr>
          <p:spPr>
            <a:xfrm>
              <a:off x="9798844" y="3839727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39">
                  <a:moveTo>
                    <a:pt x="12633" y="0"/>
                  </a:moveTo>
                  <a:lnTo>
                    <a:pt x="10537" y="762"/>
                  </a:lnTo>
                  <a:lnTo>
                    <a:pt x="8632" y="1727"/>
                  </a:lnTo>
                  <a:lnTo>
                    <a:pt x="6943" y="2895"/>
                  </a:lnTo>
                  <a:lnTo>
                    <a:pt x="2460" y="5930"/>
                  </a:lnTo>
                  <a:lnTo>
                    <a:pt x="0" y="9855"/>
                  </a:lnTo>
                  <a:lnTo>
                    <a:pt x="9" y="14643"/>
                  </a:lnTo>
                  <a:lnTo>
                    <a:pt x="606" y="14643"/>
                  </a:lnTo>
                  <a:lnTo>
                    <a:pt x="593" y="9855"/>
                  </a:lnTo>
                  <a:lnTo>
                    <a:pt x="3057" y="5905"/>
                  </a:lnTo>
                  <a:lnTo>
                    <a:pt x="9089" y="1816"/>
                  </a:lnTo>
                  <a:lnTo>
                    <a:pt x="10804" y="914"/>
                  </a:lnTo>
                  <a:lnTo>
                    <a:pt x="12633" y="177"/>
                  </a:lnTo>
                  <a:lnTo>
                    <a:pt x="12633" y="0"/>
                  </a:lnTo>
                  <a:close/>
                </a:path>
              </a:pathLst>
            </a:custGeom>
            <a:solidFill>
              <a:srgbClr val="967A9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6" name="object 291"/>
            <p:cNvSpPr/>
            <p:nvPr/>
          </p:nvSpPr>
          <p:spPr>
            <a:xfrm>
              <a:off x="9798858" y="3854362"/>
              <a:ext cx="12700" cy="13335"/>
            </a:xfrm>
            <a:custGeom>
              <a:avLst/>
              <a:gdLst/>
              <a:ahLst/>
              <a:cxnLst/>
              <a:rect l="l" t="t" r="r" b="b"/>
              <a:pathLst>
                <a:path w="12700" h="13335">
                  <a:moveTo>
                    <a:pt x="596" y="0"/>
                  </a:moveTo>
                  <a:lnTo>
                    <a:pt x="0" y="0"/>
                  </a:lnTo>
                  <a:lnTo>
                    <a:pt x="342" y="5575"/>
                  </a:lnTo>
                  <a:lnTo>
                    <a:pt x="5079" y="10426"/>
                  </a:lnTo>
                  <a:lnTo>
                    <a:pt x="12052" y="13157"/>
                  </a:lnTo>
                  <a:lnTo>
                    <a:pt x="12090" y="12877"/>
                  </a:lnTo>
                  <a:lnTo>
                    <a:pt x="10452" y="12192"/>
                  </a:lnTo>
                  <a:lnTo>
                    <a:pt x="8928" y="11366"/>
                  </a:lnTo>
                  <a:lnTo>
                    <a:pt x="3289" y="7543"/>
                  </a:lnTo>
                  <a:lnTo>
                    <a:pt x="850" y="386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CA1D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7" name="object 292"/>
            <p:cNvSpPr/>
            <p:nvPr/>
          </p:nvSpPr>
          <p:spPr>
            <a:xfrm>
              <a:off x="9799428" y="3839879"/>
              <a:ext cx="12700" cy="27940"/>
            </a:xfrm>
            <a:custGeom>
              <a:avLst/>
              <a:gdLst/>
              <a:ahLst/>
              <a:cxnLst/>
              <a:rect l="l" t="t" r="r" b="b"/>
              <a:pathLst>
                <a:path w="12700" h="27939">
                  <a:moveTo>
                    <a:pt x="12128" y="0"/>
                  </a:moveTo>
                  <a:lnTo>
                    <a:pt x="10210" y="762"/>
                  </a:lnTo>
                  <a:lnTo>
                    <a:pt x="8508" y="1663"/>
                  </a:lnTo>
                  <a:lnTo>
                    <a:pt x="2476" y="5753"/>
                  </a:lnTo>
                  <a:lnTo>
                    <a:pt x="0" y="9690"/>
                  </a:lnTo>
                  <a:lnTo>
                    <a:pt x="25" y="14490"/>
                  </a:lnTo>
                  <a:lnTo>
                    <a:pt x="11518" y="27368"/>
                  </a:lnTo>
                  <a:lnTo>
                    <a:pt x="11899" y="25412"/>
                  </a:lnTo>
                  <a:lnTo>
                    <a:pt x="12128" y="23317"/>
                  </a:lnTo>
                  <a:lnTo>
                    <a:pt x="12128" y="0"/>
                  </a:lnTo>
                  <a:close/>
                </a:path>
              </a:pathLst>
            </a:custGeom>
            <a:solidFill>
              <a:srgbClr val="76B3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8" name="object 293"/>
            <p:cNvSpPr/>
            <p:nvPr/>
          </p:nvSpPr>
          <p:spPr>
            <a:xfrm>
              <a:off x="9798797" y="3834662"/>
              <a:ext cx="51435" cy="38100"/>
            </a:xfrm>
            <a:custGeom>
              <a:avLst/>
              <a:gdLst/>
              <a:ahLst/>
              <a:cxnLst/>
              <a:rect l="l" t="t" r="r" b="b"/>
              <a:pathLst>
                <a:path w="51434" h="38100">
                  <a:moveTo>
                    <a:pt x="25823" y="0"/>
                  </a:moveTo>
                  <a:lnTo>
                    <a:pt x="10154" y="3245"/>
                  </a:lnTo>
                  <a:lnTo>
                    <a:pt x="0" y="11610"/>
                  </a:lnTo>
                  <a:lnTo>
                    <a:pt x="1959" y="25816"/>
                  </a:lnTo>
                  <a:lnTo>
                    <a:pt x="10526" y="34551"/>
                  </a:lnTo>
                  <a:lnTo>
                    <a:pt x="23461" y="37981"/>
                  </a:lnTo>
                  <a:lnTo>
                    <a:pt x="40091" y="35121"/>
                  </a:lnTo>
                  <a:lnTo>
                    <a:pt x="44014" y="32359"/>
                  </a:lnTo>
                  <a:lnTo>
                    <a:pt x="25823" y="32359"/>
                  </a:lnTo>
                  <a:lnTo>
                    <a:pt x="10484" y="28526"/>
                  </a:lnTo>
                  <a:lnTo>
                    <a:pt x="3501" y="19527"/>
                  </a:lnTo>
                  <a:lnTo>
                    <a:pt x="9781" y="10016"/>
                  </a:lnTo>
                  <a:lnTo>
                    <a:pt x="24615" y="5710"/>
                  </a:lnTo>
                  <a:lnTo>
                    <a:pt x="25823" y="5689"/>
                  </a:lnTo>
                  <a:lnTo>
                    <a:pt x="43287" y="5689"/>
                  </a:lnTo>
                  <a:lnTo>
                    <a:pt x="41804" y="3975"/>
                  </a:lnTo>
                  <a:lnTo>
                    <a:pt x="29608" y="176"/>
                  </a:lnTo>
                  <a:lnTo>
                    <a:pt x="25823" y="0"/>
                  </a:lnTo>
                  <a:close/>
                </a:path>
                <a:path w="51434" h="38100">
                  <a:moveTo>
                    <a:pt x="43287" y="5689"/>
                  </a:moveTo>
                  <a:lnTo>
                    <a:pt x="25823" y="5689"/>
                  </a:lnTo>
                  <a:lnTo>
                    <a:pt x="41161" y="9522"/>
                  </a:lnTo>
                  <a:lnTo>
                    <a:pt x="48144" y="18521"/>
                  </a:lnTo>
                  <a:lnTo>
                    <a:pt x="48162" y="23253"/>
                  </a:lnTo>
                  <a:lnTo>
                    <a:pt x="44580" y="26314"/>
                  </a:lnTo>
                  <a:lnTo>
                    <a:pt x="38154" y="30683"/>
                  </a:lnTo>
                  <a:lnTo>
                    <a:pt x="32096" y="32359"/>
                  </a:lnTo>
                  <a:lnTo>
                    <a:pt x="44014" y="32359"/>
                  </a:lnTo>
                  <a:lnTo>
                    <a:pt x="50822" y="27567"/>
                  </a:lnTo>
                  <a:lnTo>
                    <a:pt x="49600" y="12988"/>
                  </a:lnTo>
                  <a:lnTo>
                    <a:pt x="43287" y="5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9" name="object 294"/>
            <p:cNvSpPr/>
            <p:nvPr/>
          </p:nvSpPr>
          <p:spPr>
            <a:xfrm>
              <a:off x="10443013" y="4850179"/>
              <a:ext cx="32054" cy="7759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0" name="object 295"/>
            <p:cNvSpPr/>
            <p:nvPr/>
          </p:nvSpPr>
          <p:spPr>
            <a:xfrm>
              <a:off x="10415662" y="4685430"/>
              <a:ext cx="80010" cy="165100"/>
            </a:xfrm>
            <a:custGeom>
              <a:avLst/>
              <a:gdLst/>
              <a:ahLst/>
              <a:cxnLst/>
              <a:rect l="l" t="t" r="r" b="b"/>
              <a:pathLst>
                <a:path w="80010" h="165100">
                  <a:moveTo>
                    <a:pt x="39865" y="0"/>
                  </a:moveTo>
                  <a:lnTo>
                    <a:pt x="2634" y="22164"/>
                  </a:lnTo>
                  <a:lnTo>
                    <a:pt x="0" y="115379"/>
                  </a:lnTo>
                  <a:lnTo>
                    <a:pt x="0" y="136347"/>
                  </a:lnTo>
                  <a:lnTo>
                    <a:pt x="3355" y="151421"/>
                  </a:lnTo>
                  <a:lnTo>
                    <a:pt x="12095" y="161729"/>
                  </a:lnTo>
                  <a:lnTo>
                    <a:pt x="57518" y="164846"/>
                  </a:lnTo>
                  <a:lnTo>
                    <a:pt x="69260" y="160542"/>
                  </a:lnTo>
                  <a:lnTo>
                    <a:pt x="77290" y="149325"/>
                  </a:lnTo>
                  <a:lnTo>
                    <a:pt x="79717" y="115379"/>
                  </a:lnTo>
                  <a:lnTo>
                    <a:pt x="79717" y="39001"/>
                  </a:lnTo>
                  <a:lnTo>
                    <a:pt x="48113" y="502"/>
                  </a:lnTo>
                  <a:lnTo>
                    <a:pt x="39865" y="0"/>
                  </a:lnTo>
                  <a:close/>
                </a:path>
              </a:pathLst>
            </a:custGeom>
            <a:solidFill>
              <a:srgbClr val="CDEB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1" name="object 296"/>
            <p:cNvSpPr/>
            <p:nvPr/>
          </p:nvSpPr>
          <p:spPr>
            <a:xfrm>
              <a:off x="10415666" y="4735536"/>
              <a:ext cx="80010" cy="71120"/>
            </a:xfrm>
            <a:custGeom>
              <a:avLst/>
              <a:gdLst/>
              <a:ahLst/>
              <a:cxnLst/>
              <a:rect l="l" t="t" r="r" b="b"/>
              <a:pathLst>
                <a:path w="80010" h="71120">
                  <a:moveTo>
                    <a:pt x="0" y="0"/>
                  </a:moveTo>
                  <a:lnTo>
                    <a:pt x="2435" y="55158"/>
                  </a:lnTo>
                  <a:lnTo>
                    <a:pt x="10471" y="66371"/>
                  </a:lnTo>
                  <a:lnTo>
                    <a:pt x="22212" y="70675"/>
                  </a:lnTo>
                  <a:lnTo>
                    <a:pt x="67628" y="67552"/>
                  </a:lnTo>
                  <a:lnTo>
                    <a:pt x="76364" y="57237"/>
                  </a:lnTo>
                  <a:lnTo>
                    <a:pt x="79717" y="42164"/>
                  </a:lnTo>
                  <a:lnTo>
                    <a:pt x="79717" y="28562"/>
                  </a:lnTo>
                  <a:lnTo>
                    <a:pt x="57518" y="28562"/>
                  </a:lnTo>
                  <a:lnTo>
                    <a:pt x="12065" y="25409"/>
                  </a:lnTo>
                  <a:lnTo>
                    <a:pt x="3345" y="15070"/>
                  </a:lnTo>
                  <a:lnTo>
                    <a:pt x="0" y="0"/>
                  </a:lnTo>
                  <a:close/>
                </a:path>
                <a:path w="80010" h="71120">
                  <a:moveTo>
                    <a:pt x="79717" y="0"/>
                  </a:moveTo>
                  <a:lnTo>
                    <a:pt x="77272" y="13030"/>
                  </a:lnTo>
                  <a:lnTo>
                    <a:pt x="69241" y="24251"/>
                  </a:lnTo>
                  <a:lnTo>
                    <a:pt x="57518" y="28562"/>
                  </a:lnTo>
                  <a:lnTo>
                    <a:pt x="79717" y="28562"/>
                  </a:lnTo>
                  <a:lnTo>
                    <a:pt x="79717" y="0"/>
                  </a:lnTo>
                  <a:close/>
                </a:path>
              </a:pathLst>
            </a:custGeom>
            <a:solidFill>
              <a:srgbClr val="F15C5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2" name="object 297"/>
            <p:cNvSpPr/>
            <p:nvPr/>
          </p:nvSpPr>
          <p:spPr>
            <a:xfrm>
              <a:off x="10434451" y="4685671"/>
              <a:ext cx="15875" cy="1905"/>
            </a:xfrm>
            <a:custGeom>
              <a:avLst/>
              <a:gdLst/>
              <a:ahLst/>
              <a:cxnLst/>
              <a:rect l="l" t="t" r="r" b="b"/>
              <a:pathLst>
                <a:path w="15875" h="1904">
                  <a:moveTo>
                    <a:pt x="15265" y="0"/>
                  </a:moveTo>
                  <a:lnTo>
                    <a:pt x="0" y="0"/>
                  </a:lnTo>
                  <a:lnTo>
                    <a:pt x="2311" y="292"/>
                  </a:lnTo>
                  <a:lnTo>
                    <a:pt x="4419" y="812"/>
                  </a:lnTo>
                  <a:lnTo>
                    <a:pt x="6324" y="1536"/>
                  </a:lnTo>
                  <a:lnTo>
                    <a:pt x="9016" y="800"/>
                  </a:lnTo>
                  <a:lnTo>
                    <a:pt x="11988" y="279"/>
                  </a:lnTo>
                  <a:lnTo>
                    <a:pt x="15265" y="0"/>
                  </a:lnTo>
                  <a:close/>
                </a:path>
              </a:pathLst>
            </a:custGeom>
            <a:solidFill>
              <a:srgbClr val="CDEB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3" name="object 298"/>
            <p:cNvSpPr/>
            <p:nvPr/>
          </p:nvSpPr>
          <p:spPr>
            <a:xfrm>
              <a:off x="10423257" y="4685668"/>
              <a:ext cx="35560" cy="165100"/>
            </a:xfrm>
            <a:custGeom>
              <a:avLst/>
              <a:gdLst/>
              <a:ahLst/>
              <a:cxnLst/>
              <a:rect l="l" t="t" r="r" b="b"/>
              <a:pathLst>
                <a:path w="35560" h="165100">
                  <a:moveTo>
                    <a:pt x="20662" y="3009"/>
                  </a:moveTo>
                  <a:lnTo>
                    <a:pt x="8590" y="11490"/>
                  </a:lnTo>
                  <a:lnTo>
                    <a:pt x="2247" y="23083"/>
                  </a:lnTo>
                  <a:lnTo>
                    <a:pt x="74" y="35683"/>
                  </a:lnTo>
                  <a:lnTo>
                    <a:pt x="0" y="71361"/>
                  </a:lnTo>
                  <a:lnTo>
                    <a:pt x="3898" y="75768"/>
                  </a:lnTo>
                  <a:lnTo>
                    <a:pt x="9016" y="78435"/>
                  </a:lnTo>
                  <a:lnTo>
                    <a:pt x="35382" y="78435"/>
                  </a:lnTo>
                  <a:lnTo>
                    <a:pt x="35382" y="38760"/>
                  </a:lnTo>
                  <a:lnTo>
                    <a:pt x="34261" y="25380"/>
                  </a:lnTo>
                  <a:lnTo>
                    <a:pt x="29984" y="12708"/>
                  </a:lnTo>
                  <a:lnTo>
                    <a:pt x="21178" y="3309"/>
                  </a:lnTo>
                  <a:lnTo>
                    <a:pt x="20662" y="3009"/>
                  </a:lnTo>
                  <a:close/>
                </a:path>
                <a:path w="35560" h="165100">
                  <a:moveTo>
                    <a:pt x="33934" y="0"/>
                  </a:moveTo>
                  <a:lnTo>
                    <a:pt x="26454" y="0"/>
                  </a:lnTo>
                  <a:lnTo>
                    <a:pt x="23190" y="279"/>
                  </a:lnTo>
                  <a:lnTo>
                    <a:pt x="20205" y="812"/>
                  </a:lnTo>
                  <a:lnTo>
                    <a:pt x="17513" y="1536"/>
                  </a:lnTo>
                  <a:lnTo>
                    <a:pt x="18630" y="1955"/>
                  </a:lnTo>
                  <a:lnTo>
                    <a:pt x="19684" y="2451"/>
                  </a:lnTo>
                  <a:lnTo>
                    <a:pt x="20662" y="3009"/>
                  </a:lnTo>
                  <a:lnTo>
                    <a:pt x="24409" y="1498"/>
                  </a:lnTo>
                  <a:lnTo>
                    <a:pt x="28803" y="457"/>
                  </a:lnTo>
                  <a:lnTo>
                    <a:pt x="33934" y="0"/>
                  </a:lnTo>
                  <a:close/>
                </a:path>
                <a:path w="35560" h="165100">
                  <a:moveTo>
                    <a:pt x="35382" y="120548"/>
                  </a:moveTo>
                  <a:lnTo>
                    <a:pt x="19697" y="120548"/>
                  </a:lnTo>
                  <a:lnTo>
                    <a:pt x="19748" y="164439"/>
                  </a:lnTo>
                  <a:lnTo>
                    <a:pt x="21386" y="164604"/>
                  </a:lnTo>
                  <a:lnTo>
                    <a:pt x="35382" y="164566"/>
                  </a:lnTo>
                  <a:lnTo>
                    <a:pt x="35382" y="120548"/>
                  </a:lnTo>
                  <a:close/>
                </a:path>
              </a:pathLst>
            </a:custGeom>
            <a:solidFill>
              <a:srgbClr val="A8D9F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4" name="object 299"/>
            <p:cNvSpPr/>
            <p:nvPr/>
          </p:nvSpPr>
          <p:spPr>
            <a:xfrm>
              <a:off x="10423256" y="4757032"/>
              <a:ext cx="35560" cy="49530"/>
            </a:xfrm>
            <a:custGeom>
              <a:avLst/>
              <a:gdLst/>
              <a:ahLst/>
              <a:cxnLst/>
              <a:rect l="l" t="t" r="r" b="b"/>
              <a:pathLst>
                <a:path w="35560" h="49529">
                  <a:moveTo>
                    <a:pt x="0" y="0"/>
                  </a:moveTo>
                  <a:lnTo>
                    <a:pt x="0" y="11861"/>
                  </a:lnTo>
                  <a:lnTo>
                    <a:pt x="9728" y="14122"/>
                  </a:lnTo>
                  <a:lnTo>
                    <a:pt x="16891" y="20218"/>
                  </a:lnTo>
                  <a:lnTo>
                    <a:pt x="16891" y="27432"/>
                  </a:lnTo>
                  <a:lnTo>
                    <a:pt x="19672" y="27432"/>
                  </a:lnTo>
                  <a:lnTo>
                    <a:pt x="19697" y="49187"/>
                  </a:lnTo>
                  <a:lnTo>
                    <a:pt x="35382" y="49187"/>
                  </a:lnTo>
                  <a:lnTo>
                    <a:pt x="35382" y="7073"/>
                  </a:lnTo>
                  <a:lnTo>
                    <a:pt x="9017" y="7073"/>
                  </a:lnTo>
                  <a:lnTo>
                    <a:pt x="3911" y="4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544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5" name="object 300"/>
            <p:cNvSpPr/>
            <p:nvPr/>
          </p:nvSpPr>
          <p:spPr>
            <a:xfrm>
              <a:off x="10432750" y="4665523"/>
              <a:ext cx="44450" cy="41910"/>
            </a:xfrm>
            <a:custGeom>
              <a:avLst/>
              <a:gdLst/>
              <a:ahLst/>
              <a:cxnLst/>
              <a:rect l="l" t="t" r="r" b="b"/>
              <a:pathLst>
                <a:path w="44450" h="41910">
                  <a:moveTo>
                    <a:pt x="44284" y="0"/>
                  </a:moveTo>
                  <a:lnTo>
                    <a:pt x="0" y="0"/>
                  </a:lnTo>
                  <a:lnTo>
                    <a:pt x="0" y="26809"/>
                  </a:lnTo>
                  <a:lnTo>
                    <a:pt x="5880" y="37016"/>
                  </a:lnTo>
                  <a:lnTo>
                    <a:pt x="20287" y="41794"/>
                  </a:lnTo>
                  <a:lnTo>
                    <a:pt x="36192" y="38248"/>
                  </a:lnTo>
                  <a:lnTo>
                    <a:pt x="43970" y="29343"/>
                  </a:lnTo>
                  <a:lnTo>
                    <a:pt x="44284" y="0"/>
                  </a:lnTo>
                  <a:close/>
                </a:path>
              </a:pathLst>
            </a:custGeom>
            <a:solidFill>
              <a:srgbClr val="CF453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6" name="object 301"/>
            <p:cNvSpPr/>
            <p:nvPr/>
          </p:nvSpPr>
          <p:spPr>
            <a:xfrm>
              <a:off x="10433068" y="4650721"/>
              <a:ext cx="44450" cy="29845"/>
            </a:xfrm>
            <a:custGeom>
              <a:avLst/>
              <a:gdLst/>
              <a:ahLst/>
              <a:cxnLst/>
              <a:rect l="l" t="t" r="r" b="b"/>
              <a:pathLst>
                <a:path w="44450" h="29845">
                  <a:moveTo>
                    <a:pt x="17914" y="0"/>
                  </a:moveTo>
                  <a:lnTo>
                    <a:pt x="4966" y="5525"/>
                  </a:lnTo>
                  <a:lnTo>
                    <a:pt x="0" y="17332"/>
                  </a:lnTo>
                  <a:lnTo>
                    <a:pt x="7777" y="26238"/>
                  </a:lnTo>
                  <a:lnTo>
                    <a:pt x="23681" y="29784"/>
                  </a:lnTo>
                  <a:lnTo>
                    <a:pt x="38085" y="25007"/>
                  </a:lnTo>
                  <a:lnTo>
                    <a:pt x="43970" y="14800"/>
                  </a:lnTo>
                  <a:lnTo>
                    <a:pt x="43232" y="10979"/>
                  </a:lnTo>
                  <a:lnTo>
                    <a:pt x="34697" y="2996"/>
                  </a:lnTo>
                  <a:lnTo>
                    <a:pt x="17914" y="0"/>
                  </a:lnTo>
                  <a:close/>
                </a:path>
              </a:pathLst>
            </a:custGeom>
            <a:solidFill>
              <a:srgbClr val="F4816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7" name="object 302"/>
            <p:cNvSpPr/>
            <p:nvPr/>
          </p:nvSpPr>
          <p:spPr>
            <a:xfrm>
              <a:off x="10471367" y="4701508"/>
              <a:ext cx="16510" cy="37465"/>
            </a:xfrm>
            <a:custGeom>
              <a:avLst/>
              <a:gdLst/>
              <a:ahLst/>
              <a:cxnLst/>
              <a:rect l="l" t="t" r="r" b="b"/>
              <a:pathLst>
                <a:path w="16510" h="37464">
                  <a:moveTo>
                    <a:pt x="3797" y="0"/>
                  </a:moveTo>
                  <a:lnTo>
                    <a:pt x="0" y="8445"/>
                  </a:lnTo>
                  <a:lnTo>
                    <a:pt x="8851" y="15900"/>
                  </a:lnTo>
                  <a:lnTo>
                    <a:pt x="8826" y="37122"/>
                  </a:lnTo>
                  <a:lnTo>
                    <a:pt x="16421" y="37134"/>
                  </a:lnTo>
                  <a:lnTo>
                    <a:pt x="16370" y="30848"/>
                  </a:lnTo>
                  <a:lnTo>
                    <a:pt x="15231" y="17203"/>
                  </a:lnTo>
                  <a:lnTo>
                    <a:pt x="10178" y="5747"/>
                  </a:lnTo>
                  <a:lnTo>
                    <a:pt x="7899" y="3454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8" name="object 303"/>
            <p:cNvSpPr/>
            <p:nvPr/>
          </p:nvSpPr>
          <p:spPr>
            <a:xfrm>
              <a:off x="10366826" y="4852948"/>
              <a:ext cx="77520" cy="49415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9" name="object 304"/>
            <p:cNvSpPr/>
            <p:nvPr/>
          </p:nvSpPr>
          <p:spPr>
            <a:xfrm>
              <a:off x="10386935" y="4784467"/>
              <a:ext cx="56515" cy="111125"/>
            </a:xfrm>
            <a:custGeom>
              <a:avLst/>
              <a:gdLst/>
              <a:ahLst/>
              <a:cxnLst/>
              <a:rect l="l" t="t" r="r" b="b"/>
              <a:pathLst>
                <a:path w="56514" h="111125">
                  <a:moveTo>
                    <a:pt x="55994" y="0"/>
                  </a:moveTo>
                  <a:lnTo>
                    <a:pt x="0" y="0"/>
                  </a:lnTo>
                  <a:lnTo>
                    <a:pt x="400" y="94097"/>
                  </a:lnTo>
                  <a:lnTo>
                    <a:pt x="7183" y="104321"/>
                  </a:lnTo>
                  <a:lnTo>
                    <a:pt x="21183" y="110134"/>
                  </a:lnTo>
                  <a:lnTo>
                    <a:pt x="24028" y="110591"/>
                  </a:lnTo>
                  <a:lnTo>
                    <a:pt x="26047" y="110743"/>
                  </a:lnTo>
                  <a:lnTo>
                    <a:pt x="38968" y="109264"/>
                  </a:lnTo>
                  <a:lnTo>
                    <a:pt x="51313" y="102383"/>
                  </a:lnTo>
                  <a:lnTo>
                    <a:pt x="56108" y="91757"/>
                  </a:lnTo>
                  <a:lnTo>
                    <a:pt x="55994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0" name="object 305"/>
            <p:cNvSpPr/>
            <p:nvPr/>
          </p:nvSpPr>
          <p:spPr>
            <a:xfrm>
              <a:off x="10386934" y="4784468"/>
              <a:ext cx="21590" cy="109855"/>
            </a:xfrm>
            <a:custGeom>
              <a:avLst/>
              <a:gdLst/>
              <a:ahLst/>
              <a:cxnLst/>
              <a:rect l="l" t="t" r="r" b="b"/>
              <a:pathLst>
                <a:path w="21589" h="109854">
                  <a:moveTo>
                    <a:pt x="2844" y="0"/>
                  </a:moveTo>
                  <a:lnTo>
                    <a:pt x="0" y="0"/>
                  </a:lnTo>
                  <a:lnTo>
                    <a:pt x="190" y="91757"/>
                  </a:lnTo>
                  <a:lnTo>
                    <a:pt x="5176" y="102587"/>
                  </a:lnTo>
                  <a:lnTo>
                    <a:pt x="18008" y="109445"/>
                  </a:lnTo>
                  <a:lnTo>
                    <a:pt x="21183" y="15252"/>
                  </a:lnTo>
                  <a:lnTo>
                    <a:pt x="10769" y="13360"/>
                  </a:lnTo>
                  <a:lnTo>
                    <a:pt x="3060" y="7264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7FAF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1" name="object 306"/>
            <p:cNvSpPr/>
            <p:nvPr/>
          </p:nvSpPr>
          <p:spPr>
            <a:xfrm>
              <a:off x="10389771" y="4767943"/>
              <a:ext cx="50800" cy="32384"/>
            </a:xfrm>
            <a:custGeom>
              <a:avLst/>
              <a:gdLst/>
              <a:ahLst/>
              <a:cxnLst/>
              <a:rect l="l" t="t" r="r" b="b"/>
              <a:pathLst>
                <a:path w="50800" h="32385">
                  <a:moveTo>
                    <a:pt x="18262" y="0"/>
                  </a:moveTo>
                  <a:lnTo>
                    <a:pt x="11772" y="1816"/>
                  </a:lnTo>
                  <a:lnTo>
                    <a:pt x="6946" y="5080"/>
                  </a:lnTo>
                  <a:lnTo>
                    <a:pt x="2476" y="8153"/>
                  </a:lnTo>
                  <a:lnTo>
                    <a:pt x="0" y="12065"/>
                  </a:lnTo>
                  <a:lnTo>
                    <a:pt x="745" y="20115"/>
                  </a:lnTo>
                  <a:lnTo>
                    <a:pt x="9572" y="28888"/>
                  </a:lnTo>
                  <a:lnTo>
                    <a:pt x="25171" y="32385"/>
                  </a:lnTo>
                  <a:lnTo>
                    <a:pt x="31189" y="31897"/>
                  </a:lnTo>
                  <a:lnTo>
                    <a:pt x="44912" y="26250"/>
                  </a:lnTo>
                  <a:lnTo>
                    <a:pt x="50380" y="16205"/>
                  </a:lnTo>
                  <a:lnTo>
                    <a:pt x="49782" y="12771"/>
                  </a:lnTo>
                  <a:lnTo>
                    <a:pt x="41209" y="3822"/>
                  </a:lnTo>
                  <a:lnTo>
                    <a:pt x="25819" y="38"/>
                  </a:lnTo>
                  <a:lnTo>
                    <a:pt x="18262" y="0"/>
                  </a:lnTo>
                  <a:close/>
                </a:path>
              </a:pathLst>
            </a:custGeom>
            <a:solidFill>
              <a:srgbClr val="B5D3E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2" name="object 307"/>
            <p:cNvSpPr/>
            <p:nvPr/>
          </p:nvSpPr>
          <p:spPr>
            <a:xfrm>
              <a:off x="10415589" y="4767980"/>
              <a:ext cx="24130" cy="32384"/>
            </a:xfrm>
            <a:custGeom>
              <a:avLst/>
              <a:gdLst/>
              <a:ahLst/>
              <a:cxnLst/>
              <a:rect l="l" t="t" r="r" b="b"/>
              <a:pathLst>
                <a:path w="24130" h="32385">
                  <a:moveTo>
                    <a:pt x="0" y="0"/>
                  </a:moveTo>
                  <a:lnTo>
                    <a:pt x="38" y="32308"/>
                  </a:lnTo>
                  <a:lnTo>
                    <a:pt x="15512" y="28572"/>
                  </a:lnTo>
                  <a:lnTo>
                    <a:pt x="23985" y="19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AFC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3" name="object 308"/>
            <p:cNvSpPr/>
            <p:nvPr/>
          </p:nvSpPr>
          <p:spPr>
            <a:xfrm>
              <a:off x="10389132" y="4765114"/>
              <a:ext cx="51435" cy="38100"/>
            </a:xfrm>
            <a:custGeom>
              <a:avLst/>
              <a:gdLst/>
              <a:ahLst/>
              <a:cxnLst/>
              <a:rect l="l" t="t" r="r" b="b"/>
              <a:pathLst>
                <a:path w="51435" h="38100">
                  <a:moveTo>
                    <a:pt x="25823" y="0"/>
                  </a:moveTo>
                  <a:lnTo>
                    <a:pt x="10154" y="3248"/>
                  </a:lnTo>
                  <a:lnTo>
                    <a:pt x="0" y="11615"/>
                  </a:lnTo>
                  <a:lnTo>
                    <a:pt x="1958" y="25825"/>
                  </a:lnTo>
                  <a:lnTo>
                    <a:pt x="10524" y="34562"/>
                  </a:lnTo>
                  <a:lnTo>
                    <a:pt x="23455" y="37993"/>
                  </a:lnTo>
                  <a:lnTo>
                    <a:pt x="40091" y="35124"/>
                  </a:lnTo>
                  <a:lnTo>
                    <a:pt x="44047" y="32338"/>
                  </a:lnTo>
                  <a:lnTo>
                    <a:pt x="27030" y="32338"/>
                  </a:lnTo>
                  <a:lnTo>
                    <a:pt x="11146" y="28793"/>
                  </a:lnTo>
                  <a:lnTo>
                    <a:pt x="3601" y="20327"/>
                  </a:lnTo>
                  <a:lnTo>
                    <a:pt x="9575" y="10277"/>
                  </a:lnTo>
                  <a:lnTo>
                    <a:pt x="23963" y="5740"/>
                  </a:lnTo>
                  <a:lnTo>
                    <a:pt x="25823" y="5689"/>
                  </a:lnTo>
                  <a:lnTo>
                    <a:pt x="43287" y="5689"/>
                  </a:lnTo>
                  <a:lnTo>
                    <a:pt x="41804" y="3974"/>
                  </a:lnTo>
                  <a:lnTo>
                    <a:pt x="29607" y="176"/>
                  </a:lnTo>
                  <a:lnTo>
                    <a:pt x="25823" y="0"/>
                  </a:lnTo>
                  <a:close/>
                </a:path>
                <a:path w="51435" h="38100">
                  <a:moveTo>
                    <a:pt x="43287" y="5689"/>
                  </a:moveTo>
                  <a:lnTo>
                    <a:pt x="25823" y="5689"/>
                  </a:lnTo>
                  <a:lnTo>
                    <a:pt x="41161" y="9522"/>
                  </a:lnTo>
                  <a:lnTo>
                    <a:pt x="48144" y="18521"/>
                  </a:lnTo>
                  <a:lnTo>
                    <a:pt x="41865" y="28032"/>
                  </a:lnTo>
                  <a:lnTo>
                    <a:pt x="27030" y="32338"/>
                  </a:lnTo>
                  <a:lnTo>
                    <a:pt x="44047" y="32338"/>
                  </a:lnTo>
                  <a:lnTo>
                    <a:pt x="50823" y="27566"/>
                  </a:lnTo>
                  <a:lnTo>
                    <a:pt x="49601" y="12988"/>
                  </a:lnTo>
                  <a:lnTo>
                    <a:pt x="43287" y="56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4" name="object 309"/>
            <p:cNvSpPr/>
            <p:nvPr/>
          </p:nvSpPr>
          <p:spPr>
            <a:xfrm>
              <a:off x="10423569" y="3412453"/>
              <a:ext cx="81915" cy="113030"/>
            </a:xfrm>
            <a:custGeom>
              <a:avLst/>
              <a:gdLst/>
              <a:ahLst/>
              <a:cxnLst/>
              <a:rect l="l" t="t" r="r" b="b"/>
              <a:pathLst>
                <a:path w="81914" h="113029">
                  <a:moveTo>
                    <a:pt x="71488" y="0"/>
                  </a:moveTo>
                  <a:lnTo>
                    <a:pt x="40690" y="1663"/>
                  </a:lnTo>
                  <a:lnTo>
                    <a:pt x="10896" y="9423"/>
                  </a:lnTo>
                  <a:lnTo>
                    <a:pt x="10477" y="12738"/>
                  </a:lnTo>
                  <a:lnTo>
                    <a:pt x="3657" y="43294"/>
                  </a:lnTo>
                  <a:lnTo>
                    <a:pt x="0" y="71285"/>
                  </a:lnTo>
                  <a:lnTo>
                    <a:pt x="1650" y="88671"/>
                  </a:lnTo>
                  <a:lnTo>
                    <a:pt x="1612" y="93230"/>
                  </a:lnTo>
                  <a:lnTo>
                    <a:pt x="33693" y="112102"/>
                  </a:lnTo>
                  <a:lnTo>
                    <a:pt x="35915" y="112369"/>
                  </a:lnTo>
                  <a:lnTo>
                    <a:pt x="74942" y="101587"/>
                  </a:lnTo>
                  <a:lnTo>
                    <a:pt x="79667" y="95491"/>
                  </a:lnTo>
                  <a:lnTo>
                    <a:pt x="79667" y="88671"/>
                  </a:lnTo>
                  <a:lnTo>
                    <a:pt x="81330" y="71285"/>
                  </a:lnTo>
                  <a:lnTo>
                    <a:pt x="61607" y="26504"/>
                  </a:lnTo>
                  <a:lnTo>
                    <a:pt x="71488" y="0"/>
                  </a:lnTo>
                  <a:close/>
                </a:path>
              </a:pathLst>
            </a:custGeom>
            <a:solidFill>
              <a:srgbClr val="FFFBF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5" name="object 310"/>
            <p:cNvSpPr/>
            <p:nvPr/>
          </p:nvSpPr>
          <p:spPr>
            <a:xfrm>
              <a:off x="10416612" y="3411475"/>
              <a:ext cx="95250" cy="88265"/>
            </a:xfrm>
            <a:custGeom>
              <a:avLst/>
              <a:gdLst/>
              <a:ahLst/>
              <a:cxnLst/>
              <a:rect l="l" t="t" r="r" b="b"/>
              <a:pathLst>
                <a:path w="95250" h="88264">
                  <a:moveTo>
                    <a:pt x="0" y="0"/>
                  </a:moveTo>
                  <a:lnTo>
                    <a:pt x="5930" y="58674"/>
                  </a:lnTo>
                  <a:lnTo>
                    <a:pt x="38061" y="87515"/>
                  </a:lnTo>
                  <a:lnTo>
                    <a:pt x="56629" y="88150"/>
                  </a:lnTo>
                  <a:lnTo>
                    <a:pt x="64985" y="86499"/>
                  </a:lnTo>
                  <a:lnTo>
                    <a:pt x="72059" y="83731"/>
                  </a:lnTo>
                  <a:lnTo>
                    <a:pt x="73710" y="83045"/>
                  </a:lnTo>
                  <a:lnTo>
                    <a:pt x="75336" y="82321"/>
                  </a:lnTo>
                  <a:lnTo>
                    <a:pt x="76822" y="81559"/>
                  </a:lnTo>
                  <a:lnTo>
                    <a:pt x="81648" y="78994"/>
                  </a:lnTo>
                  <a:lnTo>
                    <a:pt x="85610" y="75844"/>
                  </a:lnTo>
                  <a:lnTo>
                    <a:pt x="88290" y="72263"/>
                  </a:lnTo>
                  <a:lnTo>
                    <a:pt x="94991" y="2552"/>
                  </a:lnTo>
                  <a:lnTo>
                    <a:pt x="47599" y="2552"/>
                  </a:lnTo>
                  <a:lnTo>
                    <a:pt x="0" y="0"/>
                  </a:lnTo>
                  <a:close/>
                </a:path>
                <a:path w="95250" h="88264">
                  <a:moveTo>
                    <a:pt x="95237" y="0"/>
                  </a:moveTo>
                  <a:lnTo>
                    <a:pt x="47599" y="2552"/>
                  </a:lnTo>
                  <a:lnTo>
                    <a:pt x="94991" y="2552"/>
                  </a:lnTo>
                  <a:lnTo>
                    <a:pt x="95237" y="0"/>
                  </a:lnTo>
                  <a:close/>
                </a:path>
              </a:pathLst>
            </a:custGeom>
            <a:solidFill>
              <a:srgbClr val="7FA63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6" name="object 311"/>
            <p:cNvSpPr/>
            <p:nvPr/>
          </p:nvSpPr>
          <p:spPr>
            <a:xfrm>
              <a:off x="10457440" y="3493027"/>
              <a:ext cx="36195" cy="32384"/>
            </a:xfrm>
            <a:custGeom>
              <a:avLst/>
              <a:gdLst/>
              <a:ahLst/>
              <a:cxnLst/>
              <a:rect l="l" t="t" r="r" b="b"/>
              <a:pathLst>
                <a:path w="36194" h="32385">
                  <a:moveTo>
                    <a:pt x="0" y="31546"/>
                  </a:moveTo>
                  <a:lnTo>
                    <a:pt x="2171" y="31800"/>
                  </a:lnTo>
                  <a:lnTo>
                    <a:pt x="15850" y="31914"/>
                  </a:lnTo>
                  <a:lnTo>
                    <a:pt x="2184" y="31788"/>
                  </a:lnTo>
                  <a:lnTo>
                    <a:pt x="0" y="31546"/>
                  </a:lnTo>
                  <a:close/>
                </a:path>
                <a:path w="36194" h="32385">
                  <a:moveTo>
                    <a:pt x="33616" y="25349"/>
                  </a:moveTo>
                  <a:lnTo>
                    <a:pt x="32715" y="25869"/>
                  </a:lnTo>
                  <a:lnTo>
                    <a:pt x="31748" y="26377"/>
                  </a:lnTo>
                  <a:lnTo>
                    <a:pt x="24180" y="29997"/>
                  </a:lnTo>
                  <a:lnTo>
                    <a:pt x="20021" y="30956"/>
                  </a:lnTo>
                  <a:lnTo>
                    <a:pt x="24193" y="29997"/>
                  </a:lnTo>
                  <a:lnTo>
                    <a:pt x="31811" y="26365"/>
                  </a:lnTo>
                  <a:lnTo>
                    <a:pt x="32727" y="25869"/>
                  </a:lnTo>
                  <a:lnTo>
                    <a:pt x="33616" y="25349"/>
                  </a:lnTo>
                  <a:close/>
                </a:path>
                <a:path w="36194" h="32385">
                  <a:moveTo>
                    <a:pt x="927" y="6350"/>
                  </a:moveTo>
                  <a:lnTo>
                    <a:pt x="50" y="26377"/>
                  </a:lnTo>
                  <a:lnTo>
                    <a:pt x="2222" y="26606"/>
                  </a:lnTo>
                  <a:lnTo>
                    <a:pt x="15862" y="26733"/>
                  </a:lnTo>
                  <a:lnTo>
                    <a:pt x="24180" y="24815"/>
                  </a:lnTo>
                  <a:lnTo>
                    <a:pt x="31953" y="21107"/>
                  </a:lnTo>
                  <a:lnTo>
                    <a:pt x="33070" y="20510"/>
                  </a:lnTo>
                  <a:lnTo>
                    <a:pt x="34124" y="19875"/>
                  </a:lnTo>
                  <a:lnTo>
                    <a:pt x="35371" y="6604"/>
                  </a:lnTo>
                  <a:lnTo>
                    <a:pt x="15798" y="6604"/>
                  </a:lnTo>
                  <a:lnTo>
                    <a:pt x="2857" y="6515"/>
                  </a:lnTo>
                  <a:lnTo>
                    <a:pt x="927" y="6350"/>
                  </a:lnTo>
                  <a:close/>
                </a:path>
                <a:path w="36194" h="32385">
                  <a:moveTo>
                    <a:pt x="35991" y="0"/>
                  </a:moveTo>
                  <a:lnTo>
                    <a:pt x="15798" y="6604"/>
                  </a:lnTo>
                  <a:lnTo>
                    <a:pt x="35371" y="6604"/>
                  </a:lnTo>
                  <a:lnTo>
                    <a:pt x="35991" y="0"/>
                  </a:lnTo>
                  <a:close/>
                </a:path>
              </a:pathLst>
            </a:custGeom>
            <a:solidFill>
              <a:srgbClr val="CDC3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7" name="object 312"/>
            <p:cNvSpPr/>
            <p:nvPr/>
          </p:nvSpPr>
          <p:spPr>
            <a:xfrm>
              <a:off x="10458374" y="3430620"/>
              <a:ext cx="41275" cy="69215"/>
            </a:xfrm>
            <a:custGeom>
              <a:avLst/>
              <a:gdLst/>
              <a:ahLst/>
              <a:cxnLst/>
              <a:rect l="l" t="t" r="r" b="b"/>
              <a:pathLst>
                <a:path w="41275" h="69214">
                  <a:moveTo>
                    <a:pt x="40944" y="0"/>
                  </a:moveTo>
                  <a:lnTo>
                    <a:pt x="30105" y="4651"/>
                  </a:lnTo>
                  <a:lnTo>
                    <a:pt x="17477" y="7509"/>
                  </a:lnTo>
                  <a:lnTo>
                    <a:pt x="4749" y="8305"/>
                  </a:lnTo>
                  <a:lnTo>
                    <a:pt x="2562" y="8305"/>
                  </a:lnTo>
                  <a:lnTo>
                    <a:pt x="0" y="68757"/>
                  </a:lnTo>
                  <a:lnTo>
                    <a:pt x="1917" y="68922"/>
                  </a:lnTo>
                  <a:lnTo>
                    <a:pt x="14871" y="69011"/>
                  </a:lnTo>
                  <a:lnTo>
                    <a:pt x="23215" y="67348"/>
                  </a:lnTo>
                  <a:lnTo>
                    <a:pt x="40162" y="8305"/>
                  </a:lnTo>
                  <a:lnTo>
                    <a:pt x="4749" y="8305"/>
                  </a:lnTo>
                  <a:lnTo>
                    <a:pt x="2565" y="8242"/>
                  </a:lnTo>
                  <a:lnTo>
                    <a:pt x="40168" y="8242"/>
                  </a:lnTo>
                  <a:lnTo>
                    <a:pt x="40944" y="0"/>
                  </a:lnTo>
                  <a:close/>
                </a:path>
              </a:pathLst>
            </a:custGeom>
            <a:solidFill>
              <a:srgbClr val="67813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8" name="object 313"/>
            <p:cNvSpPr/>
            <p:nvPr/>
          </p:nvSpPr>
          <p:spPr>
            <a:xfrm>
              <a:off x="10412110" y="3380608"/>
              <a:ext cx="104775" cy="57150"/>
            </a:xfrm>
            <a:custGeom>
              <a:avLst/>
              <a:gdLst/>
              <a:ahLst/>
              <a:cxnLst/>
              <a:rect l="l" t="t" r="r" b="b"/>
              <a:pathLst>
                <a:path w="104775" h="57150">
                  <a:moveTo>
                    <a:pt x="64868" y="0"/>
                  </a:moveTo>
                  <a:lnTo>
                    <a:pt x="23993" y="8347"/>
                  </a:lnTo>
                  <a:lnTo>
                    <a:pt x="0" y="26468"/>
                  </a:lnTo>
                  <a:lnTo>
                    <a:pt x="2865" y="36909"/>
                  </a:lnTo>
                  <a:lnTo>
                    <a:pt x="10819" y="45896"/>
                  </a:lnTo>
                  <a:lnTo>
                    <a:pt x="22898" y="52838"/>
                  </a:lnTo>
                  <a:lnTo>
                    <a:pt x="38137" y="57149"/>
                  </a:lnTo>
                  <a:lnTo>
                    <a:pt x="58449" y="56441"/>
                  </a:lnTo>
                  <a:lnTo>
                    <a:pt x="97520" y="41604"/>
                  </a:lnTo>
                  <a:lnTo>
                    <a:pt x="104228" y="15915"/>
                  </a:lnTo>
                  <a:lnTo>
                    <a:pt x="80609" y="6270"/>
                  </a:lnTo>
                  <a:lnTo>
                    <a:pt x="64868" y="0"/>
                  </a:lnTo>
                  <a:close/>
                </a:path>
              </a:pathLst>
            </a:custGeom>
            <a:solidFill>
              <a:srgbClr val="DED4B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9" name="object 314"/>
            <p:cNvSpPr/>
            <p:nvPr/>
          </p:nvSpPr>
          <p:spPr>
            <a:xfrm>
              <a:off x="10412118" y="3365306"/>
              <a:ext cx="104775" cy="62230"/>
            </a:xfrm>
            <a:custGeom>
              <a:avLst/>
              <a:gdLst/>
              <a:ahLst/>
              <a:cxnLst/>
              <a:rect l="l" t="t" r="r" b="b"/>
              <a:pathLst>
                <a:path w="104775" h="62229">
                  <a:moveTo>
                    <a:pt x="62515" y="0"/>
                  </a:moveTo>
                  <a:lnTo>
                    <a:pt x="14030" y="10215"/>
                  </a:lnTo>
                  <a:lnTo>
                    <a:pt x="0" y="31217"/>
                  </a:lnTo>
                  <a:lnTo>
                    <a:pt x="2863" y="41654"/>
                  </a:lnTo>
                  <a:lnTo>
                    <a:pt x="10811" y="50645"/>
                  </a:lnTo>
                  <a:lnTo>
                    <a:pt x="22883" y="57597"/>
                  </a:lnTo>
                  <a:lnTo>
                    <a:pt x="38118" y="61918"/>
                  </a:lnTo>
                  <a:lnTo>
                    <a:pt x="58433" y="61210"/>
                  </a:lnTo>
                  <a:lnTo>
                    <a:pt x="97503" y="46360"/>
                  </a:lnTo>
                  <a:lnTo>
                    <a:pt x="104216" y="29858"/>
                  </a:lnTo>
                  <a:lnTo>
                    <a:pt x="104076" y="28499"/>
                  </a:lnTo>
                  <a:lnTo>
                    <a:pt x="62515" y="0"/>
                  </a:lnTo>
                  <a:close/>
                </a:path>
              </a:pathLst>
            </a:custGeom>
            <a:solidFill>
              <a:srgbClr val="F9F2E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0" name="object 315"/>
            <p:cNvSpPr/>
            <p:nvPr/>
          </p:nvSpPr>
          <p:spPr>
            <a:xfrm>
              <a:off x="10421266" y="3378431"/>
              <a:ext cx="86360" cy="41910"/>
            </a:xfrm>
            <a:custGeom>
              <a:avLst/>
              <a:gdLst/>
              <a:ahLst/>
              <a:cxnLst/>
              <a:rect l="l" t="t" r="r" b="b"/>
              <a:pathLst>
                <a:path w="86360" h="41910">
                  <a:moveTo>
                    <a:pt x="0" y="0"/>
                  </a:moveTo>
                  <a:lnTo>
                    <a:pt x="22049" y="38222"/>
                  </a:lnTo>
                  <a:lnTo>
                    <a:pt x="59270" y="41464"/>
                  </a:lnTo>
                  <a:lnTo>
                    <a:pt x="73132" y="35861"/>
                  </a:lnTo>
                  <a:lnTo>
                    <a:pt x="82492" y="27475"/>
                  </a:lnTo>
                  <a:lnTo>
                    <a:pt x="85928" y="17170"/>
                  </a:lnTo>
                  <a:lnTo>
                    <a:pt x="85928" y="1701"/>
                  </a:lnTo>
                  <a:lnTo>
                    <a:pt x="85255" y="17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4B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1" name="object 316"/>
            <p:cNvSpPr/>
            <p:nvPr/>
          </p:nvSpPr>
          <p:spPr>
            <a:xfrm>
              <a:off x="10421327" y="3355838"/>
              <a:ext cx="86360" cy="50800"/>
            </a:xfrm>
            <a:custGeom>
              <a:avLst/>
              <a:gdLst/>
              <a:ahLst/>
              <a:cxnLst/>
              <a:rect l="l" t="t" r="r" b="b"/>
              <a:pathLst>
                <a:path w="86360" h="50800">
                  <a:moveTo>
                    <a:pt x="59213" y="0"/>
                  </a:moveTo>
                  <a:lnTo>
                    <a:pt x="10212" y="8301"/>
                  </a:lnTo>
                  <a:lnTo>
                    <a:pt x="0" y="22882"/>
                  </a:lnTo>
                  <a:lnTo>
                    <a:pt x="3286" y="33846"/>
                  </a:lnTo>
                  <a:lnTo>
                    <a:pt x="12349" y="42578"/>
                  </a:lnTo>
                  <a:lnTo>
                    <a:pt x="25832" y="48380"/>
                  </a:lnTo>
                  <a:lnTo>
                    <a:pt x="42374" y="50556"/>
                  </a:lnTo>
                  <a:lnTo>
                    <a:pt x="59404" y="48493"/>
                  </a:lnTo>
                  <a:lnTo>
                    <a:pt x="73216" y="42866"/>
                  </a:lnTo>
                  <a:lnTo>
                    <a:pt x="82480" y="34520"/>
                  </a:lnTo>
                  <a:lnTo>
                    <a:pt x="85866" y="24294"/>
                  </a:lnTo>
                  <a:lnTo>
                    <a:pt x="82432" y="13989"/>
                  </a:lnTo>
                  <a:lnTo>
                    <a:pt x="73076" y="5603"/>
                  </a:lnTo>
                  <a:lnTo>
                    <a:pt x="59213" y="0"/>
                  </a:lnTo>
                  <a:close/>
                </a:path>
              </a:pathLst>
            </a:custGeom>
            <a:solidFill>
              <a:srgbClr val="FFFBF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2" name="object 317"/>
            <p:cNvSpPr/>
            <p:nvPr/>
          </p:nvSpPr>
          <p:spPr>
            <a:xfrm>
              <a:off x="10475012" y="3387805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13931" y="0"/>
                  </a:moveTo>
                  <a:lnTo>
                    <a:pt x="12738" y="0"/>
                  </a:lnTo>
                  <a:lnTo>
                    <a:pt x="11772" y="101"/>
                  </a:lnTo>
                  <a:lnTo>
                    <a:pt x="8889" y="1511"/>
                  </a:lnTo>
                  <a:lnTo>
                    <a:pt x="6032" y="2578"/>
                  </a:lnTo>
                  <a:lnTo>
                    <a:pt x="1041" y="3822"/>
                  </a:lnTo>
                  <a:lnTo>
                    <a:pt x="0" y="5587"/>
                  </a:lnTo>
                  <a:lnTo>
                    <a:pt x="800" y="8788"/>
                  </a:lnTo>
                  <a:lnTo>
                    <a:pt x="2108" y="9766"/>
                  </a:lnTo>
                  <a:lnTo>
                    <a:pt x="4343" y="9664"/>
                  </a:lnTo>
                  <a:lnTo>
                    <a:pt x="8026" y="8750"/>
                  </a:lnTo>
                  <a:lnTo>
                    <a:pt x="11315" y="7531"/>
                  </a:lnTo>
                  <a:lnTo>
                    <a:pt x="15760" y="5346"/>
                  </a:lnTo>
                  <a:lnTo>
                    <a:pt x="16421" y="3416"/>
                  </a:lnTo>
                  <a:lnTo>
                    <a:pt x="15074" y="660"/>
                  </a:lnTo>
                  <a:lnTo>
                    <a:pt x="13931" y="0"/>
                  </a:lnTo>
                  <a:close/>
                </a:path>
              </a:pathLst>
            </a:custGeom>
            <a:solidFill>
              <a:srgbClr val="908A8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3" name="object 318"/>
            <p:cNvSpPr/>
            <p:nvPr/>
          </p:nvSpPr>
          <p:spPr>
            <a:xfrm>
              <a:off x="10432601" y="3515190"/>
              <a:ext cx="5091" cy="3712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4" name="object 319"/>
            <p:cNvSpPr/>
            <p:nvPr/>
          </p:nvSpPr>
          <p:spPr>
            <a:xfrm>
              <a:off x="10424695" y="3495489"/>
              <a:ext cx="79375" cy="29209"/>
            </a:xfrm>
            <a:custGeom>
              <a:avLst/>
              <a:gdLst/>
              <a:ahLst/>
              <a:cxnLst/>
              <a:rect l="l" t="t" r="r" b="b"/>
              <a:pathLst>
                <a:path w="79375" h="29210">
                  <a:moveTo>
                    <a:pt x="0" y="0"/>
                  </a:moveTo>
                  <a:lnTo>
                    <a:pt x="533" y="5638"/>
                  </a:lnTo>
                  <a:lnTo>
                    <a:pt x="609" y="7543"/>
                  </a:lnTo>
                  <a:lnTo>
                    <a:pt x="1168" y="10477"/>
                  </a:lnTo>
                  <a:lnTo>
                    <a:pt x="32550" y="29070"/>
                  </a:lnTo>
                  <a:lnTo>
                    <a:pt x="32804" y="23914"/>
                  </a:lnTo>
                  <a:lnTo>
                    <a:pt x="31013" y="23710"/>
                  </a:lnTo>
                  <a:lnTo>
                    <a:pt x="17520" y="20103"/>
                  </a:lnTo>
                  <a:lnTo>
                    <a:pt x="7268" y="13824"/>
                  </a:lnTo>
                  <a:lnTo>
                    <a:pt x="2794" y="9474"/>
                  </a:lnTo>
                  <a:lnTo>
                    <a:pt x="990" y="4546"/>
                  </a:lnTo>
                  <a:lnTo>
                    <a:pt x="0" y="0"/>
                  </a:lnTo>
                  <a:close/>
                </a:path>
                <a:path w="79375" h="29210">
                  <a:moveTo>
                    <a:pt x="78841" y="2425"/>
                  </a:moveTo>
                  <a:lnTo>
                    <a:pt x="77952" y="8204"/>
                  </a:lnTo>
                  <a:lnTo>
                    <a:pt x="73367" y="13538"/>
                  </a:lnTo>
                  <a:lnTo>
                    <a:pt x="66878" y="17411"/>
                  </a:lnTo>
                  <a:lnTo>
                    <a:pt x="66357" y="22885"/>
                  </a:lnTo>
                  <a:lnTo>
                    <a:pt x="78536" y="8724"/>
                  </a:lnTo>
                  <a:lnTo>
                    <a:pt x="78536" y="5638"/>
                  </a:lnTo>
                  <a:lnTo>
                    <a:pt x="78841" y="2425"/>
                  </a:lnTo>
                  <a:close/>
                </a:path>
                <a:path w="79375" h="29210">
                  <a:moveTo>
                    <a:pt x="79019" y="304"/>
                  </a:moveTo>
                  <a:lnTo>
                    <a:pt x="78841" y="2425"/>
                  </a:lnTo>
                  <a:lnTo>
                    <a:pt x="79019" y="736"/>
                  </a:lnTo>
                  <a:lnTo>
                    <a:pt x="79019" y="304"/>
                  </a:lnTo>
                  <a:close/>
                </a:path>
              </a:pathLst>
            </a:custGeom>
            <a:solidFill>
              <a:srgbClr val="CDC3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5" name="object 320"/>
            <p:cNvSpPr/>
            <p:nvPr/>
          </p:nvSpPr>
          <p:spPr>
            <a:xfrm>
              <a:off x="10457268" y="3512905"/>
              <a:ext cx="34290" cy="12065"/>
            </a:xfrm>
            <a:custGeom>
              <a:avLst/>
              <a:gdLst/>
              <a:ahLst/>
              <a:cxnLst/>
              <a:rect l="l" t="t" r="r" b="b"/>
              <a:pathLst>
                <a:path w="34289" h="12064">
                  <a:moveTo>
                    <a:pt x="228" y="6502"/>
                  </a:moveTo>
                  <a:lnTo>
                    <a:pt x="0" y="11658"/>
                  </a:lnTo>
                  <a:lnTo>
                    <a:pt x="2362" y="11899"/>
                  </a:lnTo>
                  <a:lnTo>
                    <a:pt x="4622" y="12039"/>
                  </a:lnTo>
                  <a:lnTo>
                    <a:pt x="16040" y="12039"/>
                  </a:lnTo>
                  <a:lnTo>
                    <a:pt x="24358" y="10121"/>
                  </a:lnTo>
                  <a:lnTo>
                    <a:pt x="31171" y="6858"/>
                  </a:lnTo>
                  <a:lnTo>
                    <a:pt x="4635" y="6858"/>
                  </a:lnTo>
                  <a:lnTo>
                    <a:pt x="2387" y="6731"/>
                  </a:lnTo>
                  <a:lnTo>
                    <a:pt x="228" y="6502"/>
                  </a:lnTo>
                  <a:close/>
                </a:path>
                <a:path w="34289" h="12064">
                  <a:moveTo>
                    <a:pt x="34302" y="0"/>
                  </a:moveTo>
                  <a:lnTo>
                    <a:pt x="33235" y="635"/>
                  </a:lnTo>
                  <a:lnTo>
                    <a:pt x="32118" y="1231"/>
                  </a:lnTo>
                  <a:lnTo>
                    <a:pt x="24358" y="4940"/>
                  </a:lnTo>
                  <a:lnTo>
                    <a:pt x="16040" y="6858"/>
                  </a:lnTo>
                  <a:lnTo>
                    <a:pt x="31171" y="6858"/>
                  </a:lnTo>
                  <a:lnTo>
                    <a:pt x="31940" y="6489"/>
                  </a:lnTo>
                  <a:lnTo>
                    <a:pt x="32880" y="5994"/>
                  </a:lnTo>
                  <a:lnTo>
                    <a:pt x="33794" y="5473"/>
                  </a:lnTo>
                  <a:lnTo>
                    <a:pt x="34302" y="0"/>
                  </a:lnTo>
                  <a:close/>
                </a:path>
              </a:pathLst>
            </a:custGeom>
            <a:solidFill>
              <a:srgbClr val="A597B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6" name="object 321"/>
            <p:cNvSpPr/>
            <p:nvPr/>
          </p:nvSpPr>
          <p:spPr>
            <a:xfrm>
              <a:off x="10826878" y="4768142"/>
              <a:ext cx="299720" cy="111125"/>
            </a:xfrm>
            <a:custGeom>
              <a:avLst/>
              <a:gdLst/>
              <a:ahLst/>
              <a:cxnLst/>
              <a:rect l="l" t="t" r="r" b="b"/>
              <a:pathLst>
                <a:path w="299719" h="111125">
                  <a:moveTo>
                    <a:pt x="26568" y="0"/>
                  </a:moveTo>
                  <a:lnTo>
                    <a:pt x="0" y="32905"/>
                  </a:lnTo>
                  <a:lnTo>
                    <a:pt x="13266" y="43747"/>
                  </a:lnTo>
                  <a:lnTo>
                    <a:pt x="28223" y="53533"/>
                  </a:lnTo>
                  <a:lnTo>
                    <a:pt x="80667" y="77092"/>
                  </a:lnTo>
                  <a:lnTo>
                    <a:pt x="119379" y="88509"/>
                  </a:lnTo>
                  <a:lnTo>
                    <a:pt x="158698" y="96999"/>
                  </a:lnTo>
                  <a:lnTo>
                    <a:pt x="196576" y="102995"/>
                  </a:lnTo>
                  <a:lnTo>
                    <a:pt x="246203" y="108260"/>
                  </a:lnTo>
                  <a:lnTo>
                    <a:pt x="288190" y="110589"/>
                  </a:lnTo>
                  <a:lnTo>
                    <a:pt x="294208" y="110718"/>
                  </a:lnTo>
                  <a:lnTo>
                    <a:pt x="299275" y="99339"/>
                  </a:lnTo>
                  <a:lnTo>
                    <a:pt x="298005" y="88582"/>
                  </a:lnTo>
                  <a:lnTo>
                    <a:pt x="273694" y="86540"/>
                  </a:lnTo>
                  <a:lnTo>
                    <a:pt x="261385" y="85361"/>
                  </a:lnTo>
                  <a:lnTo>
                    <a:pt x="211131" y="78768"/>
                  </a:lnTo>
                  <a:lnTo>
                    <a:pt x="172377" y="70869"/>
                  </a:lnTo>
                  <a:lnTo>
                    <a:pt x="132717" y="59381"/>
                  </a:lnTo>
                  <a:lnTo>
                    <a:pt x="92158" y="43354"/>
                  </a:lnTo>
                  <a:lnTo>
                    <a:pt x="50705" y="21839"/>
                  </a:lnTo>
                  <a:lnTo>
                    <a:pt x="36690" y="13284"/>
                  </a:lnTo>
                  <a:lnTo>
                    <a:pt x="26568" y="0"/>
                  </a:lnTo>
                  <a:close/>
                </a:path>
              </a:pathLst>
            </a:custGeom>
            <a:solidFill>
              <a:srgbClr val="211B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7" name="object 322"/>
            <p:cNvSpPr/>
            <p:nvPr/>
          </p:nvSpPr>
          <p:spPr>
            <a:xfrm>
              <a:off x="10496343" y="3640937"/>
              <a:ext cx="36195" cy="37465"/>
            </a:xfrm>
            <a:custGeom>
              <a:avLst/>
              <a:gdLst/>
              <a:ahLst/>
              <a:cxnLst/>
              <a:rect l="l" t="t" r="r" b="b"/>
              <a:pathLst>
                <a:path w="36194" h="37464">
                  <a:moveTo>
                    <a:pt x="34231" y="0"/>
                  </a:moveTo>
                  <a:lnTo>
                    <a:pt x="28327" y="541"/>
                  </a:lnTo>
                  <a:lnTo>
                    <a:pt x="27841" y="941"/>
                  </a:lnTo>
                  <a:lnTo>
                    <a:pt x="17190" y="8602"/>
                  </a:lnTo>
                  <a:lnTo>
                    <a:pt x="6777" y="16329"/>
                  </a:lnTo>
                  <a:lnTo>
                    <a:pt x="0" y="27145"/>
                  </a:lnTo>
                  <a:lnTo>
                    <a:pt x="4050" y="37011"/>
                  </a:lnTo>
                  <a:lnTo>
                    <a:pt x="11318" y="34742"/>
                  </a:lnTo>
                  <a:lnTo>
                    <a:pt x="17830" y="23405"/>
                  </a:lnTo>
                  <a:lnTo>
                    <a:pt x="28707" y="15705"/>
                  </a:lnTo>
                  <a:lnTo>
                    <a:pt x="36157" y="5895"/>
                  </a:lnTo>
                  <a:lnTo>
                    <a:pt x="34231" y="0"/>
                  </a:lnTo>
                  <a:close/>
                </a:path>
              </a:pathLst>
            </a:custGeom>
            <a:solidFill>
              <a:srgbClr val="FAB18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8" name="object 323"/>
            <p:cNvSpPr/>
            <p:nvPr/>
          </p:nvSpPr>
          <p:spPr>
            <a:xfrm>
              <a:off x="10507598" y="3635793"/>
              <a:ext cx="34290" cy="44450"/>
            </a:xfrm>
            <a:custGeom>
              <a:avLst/>
              <a:gdLst/>
              <a:ahLst/>
              <a:cxnLst/>
              <a:rect l="l" t="t" r="r" b="b"/>
              <a:pathLst>
                <a:path w="34289" h="44450">
                  <a:moveTo>
                    <a:pt x="24695" y="0"/>
                  </a:moveTo>
                  <a:lnTo>
                    <a:pt x="22410" y="8865"/>
                  </a:lnTo>
                  <a:lnTo>
                    <a:pt x="10053" y="21905"/>
                  </a:lnTo>
                  <a:lnTo>
                    <a:pt x="2009" y="34145"/>
                  </a:lnTo>
                  <a:lnTo>
                    <a:pt x="0" y="44145"/>
                  </a:lnTo>
                  <a:lnTo>
                    <a:pt x="7721" y="40157"/>
                  </a:lnTo>
                  <a:lnTo>
                    <a:pt x="9321" y="32702"/>
                  </a:lnTo>
                  <a:lnTo>
                    <a:pt x="22631" y="30035"/>
                  </a:lnTo>
                  <a:lnTo>
                    <a:pt x="33820" y="22580"/>
                  </a:lnTo>
                  <a:lnTo>
                    <a:pt x="34086" y="13525"/>
                  </a:lnTo>
                  <a:lnTo>
                    <a:pt x="33021" y="11716"/>
                  </a:lnTo>
                  <a:lnTo>
                    <a:pt x="27881" y="2445"/>
                  </a:lnTo>
                  <a:lnTo>
                    <a:pt x="24695" y="0"/>
                  </a:lnTo>
                  <a:close/>
                </a:path>
              </a:pathLst>
            </a:custGeom>
            <a:solidFill>
              <a:srgbClr val="F68E6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9" name="object 324"/>
            <p:cNvSpPr/>
            <p:nvPr/>
          </p:nvSpPr>
          <p:spPr>
            <a:xfrm>
              <a:off x="9782123" y="4490982"/>
              <a:ext cx="672906" cy="1210021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0" name="object 325"/>
            <p:cNvSpPr/>
            <p:nvPr/>
          </p:nvSpPr>
          <p:spPr>
            <a:xfrm>
              <a:off x="10327227" y="1987752"/>
              <a:ext cx="608012" cy="890485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1" name="object 326"/>
            <p:cNvSpPr/>
            <p:nvPr/>
          </p:nvSpPr>
          <p:spPr>
            <a:xfrm>
              <a:off x="10309968" y="2497822"/>
              <a:ext cx="147700" cy="172681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2" name="object 327"/>
            <p:cNvSpPr/>
            <p:nvPr/>
          </p:nvSpPr>
          <p:spPr>
            <a:xfrm>
              <a:off x="10293318" y="2540786"/>
              <a:ext cx="164071" cy="152679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3" name="object 328"/>
            <p:cNvSpPr/>
            <p:nvPr/>
          </p:nvSpPr>
          <p:spPr>
            <a:xfrm>
              <a:off x="10379323" y="2775355"/>
              <a:ext cx="55194" cy="102882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4" name="object 329"/>
            <p:cNvSpPr/>
            <p:nvPr/>
          </p:nvSpPr>
          <p:spPr>
            <a:xfrm>
              <a:off x="10275386" y="2714649"/>
              <a:ext cx="103936" cy="163575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5" name="object 330"/>
            <p:cNvSpPr/>
            <p:nvPr/>
          </p:nvSpPr>
          <p:spPr>
            <a:xfrm>
              <a:off x="10183857" y="2588258"/>
              <a:ext cx="369950" cy="289979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6" name="object 331"/>
            <p:cNvSpPr/>
            <p:nvPr/>
          </p:nvSpPr>
          <p:spPr>
            <a:xfrm>
              <a:off x="10174433" y="2582239"/>
              <a:ext cx="156675" cy="295998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7" name="object 332"/>
            <p:cNvSpPr/>
            <p:nvPr/>
          </p:nvSpPr>
          <p:spPr>
            <a:xfrm>
              <a:off x="10174433" y="2743490"/>
              <a:ext cx="205371" cy="134747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8" name="object 333"/>
            <p:cNvSpPr/>
            <p:nvPr/>
          </p:nvSpPr>
          <p:spPr>
            <a:xfrm>
              <a:off x="9159894" y="2920173"/>
              <a:ext cx="1919605" cy="0"/>
            </a:xfrm>
            <a:custGeom>
              <a:avLst/>
              <a:gdLst/>
              <a:ahLst/>
              <a:cxnLst/>
              <a:rect l="l" t="t" r="r" b="b"/>
              <a:pathLst>
                <a:path w="1919605">
                  <a:moveTo>
                    <a:pt x="0" y="0"/>
                  </a:moveTo>
                  <a:lnTo>
                    <a:pt x="1919084" y="0"/>
                  </a:lnTo>
                </a:path>
              </a:pathLst>
            </a:custGeom>
            <a:ln w="34670">
              <a:solidFill>
                <a:srgbClr val="948AA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3074" name="Picture 2" descr="Image result for India Trade Facilitation"/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31" y="1217723"/>
            <a:ext cx="2320103" cy="129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" name="TextBox 329"/>
          <p:cNvSpPr txBox="1"/>
          <p:nvPr/>
        </p:nvSpPr>
        <p:spPr>
          <a:xfrm>
            <a:off x="2603318" y="116182"/>
            <a:ext cx="6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NCTF and its Structure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331" name="Picture 330"/>
          <p:cNvPicPr>
            <a:picLocks noChangeAspect="1"/>
          </p:cNvPicPr>
          <p:nvPr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217715" y="156609"/>
            <a:ext cx="676125" cy="58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7164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" y="539687"/>
            <a:ext cx="10515600" cy="706893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Baskerville Old Face" panose="02020602080505020303" pitchFamily="18" charset="0"/>
              </a:rPr>
              <a:t>NCTF Structure Design Principles</a:t>
            </a:r>
            <a:endParaRPr lang="en-US" sz="2000" dirty="0">
              <a:latin typeface="Baskerville Old Face" panose="0202060208050502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2369" y="2787971"/>
            <a:ext cx="1916229" cy="3270894"/>
          </a:xfrm>
          <a:prstGeom prst="roundRect">
            <a:avLst>
              <a:gd name="adj" fmla="val 412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defTabSz="698334">
              <a:lnSpc>
                <a:spcPct val="95000"/>
              </a:lnSpc>
              <a:buFontTx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TFA requires multiple stakeholders to come together in order to ease bottlenecks and facilitate cross border trade.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19626" y="2787971"/>
            <a:ext cx="1916229" cy="3270894"/>
          </a:xfrm>
          <a:prstGeom prst="roundRect">
            <a:avLst>
              <a:gd name="adj" fmla="val 412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defTabSz="698334">
              <a:lnSpc>
                <a:spcPct val="95000"/>
              </a:lnSpc>
              <a:defRPr/>
            </a:pPr>
            <a:r>
              <a:rPr lang="en-US" alt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NCTF thus facilitates/ coordinates with various agencies at various levels to achieve common goals.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69889" y="2787971"/>
            <a:ext cx="1916229" cy="3270894"/>
          </a:xfrm>
          <a:prstGeom prst="roundRect">
            <a:avLst>
              <a:gd name="adj" fmla="val 4126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defTabSz="698334">
              <a:lnSpc>
                <a:spcPct val="95000"/>
              </a:lnSpc>
              <a:defRPr/>
            </a:pPr>
            <a:r>
              <a:rPr lang="en-US" alt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NCTF also facilitates the flow of information and knowledge sharing between different agencies and regions.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82221" y="2787971"/>
            <a:ext cx="1916229" cy="3270894"/>
          </a:xfrm>
          <a:prstGeom prst="roundRect">
            <a:avLst>
              <a:gd name="adj" fmla="val 412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defTabSz="698334">
              <a:lnSpc>
                <a:spcPct val="95000"/>
              </a:lnSpc>
              <a:buClr>
                <a:schemeClr val="accent1"/>
              </a:buClr>
              <a:buSzPct val="137000"/>
              <a:defRPr/>
            </a:pPr>
            <a:r>
              <a:rPr lang="en-US" alt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NCTF facilitates decision making processes w.r.t. various stakeholders.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42712" y="2787971"/>
            <a:ext cx="1916229" cy="3270894"/>
          </a:xfrm>
          <a:prstGeom prst="roundRect">
            <a:avLst>
              <a:gd name="adj" fmla="val 412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defTabSz="698334">
              <a:lnSpc>
                <a:spcPct val="95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NCTF has representation from both public and private stakeholders.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2369" y="1537023"/>
            <a:ext cx="1916229" cy="1199756"/>
          </a:xfrm>
          <a:prstGeom prst="roundRect">
            <a:avLst>
              <a:gd name="adj" fmla="val 889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defTabSz="698334">
              <a:lnSpc>
                <a:spcPct val="95000"/>
              </a:lnSpc>
              <a:buClr>
                <a:schemeClr val="accent1"/>
              </a:buClr>
              <a:buSzPct val="137000"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Wide Representation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19626" y="1537023"/>
            <a:ext cx="1916229" cy="1199756"/>
          </a:xfrm>
          <a:prstGeom prst="roundRect">
            <a:avLst>
              <a:gd name="adj" fmla="val 889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defTabSz="698334">
              <a:lnSpc>
                <a:spcPct val="95000"/>
              </a:lnSpc>
              <a:buClr>
                <a:schemeClr val="accent1"/>
              </a:buClr>
              <a:buSzPct val="137000"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Coordination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69889" y="1537023"/>
            <a:ext cx="1916229" cy="1199756"/>
          </a:xfrm>
          <a:prstGeom prst="roundRect">
            <a:avLst>
              <a:gd name="adj" fmla="val 889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defTabSz="698334">
              <a:lnSpc>
                <a:spcPct val="95000"/>
              </a:lnSpc>
              <a:buClr>
                <a:schemeClr val="accent1"/>
              </a:buClr>
              <a:buSzPct val="137000"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Flow of Information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82221" y="1537023"/>
            <a:ext cx="1916229" cy="1199756"/>
          </a:xfrm>
          <a:prstGeom prst="roundRect">
            <a:avLst>
              <a:gd name="adj" fmla="val 889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defTabSz="698334">
              <a:lnSpc>
                <a:spcPct val="95000"/>
              </a:lnSpc>
              <a:buClr>
                <a:schemeClr val="accent1"/>
              </a:buClr>
              <a:buSzPct val="137000"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Decision Making Authority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42712" y="1537023"/>
            <a:ext cx="1916229" cy="1199756"/>
          </a:xfrm>
          <a:prstGeom prst="roundRect">
            <a:avLst>
              <a:gd name="adj" fmla="val 8897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t"/>
          <a:lstStyle/>
          <a:p>
            <a:pPr defTabSz="698334">
              <a:lnSpc>
                <a:spcPct val="95000"/>
              </a:lnSpc>
              <a:buClr>
                <a:schemeClr val="accent1"/>
              </a:buClr>
              <a:buSzPct val="137000"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Public and Private Ownership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3043" y="5059462"/>
            <a:ext cx="107899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067751" y="5136624"/>
            <a:ext cx="822463" cy="660689"/>
            <a:chOff x="4610101" y="119063"/>
            <a:chExt cx="585788" cy="544512"/>
          </a:xfrm>
          <a:solidFill>
            <a:schemeClr val="bg1"/>
          </a:solidFill>
        </p:grpSpPr>
        <p:sp>
          <p:nvSpPr>
            <p:cNvPr id="25" name="Freeform 166"/>
            <p:cNvSpPr>
              <a:spLocks/>
            </p:cNvSpPr>
            <p:nvPr/>
          </p:nvSpPr>
          <p:spPr bwMode="auto">
            <a:xfrm>
              <a:off x="4849813" y="501650"/>
              <a:ext cx="47625" cy="101600"/>
            </a:xfrm>
            <a:custGeom>
              <a:avLst/>
              <a:gdLst>
                <a:gd name="T0" fmla="*/ 0 w 122"/>
                <a:gd name="T1" fmla="*/ 0 h 255"/>
                <a:gd name="T2" fmla="*/ 65 w 122"/>
                <a:gd name="T3" fmla="*/ 255 h 255"/>
                <a:gd name="T4" fmla="*/ 122 w 122"/>
                <a:gd name="T5" fmla="*/ 254 h 255"/>
                <a:gd name="T6" fmla="*/ 117 w 122"/>
                <a:gd name="T7" fmla="*/ 0 h 255"/>
                <a:gd name="T8" fmla="*/ 0 w 122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55">
                  <a:moveTo>
                    <a:pt x="0" y="0"/>
                  </a:moveTo>
                  <a:lnTo>
                    <a:pt x="65" y="255"/>
                  </a:lnTo>
                  <a:lnTo>
                    <a:pt x="122" y="254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6" name="Freeform 167"/>
            <p:cNvSpPr>
              <a:spLocks noEditPoints="1"/>
            </p:cNvSpPr>
            <p:nvPr/>
          </p:nvSpPr>
          <p:spPr bwMode="auto">
            <a:xfrm>
              <a:off x="4802188" y="314325"/>
              <a:ext cx="190500" cy="88900"/>
            </a:xfrm>
            <a:custGeom>
              <a:avLst/>
              <a:gdLst>
                <a:gd name="T0" fmla="*/ 478 w 479"/>
                <a:gd name="T1" fmla="*/ 171 h 224"/>
                <a:gd name="T2" fmla="*/ 479 w 479"/>
                <a:gd name="T3" fmla="*/ 86 h 224"/>
                <a:gd name="T4" fmla="*/ 473 w 479"/>
                <a:gd name="T5" fmla="*/ 60 h 224"/>
                <a:gd name="T6" fmla="*/ 451 w 479"/>
                <a:gd name="T7" fmla="*/ 37 h 224"/>
                <a:gd name="T8" fmla="*/ 424 w 479"/>
                <a:gd name="T9" fmla="*/ 19 h 224"/>
                <a:gd name="T10" fmla="*/ 402 w 479"/>
                <a:gd name="T11" fmla="*/ 9 h 224"/>
                <a:gd name="T12" fmla="*/ 379 w 479"/>
                <a:gd name="T13" fmla="*/ 2 h 224"/>
                <a:gd name="T14" fmla="*/ 356 w 479"/>
                <a:gd name="T15" fmla="*/ 0 h 224"/>
                <a:gd name="T16" fmla="*/ 343 w 479"/>
                <a:gd name="T17" fmla="*/ 2 h 224"/>
                <a:gd name="T18" fmla="*/ 304 w 479"/>
                <a:gd name="T19" fmla="*/ 148 h 224"/>
                <a:gd name="T20" fmla="*/ 294 w 479"/>
                <a:gd name="T21" fmla="*/ 30 h 224"/>
                <a:gd name="T22" fmla="*/ 270 w 479"/>
                <a:gd name="T23" fmla="*/ 17 h 224"/>
                <a:gd name="T24" fmla="*/ 266 w 479"/>
                <a:gd name="T25" fmla="*/ 40 h 224"/>
                <a:gd name="T26" fmla="*/ 252 w 479"/>
                <a:gd name="T27" fmla="*/ 146 h 224"/>
                <a:gd name="T28" fmla="*/ 210 w 479"/>
                <a:gd name="T29" fmla="*/ 0 h 224"/>
                <a:gd name="T30" fmla="*/ 184 w 479"/>
                <a:gd name="T31" fmla="*/ 3 h 224"/>
                <a:gd name="T32" fmla="*/ 142 w 479"/>
                <a:gd name="T33" fmla="*/ 11 h 224"/>
                <a:gd name="T34" fmla="*/ 115 w 479"/>
                <a:gd name="T35" fmla="*/ 21 h 224"/>
                <a:gd name="T36" fmla="*/ 99 w 479"/>
                <a:gd name="T37" fmla="*/ 31 h 224"/>
                <a:gd name="T38" fmla="*/ 83 w 479"/>
                <a:gd name="T39" fmla="*/ 45 h 224"/>
                <a:gd name="T40" fmla="*/ 68 w 479"/>
                <a:gd name="T41" fmla="*/ 64 h 224"/>
                <a:gd name="T42" fmla="*/ 48 w 479"/>
                <a:gd name="T43" fmla="*/ 90 h 224"/>
                <a:gd name="T44" fmla="*/ 27 w 479"/>
                <a:gd name="T45" fmla="*/ 117 h 224"/>
                <a:gd name="T46" fmla="*/ 11 w 479"/>
                <a:gd name="T47" fmla="*/ 139 h 224"/>
                <a:gd name="T48" fmla="*/ 5 w 479"/>
                <a:gd name="T49" fmla="*/ 151 h 224"/>
                <a:gd name="T50" fmla="*/ 2 w 479"/>
                <a:gd name="T51" fmla="*/ 160 h 224"/>
                <a:gd name="T52" fmla="*/ 2 w 479"/>
                <a:gd name="T53" fmla="*/ 170 h 224"/>
                <a:gd name="T54" fmla="*/ 10 w 479"/>
                <a:gd name="T55" fmla="*/ 193 h 224"/>
                <a:gd name="T56" fmla="*/ 27 w 479"/>
                <a:gd name="T57" fmla="*/ 218 h 224"/>
                <a:gd name="T58" fmla="*/ 39 w 479"/>
                <a:gd name="T59" fmla="*/ 219 h 224"/>
                <a:gd name="T60" fmla="*/ 64 w 479"/>
                <a:gd name="T61" fmla="*/ 218 h 224"/>
                <a:gd name="T62" fmla="*/ 115 w 479"/>
                <a:gd name="T63" fmla="*/ 209 h 224"/>
                <a:gd name="T64" fmla="*/ 136 w 479"/>
                <a:gd name="T65" fmla="*/ 224 h 224"/>
                <a:gd name="T66" fmla="*/ 155 w 479"/>
                <a:gd name="T67" fmla="*/ 145 h 224"/>
                <a:gd name="T68" fmla="*/ 185 w 479"/>
                <a:gd name="T69" fmla="*/ 164 h 224"/>
                <a:gd name="T70" fmla="*/ 221 w 479"/>
                <a:gd name="T71" fmla="*/ 179 h 224"/>
                <a:gd name="T72" fmla="*/ 266 w 479"/>
                <a:gd name="T73" fmla="*/ 191 h 224"/>
                <a:gd name="T74" fmla="*/ 311 w 479"/>
                <a:gd name="T75" fmla="*/ 197 h 224"/>
                <a:gd name="T76" fmla="*/ 347 w 479"/>
                <a:gd name="T77" fmla="*/ 198 h 224"/>
                <a:gd name="T78" fmla="*/ 378 w 479"/>
                <a:gd name="T79" fmla="*/ 197 h 224"/>
                <a:gd name="T80" fmla="*/ 406 w 479"/>
                <a:gd name="T81" fmla="*/ 224 h 224"/>
                <a:gd name="T82" fmla="*/ 413 w 479"/>
                <a:gd name="T83" fmla="*/ 126 h 224"/>
                <a:gd name="T84" fmla="*/ 415 w 479"/>
                <a:gd name="T85" fmla="*/ 125 h 224"/>
                <a:gd name="T86" fmla="*/ 417 w 479"/>
                <a:gd name="T87" fmla="*/ 125 h 224"/>
                <a:gd name="T88" fmla="*/ 418 w 479"/>
                <a:gd name="T89" fmla="*/ 139 h 224"/>
                <a:gd name="T90" fmla="*/ 417 w 479"/>
                <a:gd name="T91" fmla="*/ 184 h 224"/>
                <a:gd name="T92" fmla="*/ 474 w 479"/>
                <a:gd name="T93" fmla="*/ 224 h 224"/>
                <a:gd name="T94" fmla="*/ 97 w 479"/>
                <a:gd name="T95" fmla="*/ 144 h 224"/>
                <a:gd name="T96" fmla="*/ 115 w 479"/>
                <a:gd name="T97" fmla="*/ 123 h 224"/>
                <a:gd name="T98" fmla="*/ 121 w 479"/>
                <a:gd name="T99" fmla="*/ 116 h 224"/>
                <a:gd name="T100" fmla="*/ 127 w 479"/>
                <a:gd name="T101" fmla="*/ 119 h 224"/>
                <a:gd name="T102" fmla="*/ 130 w 479"/>
                <a:gd name="T103" fmla="*/ 123 h 224"/>
                <a:gd name="T104" fmla="*/ 115 w 479"/>
                <a:gd name="T105" fmla="*/ 194 h 224"/>
                <a:gd name="T106" fmla="*/ 98 w 479"/>
                <a:gd name="T107" fmla="*/ 183 h 224"/>
                <a:gd name="T108" fmla="*/ 87 w 479"/>
                <a:gd name="T109" fmla="*/ 1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9" h="224">
                  <a:moveTo>
                    <a:pt x="474" y="224"/>
                  </a:moveTo>
                  <a:lnTo>
                    <a:pt x="478" y="171"/>
                  </a:lnTo>
                  <a:lnTo>
                    <a:pt x="479" y="123"/>
                  </a:lnTo>
                  <a:lnTo>
                    <a:pt x="479" y="86"/>
                  </a:lnTo>
                  <a:lnTo>
                    <a:pt x="478" y="67"/>
                  </a:lnTo>
                  <a:lnTo>
                    <a:pt x="473" y="60"/>
                  </a:lnTo>
                  <a:lnTo>
                    <a:pt x="465" y="50"/>
                  </a:lnTo>
                  <a:lnTo>
                    <a:pt x="451" y="37"/>
                  </a:lnTo>
                  <a:lnTo>
                    <a:pt x="433" y="25"/>
                  </a:lnTo>
                  <a:lnTo>
                    <a:pt x="424" y="19"/>
                  </a:lnTo>
                  <a:lnTo>
                    <a:pt x="413" y="14"/>
                  </a:lnTo>
                  <a:lnTo>
                    <a:pt x="402" y="9"/>
                  </a:lnTo>
                  <a:lnTo>
                    <a:pt x="391" y="5"/>
                  </a:lnTo>
                  <a:lnTo>
                    <a:pt x="379" y="2"/>
                  </a:lnTo>
                  <a:lnTo>
                    <a:pt x="368" y="0"/>
                  </a:lnTo>
                  <a:lnTo>
                    <a:pt x="356" y="0"/>
                  </a:lnTo>
                  <a:lnTo>
                    <a:pt x="345" y="0"/>
                  </a:lnTo>
                  <a:lnTo>
                    <a:pt x="343" y="2"/>
                  </a:lnTo>
                  <a:lnTo>
                    <a:pt x="336" y="5"/>
                  </a:lnTo>
                  <a:lnTo>
                    <a:pt x="304" y="148"/>
                  </a:lnTo>
                  <a:lnTo>
                    <a:pt x="291" y="42"/>
                  </a:lnTo>
                  <a:lnTo>
                    <a:pt x="294" y="30"/>
                  </a:lnTo>
                  <a:lnTo>
                    <a:pt x="288" y="17"/>
                  </a:lnTo>
                  <a:lnTo>
                    <a:pt x="270" y="17"/>
                  </a:lnTo>
                  <a:lnTo>
                    <a:pt x="263" y="30"/>
                  </a:lnTo>
                  <a:lnTo>
                    <a:pt x="266" y="40"/>
                  </a:lnTo>
                  <a:lnTo>
                    <a:pt x="253" y="140"/>
                  </a:lnTo>
                  <a:lnTo>
                    <a:pt x="252" y="146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7" y="0"/>
                  </a:lnTo>
                  <a:lnTo>
                    <a:pt x="184" y="3"/>
                  </a:lnTo>
                  <a:lnTo>
                    <a:pt x="162" y="6"/>
                  </a:lnTo>
                  <a:lnTo>
                    <a:pt x="142" y="11"/>
                  </a:lnTo>
                  <a:lnTo>
                    <a:pt x="124" y="17"/>
                  </a:lnTo>
                  <a:lnTo>
                    <a:pt x="115" y="21"/>
                  </a:lnTo>
                  <a:lnTo>
                    <a:pt x="106" y="25"/>
                  </a:lnTo>
                  <a:lnTo>
                    <a:pt x="99" y="31"/>
                  </a:lnTo>
                  <a:lnTo>
                    <a:pt x="90" y="37"/>
                  </a:lnTo>
                  <a:lnTo>
                    <a:pt x="83" y="45"/>
                  </a:lnTo>
                  <a:lnTo>
                    <a:pt x="75" y="55"/>
                  </a:lnTo>
                  <a:lnTo>
                    <a:pt x="68" y="64"/>
                  </a:lnTo>
                  <a:lnTo>
                    <a:pt x="61" y="75"/>
                  </a:lnTo>
                  <a:lnTo>
                    <a:pt x="48" y="90"/>
                  </a:lnTo>
                  <a:lnTo>
                    <a:pt x="37" y="104"/>
                  </a:lnTo>
                  <a:lnTo>
                    <a:pt x="27" y="117"/>
                  </a:lnTo>
                  <a:lnTo>
                    <a:pt x="17" y="132"/>
                  </a:lnTo>
                  <a:lnTo>
                    <a:pt x="11" y="139"/>
                  </a:lnTo>
                  <a:lnTo>
                    <a:pt x="7" y="145"/>
                  </a:lnTo>
                  <a:lnTo>
                    <a:pt x="5" y="151"/>
                  </a:lnTo>
                  <a:lnTo>
                    <a:pt x="3" y="156"/>
                  </a:lnTo>
                  <a:lnTo>
                    <a:pt x="2" y="160"/>
                  </a:lnTo>
                  <a:lnTo>
                    <a:pt x="0" y="166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0" y="193"/>
                  </a:lnTo>
                  <a:lnTo>
                    <a:pt x="23" y="216"/>
                  </a:lnTo>
                  <a:lnTo>
                    <a:pt x="27" y="218"/>
                  </a:lnTo>
                  <a:lnTo>
                    <a:pt x="33" y="219"/>
                  </a:lnTo>
                  <a:lnTo>
                    <a:pt x="39" y="219"/>
                  </a:lnTo>
                  <a:lnTo>
                    <a:pt x="47" y="219"/>
                  </a:lnTo>
                  <a:lnTo>
                    <a:pt x="64" y="218"/>
                  </a:lnTo>
                  <a:lnTo>
                    <a:pt x="81" y="216"/>
                  </a:lnTo>
                  <a:lnTo>
                    <a:pt x="115" y="209"/>
                  </a:lnTo>
                  <a:lnTo>
                    <a:pt x="135" y="205"/>
                  </a:lnTo>
                  <a:lnTo>
                    <a:pt x="136" y="224"/>
                  </a:lnTo>
                  <a:lnTo>
                    <a:pt x="166" y="224"/>
                  </a:lnTo>
                  <a:lnTo>
                    <a:pt x="155" y="145"/>
                  </a:lnTo>
                  <a:lnTo>
                    <a:pt x="162" y="151"/>
                  </a:lnTo>
                  <a:lnTo>
                    <a:pt x="185" y="164"/>
                  </a:lnTo>
                  <a:lnTo>
                    <a:pt x="202" y="171"/>
                  </a:lnTo>
                  <a:lnTo>
                    <a:pt x="221" y="179"/>
                  </a:lnTo>
                  <a:lnTo>
                    <a:pt x="242" y="185"/>
                  </a:lnTo>
                  <a:lnTo>
                    <a:pt x="266" y="191"/>
                  </a:lnTo>
                  <a:lnTo>
                    <a:pt x="290" y="195"/>
                  </a:lnTo>
                  <a:lnTo>
                    <a:pt x="311" y="197"/>
                  </a:lnTo>
                  <a:lnTo>
                    <a:pt x="331" y="198"/>
                  </a:lnTo>
                  <a:lnTo>
                    <a:pt x="347" y="198"/>
                  </a:lnTo>
                  <a:lnTo>
                    <a:pt x="370" y="198"/>
                  </a:lnTo>
                  <a:lnTo>
                    <a:pt x="378" y="197"/>
                  </a:lnTo>
                  <a:lnTo>
                    <a:pt x="378" y="224"/>
                  </a:lnTo>
                  <a:lnTo>
                    <a:pt x="406" y="224"/>
                  </a:lnTo>
                  <a:lnTo>
                    <a:pt x="413" y="127"/>
                  </a:lnTo>
                  <a:lnTo>
                    <a:pt x="413" y="126"/>
                  </a:lnTo>
                  <a:lnTo>
                    <a:pt x="414" y="126"/>
                  </a:lnTo>
                  <a:lnTo>
                    <a:pt x="415" y="125"/>
                  </a:lnTo>
                  <a:lnTo>
                    <a:pt x="416" y="124"/>
                  </a:lnTo>
                  <a:lnTo>
                    <a:pt x="417" y="125"/>
                  </a:lnTo>
                  <a:lnTo>
                    <a:pt x="417" y="129"/>
                  </a:lnTo>
                  <a:lnTo>
                    <a:pt x="418" y="139"/>
                  </a:lnTo>
                  <a:lnTo>
                    <a:pt x="418" y="151"/>
                  </a:lnTo>
                  <a:lnTo>
                    <a:pt x="417" y="184"/>
                  </a:lnTo>
                  <a:lnTo>
                    <a:pt x="416" y="224"/>
                  </a:lnTo>
                  <a:lnTo>
                    <a:pt x="474" y="224"/>
                  </a:lnTo>
                  <a:close/>
                  <a:moveTo>
                    <a:pt x="80" y="164"/>
                  </a:moveTo>
                  <a:lnTo>
                    <a:pt x="97" y="144"/>
                  </a:lnTo>
                  <a:lnTo>
                    <a:pt x="110" y="129"/>
                  </a:lnTo>
                  <a:lnTo>
                    <a:pt x="115" y="123"/>
                  </a:lnTo>
                  <a:lnTo>
                    <a:pt x="119" y="118"/>
                  </a:lnTo>
                  <a:lnTo>
                    <a:pt x="121" y="116"/>
                  </a:lnTo>
                  <a:lnTo>
                    <a:pt x="124" y="116"/>
                  </a:lnTo>
                  <a:lnTo>
                    <a:pt x="127" y="119"/>
                  </a:lnTo>
                  <a:lnTo>
                    <a:pt x="130" y="123"/>
                  </a:lnTo>
                  <a:lnTo>
                    <a:pt x="130" y="123"/>
                  </a:lnTo>
                  <a:lnTo>
                    <a:pt x="135" y="204"/>
                  </a:lnTo>
                  <a:lnTo>
                    <a:pt x="115" y="194"/>
                  </a:lnTo>
                  <a:lnTo>
                    <a:pt x="102" y="186"/>
                  </a:lnTo>
                  <a:lnTo>
                    <a:pt x="98" y="183"/>
                  </a:lnTo>
                  <a:lnTo>
                    <a:pt x="92" y="179"/>
                  </a:lnTo>
                  <a:lnTo>
                    <a:pt x="87" y="172"/>
                  </a:lnTo>
                  <a:lnTo>
                    <a:pt x="80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7" name="Freeform 168"/>
            <p:cNvSpPr>
              <a:spLocks/>
            </p:cNvSpPr>
            <p:nvPr/>
          </p:nvSpPr>
          <p:spPr bwMode="auto">
            <a:xfrm>
              <a:off x="4922838" y="501650"/>
              <a:ext cx="50800" cy="101600"/>
            </a:xfrm>
            <a:custGeom>
              <a:avLst/>
              <a:gdLst>
                <a:gd name="T0" fmla="*/ 0 w 126"/>
                <a:gd name="T1" fmla="*/ 255 h 255"/>
                <a:gd name="T2" fmla="*/ 55 w 126"/>
                <a:gd name="T3" fmla="*/ 255 h 255"/>
                <a:gd name="T4" fmla="*/ 126 w 126"/>
                <a:gd name="T5" fmla="*/ 0 h 255"/>
                <a:gd name="T6" fmla="*/ 9 w 126"/>
                <a:gd name="T7" fmla="*/ 0 h 255"/>
                <a:gd name="T8" fmla="*/ 0 w 126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55">
                  <a:moveTo>
                    <a:pt x="0" y="255"/>
                  </a:moveTo>
                  <a:lnTo>
                    <a:pt x="55" y="255"/>
                  </a:lnTo>
                  <a:lnTo>
                    <a:pt x="126" y="0"/>
                  </a:lnTo>
                  <a:lnTo>
                    <a:pt x="9" y="0"/>
                  </a:ln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8" name="Freeform 169"/>
            <p:cNvSpPr>
              <a:spLocks/>
            </p:cNvSpPr>
            <p:nvPr/>
          </p:nvSpPr>
          <p:spPr bwMode="auto">
            <a:xfrm>
              <a:off x="4873626" y="217488"/>
              <a:ext cx="76200" cy="96838"/>
            </a:xfrm>
            <a:custGeom>
              <a:avLst/>
              <a:gdLst>
                <a:gd name="T0" fmla="*/ 5 w 191"/>
                <a:gd name="T1" fmla="*/ 98 h 243"/>
                <a:gd name="T2" fmla="*/ 3 w 191"/>
                <a:gd name="T3" fmla="*/ 102 h 243"/>
                <a:gd name="T4" fmla="*/ 0 w 191"/>
                <a:gd name="T5" fmla="*/ 116 h 243"/>
                <a:gd name="T6" fmla="*/ 0 w 191"/>
                <a:gd name="T7" fmla="*/ 140 h 243"/>
                <a:gd name="T8" fmla="*/ 3 w 191"/>
                <a:gd name="T9" fmla="*/ 154 h 243"/>
                <a:gd name="T10" fmla="*/ 5 w 191"/>
                <a:gd name="T11" fmla="*/ 158 h 243"/>
                <a:gd name="T12" fmla="*/ 8 w 191"/>
                <a:gd name="T13" fmla="*/ 158 h 243"/>
                <a:gd name="T14" fmla="*/ 11 w 191"/>
                <a:gd name="T15" fmla="*/ 155 h 243"/>
                <a:gd name="T16" fmla="*/ 15 w 191"/>
                <a:gd name="T17" fmla="*/ 162 h 243"/>
                <a:gd name="T18" fmla="*/ 22 w 191"/>
                <a:gd name="T19" fmla="*/ 180 h 243"/>
                <a:gd name="T20" fmla="*/ 32 w 191"/>
                <a:gd name="T21" fmla="*/ 196 h 243"/>
                <a:gd name="T22" fmla="*/ 44 w 191"/>
                <a:gd name="T23" fmla="*/ 210 h 243"/>
                <a:gd name="T24" fmla="*/ 62 w 191"/>
                <a:gd name="T25" fmla="*/ 228 h 243"/>
                <a:gd name="T26" fmla="*/ 81 w 191"/>
                <a:gd name="T27" fmla="*/ 239 h 243"/>
                <a:gd name="T28" fmla="*/ 92 w 191"/>
                <a:gd name="T29" fmla="*/ 243 h 243"/>
                <a:gd name="T30" fmla="*/ 102 w 191"/>
                <a:gd name="T31" fmla="*/ 243 h 243"/>
                <a:gd name="T32" fmla="*/ 115 w 191"/>
                <a:gd name="T33" fmla="*/ 239 h 243"/>
                <a:gd name="T34" fmla="*/ 128 w 191"/>
                <a:gd name="T35" fmla="*/ 233 h 243"/>
                <a:gd name="T36" fmla="*/ 140 w 191"/>
                <a:gd name="T37" fmla="*/ 223 h 243"/>
                <a:gd name="T38" fmla="*/ 152 w 191"/>
                <a:gd name="T39" fmla="*/ 211 h 243"/>
                <a:gd name="T40" fmla="*/ 163 w 191"/>
                <a:gd name="T41" fmla="*/ 196 h 243"/>
                <a:gd name="T42" fmla="*/ 170 w 191"/>
                <a:gd name="T43" fmla="*/ 179 h 243"/>
                <a:gd name="T44" fmla="*/ 177 w 191"/>
                <a:gd name="T45" fmla="*/ 158 h 243"/>
                <a:gd name="T46" fmla="*/ 179 w 191"/>
                <a:gd name="T47" fmla="*/ 152 h 243"/>
                <a:gd name="T48" fmla="*/ 182 w 191"/>
                <a:gd name="T49" fmla="*/ 157 h 243"/>
                <a:gd name="T50" fmla="*/ 186 w 191"/>
                <a:gd name="T51" fmla="*/ 157 h 243"/>
                <a:gd name="T52" fmla="*/ 188 w 191"/>
                <a:gd name="T53" fmla="*/ 153 h 243"/>
                <a:gd name="T54" fmla="*/ 191 w 191"/>
                <a:gd name="T55" fmla="*/ 139 h 243"/>
                <a:gd name="T56" fmla="*/ 191 w 191"/>
                <a:gd name="T57" fmla="*/ 115 h 243"/>
                <a:gd name="T58" fmla="*/ 188 w 191"/>
                <a:gd name="T59" fmla="*/ 101 h 243"/>
                <a:gd name="T60" fmla="*/ 186 w 191"/>
                <a:gd name="T61" fmla="*/ 97 h 243"/>
                <a:gd name="T62" fmla="*/ 182 w 191"/>
                <a:gd name="T63" fmla="*/ 96 h 243"/>
                <a:gd name="T64" fmla="*/ 181 w 191"/>
                <a:gd name="T65" fmla="*/ 85 h 243"/>
                <a:gd name="T66" fmla="*/ 178 w 191"/>
                <a:gd name="T67" fmla="*/ 73 h 243"/>
                <a:gd name="T68" fmla="*/ 171 w 191"/>
                <a:gd name="T69" fmla="*/ 75 h 243"/>
                <a:gd name="T70" fmla="*/ 160 w 191"/>
                <a:gd name="T71" fmla="*/ 74 h 243"/>
                <a:gd name="T72" fmla="*/ 132 w 191"/>
                <a:gd name="T73" fmla="*/ 63 h 243"/>
                <a:gd name="T74" fmla="*/ 115 w 191"/>
                <a:gd name="T75" fmla="*/ 56 h 243"/>
                <a:gd name="T76" fmla="*/ 129 w 191"/>
                <a:gd name="T77" fmla="*/ 61 h 243"/>
                <a:gd name="T78" fmla="*/ 144 w 191"/>
                <a:gd name="T79" fmla="*/ 65 h 243"/>
                <a:gd name="T80" fmla="*/ 157 w 191"/>
                <a:gd name="T81" fmla="*/ 63 h 243"/>
                <a:gd name="T82" fmla="*/ 168 w 191"/>
                <a:gd name="T83" fmla="*/ 59 h 243"/>
                <a:gd name="T84" fmla="*/ 180 w 191"/>
                <a:gd name="T85" fmla="*/ 48 h 243"/>
                <a:gd name="T86" fmla="*/ 188 w 191"/>
                <a:gd name="T87" fmla="*/ 36 h 243"/>
                <a:gd name="T88" fmla="*/ 186 w 191"/>
                <a:gd name="T89" fmla="*/ 32 h 243"/>
                <a:gd name="T90" fmla="*/ 171 w 191"/>
                <a:gd name="T91" fmla="*/ 20 h 243"/>
                <a:gd name="T92" fmla="*/ 156 w 191"/>
                <a:gd name="T93" fmla="*/ 12 h 243"/>
                <a:gd name="T94" fmla="*/ 136 w 191"/>
                <a:gd name="T95" fmla="*/ 4 h 243"/>
                <a:gd name="T96" fmla="*/ 111 w 191"/>
                <a:gd name="T97" fmla="*/ 0 h 243"/>
                <a:gd name="T98" fmla="*/ 83 w 191"/>
                <a:gd name="T99" fmla="*/ 2 h 243"/>
                <a:gd name="T100" fmla="*/ 51 w 191"/>
                <a:gd name="T101" fmla="*/ 11 h 243"/>
                <a:gd name="T102" fmla="*/ 18 w 191"/>
                <a:gd name="T103" fmla="*/ 29 h 243"/>
                <a:gd name="T104" fmla="*/ 7 w 191"/>
                <a:gd name="T105" fmla="*/ 39 h 243"/>
                <a:gd name="T106" fmla="*/ 19 w 191"/>
                <a:gd name="T107" fmla="*/ 41 h 243"/>
                <a:gd name="T108" fmla="*/ 14 w 191"/>
                <a:gd name="T109" fmla="*/ 49 h 243"/>
                <a:gd name="T110" fmla="*/ 9 w 191"/>
                <a:gd name="T111" fmla="*/ 60 h 243"/>
                <a:gd name="T112" fmla="*/ 8 w 191"/>
                <a:gd name="T113" fmla="*/ 74 h 243"/>
                <a:gd name="T114" fmla="*/ 8 w 191"/>
                <a:gd name="T115" fmla="*/ 89 h 243"/>
                <a:gd name="T116" fmla="*/ 7 w 191"/>
                <a:gd name="T117" fmla="*/ 9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1" h="243">
                  <a:moveTo>
                    <a:pt x="7" y="97"/>
                  </a:moveTo>
                  <a:lnTo>
                    <a:pt x="5" y="98"/>
                  </a:lnTo>
                  <a:lnTo>
                    <a:pt x="4" y="100"/>
                  </a:lnTo>
                  <a:lnTo>
                    <a:pt x="3" y="102"/>
                  </a:lnTo>
                  <a:lnTo>
                    <a:pt x="2" y="107"/>
                  </a:lnTo>
                  <a:lnTo>
                    <a:pt x="0" y="116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2" y="151"/>
                  </a:lnTo>
                  <a:lnTo>
                    <a:pt x="3" y="154"/>
                  </a:lnTo>
                  <a:lnTo>
                    <a:pt x="4" y="157"/>
                  </a:lnTo>
                  <a:lnTo>
                    <a:pt x="5" y="158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11" y="155"/>
                  </a:lnTo>
                  <a:lnTo>
                    <a:pt x="12" y="152"/>
                  </a:lnTo>
                  <a:lnTo>
                    <a:pt x="15" y="162"/>
                  </a:lnTo>
                  <a:lnTo>
                    <a:pt x="18" y="170"/>
                  </a:lnTo>
                  <a:lnTo>
                    <a:pt x="22" y="180"/>
                  </a:lnTo>
                  <a:lnTo>
                    <a:pt x="27" y="188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0"/>
                  </a:lnTo>
                  <a:lnTo>
                    <a:pt x="49" y="217"/>
                  </a:lnTo>
                  <a:lnTo>
                    <a:pt x="62" y="228"/>
                  </a:lnTo>
                  <a:lnTo>
                    <a:pt x="74" y="236"/>
                  </a:lnTo>
                  <a:lnTo>
                    <a:pt x="81" y="239"/>
                  </a:lnTo>
                  <a:lnTo>
                    <a:pt x="86" y="242"/>
                  </a:lnTo>
                  <a:lnTo>
                    <a:pt x="92" y="243"/>
                  </a:lnTo>
                  <a:lnTo>
                    <a:pt x="96" y="243"/>
                  </a:lnTo>
                  <a:lnTo>
                    <a:pt x="102" y="243"/>
                  </a:lnTo>
                  <a:lnTo>
                    <a:pt x="109" y="242"/>
                  </a:lnTo>
                  <a:lnTo>
                    <a:pt x="115" y="239"/>
                  </a:lnTo>
                  <a:lnTo>
                    <a:pt x="122" y="236"/>
                  </a:lnTo>
                  <a:lnTo>
                    <a:pt x="128" y="233"/>
                  </a:lnTo>
                  <a:lnTo>
                    <a:pt x="135" y="229"/>
                  </a:lnTo>
                  <a:lnTo>
                    <a:pt x="140" y="223"/>
                  </a:lnTo>
                  <a:lnTo>
                    <a:pt x="147" y="218"/>
                  </a:lnTo>
                  <a:lnTo>
                    <a:pt x="152" y="211"/>
                  </a:lnTo>
                  <a:lnTo>
                    <a:pt x="157" y="204"/>
                  </a:lnTo>
                  <a:lnTo>
                    <a:pt x="163" y="196"/>
                  </a:lnTo>
                  <a:lnTo>
                    <a:pt x="167" y="188"/>
                  </a:lnTo>
                  <a:lnTo>
                    <a:pt x="170" y="179"/>
                  </a:lnTo>
                  <a:lnTo>
                    <a:pt x="174" y="169"/>
                  </a:lnTo>
                  <a:lnTo>
                    <a:pt x="177" y="158"/>
                  </a:lnTo>
                  <a:lnTo>
                    <a:pt x="178" y="148"/>
                  </a:lnTo>
                  <a:lnTo>
                    <a:pt x="179" y="152"/>
                  </a:lnTo>
                  <a:lnTo>
                    <a:pt x="180" y="155"/>
                  </a:lnTo>
                  <a:lnTo>
                    <a:pt x="182" y="157"/>
                  </a:lnTo>
                  <a:lnTo>
                    <a:pt x="183" y="158"/>
                  </a:lnTo>
                  <a:lnTo>
                    <a:pt x="186" y="157"/>
                  </a:lnTo>
                  <a:lnTo>
                    <a:pt x="187" y="155"/>
                  </a:lnTo>
                  <a:lnTo>
                    <a:pt x="188" y="153"/>
                  </a:lnTo>
                  <a:lnTo>
                    <a:pt x="189" y="149"/>
                  </a:lnTo>
                  <a:lnTo>
                    <a:pt x="191" y="139"/>
                  </a:lnTo>
                  <a:lnTo>
                    <a:pt x="191" y="127"/>
                  </a:lnTo>
                  <a:lnTo>
                    <a:pt x="191" y="115"/>
                  </a:lnTo>
                  <a:lnTo>
                    <a:pt x="189" y="104"/>
                  </a:lnTo>
                  <a:lnTo>
                    <a:pt x="188" y="101"/>
                  </a:lnTo>
                  <a:lnTo>
                    <a:pt x="187" y="98"/>
                  </a:lnTo>
                  <a:lnTo>
                    <a:pt x="186" y="97"/>
                  </a:lnTo>
                  <a:lnTo>
                    <a:pt x="183" y="96"/>
                  </a:lnTo>
                  <a:lnTo>
                    <a:pt x="182" y="96"/>
                  </a:lnTo>
                  <a:lnTo>
                    <a:pt x="181" y="97"/>
                  </a:lnTo>
                  <a:lnTo>
                    <a:pt x="181" y="85"/>
                  </a:lnTo>
                  <a:lnTo>
                    <a:pt x="180" y="71"/>
                  </a:lnTo>
                  <a:lnTo>
                    <a:pt x="178" y="73"/>
                  </a:lnTo>
                  <a:lnTo>
                    <a:pt x="175" y="74"/>
                  </a:lnTo>
                  <a:lnTo>
                    <a:pt x="171" y="75"/>
                  </a:lnTo>
                  <a:lnTo>
                    <a:pt x="167" y="75"/>
                  </a:lnTo>
                  <a:lnTo>
                    <a:pt x="160" y="74"/>
                  </a:lnTo>
                  <a:lnTo>
                    <a:pt x="151" y="72"/>
                  </a:lnTo>
                  <a:lnTo>
                    <a:pt x="132" y="63"/>
                  </a:lnTo>
                  <a:lnTo>
                    <a:pt x="110" y="53"/>
                  </a:lnTo>
                  <a:lnTo>
                    <a:pt x="115" y="56"/>
                  </a:lnTo>
                  <a:lnTo>
                    <a:pt x="121" y="58"/>
                  </a:lnTo>
                  <a:lnTo>
                    <a:pt x="129" y="61"/>
                  </a:lnTo>
                  <a:lnTo>
                    <a:pt x="137" y="65"/>
                  </a:lnTo>
                  <a:lnTo>
                    <a:pt x="144" y="65"/>
                  </a:lnTo>
                  <a:lnTo>
                    <a:pt x="152" y="65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68" y="59"/>
                  </a:lnTo>
                  <a:lnTo>
                    <a:pt x="173" y="56"/>
                  </a:lnTo>
                  <a:lnTo>
                    <a:pt x="180" y="48"/>
                  </a:lnTo>
                  <a:lnTo>
                    <a:pt x="184" y="42"/>
                  </a:lnTo>
                  <a:lnTo>
                    <a:pt x="188" y="36"/>
                  </a:lnTo>
                  <a:lnTo>
                    <a:pt x="189" y="34"/>
                  </a:lnTo>
                  <a:lnTo>
                    <a:pt x="186" y="32"/>
                  </a:lnTo>
                  <a:lnTo>
                    <a:pt x="178" y="25"/>
                  </a:lnTo>
                  <a:lnTo>
                    <a:pt x="171" y="20"/>
                  </a:lnTo>
                  <a:lnTo>
                    <a:pt x="165" y="16"/>
                  </a:lnTo>
                  <a:lnTo>
                    <a:pt x="156" y="12"/>
                  </a:lnTo>
                  <a:lnTo>
                    <a:pt x="147" y="7"/>
                  </a:lnTo>
                  <a:lnTo>
                    <a:pt x="136" y="4"/>
                  </a:lnTo>
                  <a:lnTo>
                    <a:pt x="124" y="2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3" y="2"/>
                  </a:lnTo>
                  <a:lnTo>
                    <a:pt x="67" y="5"/>
                  </a:lnTo>
                  <a:lnTo>
                    <a:pt x="51" y="11"/>
                  </a:lnTo>
                  <a:lnTo>
                    <a:pt x="32" y="18"/>
                  </a:lnTo>
                  <a:lnTo>
                    <a:pt x="18" y="29"/>
                  </a:lnTo>
                  <a:lnTo>
                    <a:pt x="2" y="39"/>
                  </a:lnTo>
                  <a:lnTo>
                    <a:pt x="7" y="39"/>
                  </a:lnTo>
                  <a:lnTo>
                    <a:pt x="22" y="39"/>
                  </a:lnTo>
                  <a:lnTo>
                    <a:pt x="19" y="41"/>
                  </a:lnTo>
                  <a:lnTo>
                    <a:pt x="16" y="45"/>
                  </a:lnTo>
                  <a:lnTo>
                    <a:pt x="14" y="49"/>
                  </a:lnTo>
                  <a:lnTo>
                    <a:pt x="12" y="54"/>
                  </a:lnTo>
                  <a:lnTo>
                    <a:pt x="9" y="60"/>
                  </a:lnTo>
                  <a:lnTo>
                    <a:pt x="8" y="67"/>
                  </a:lnTo>
                  <a:lnTo>
                    <a:pt x="8" y="74"/>
                  </a:lnTo>
                  <a:lnTo>
                    <a:pt x="9" y="83"/>
                  </a:lnTo>
                  <a:lnTo>
                    <a:pt x="8" y="89"/>
                  </a:lnTo>
                  <a:lnTo>
                    <a:pt x="7" y="98"/>
                  </a:lnTo>
                  <a:lnTo>
                    <a:pt x="7" y="97"/>
                  </a:lnTo>
                  <a:lnTo>
                    <a:pt x="7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9" name="Freeform 170"/>
            <p:cNvSpPr>
              <a:spLocks/>
            </p:cNvSpPr>
            <p:nvPr/>
          </p:nvSpPr>
          <p:spPr bwMode="auto">
            <a:xfrm>
              <a:off x="4864101" y="606425"/>
              <a:ext cx="31750" cy="15875"/>
            </a:xfrm>
            <a:custGeom>
              <a:avLst/>
              <a:gdLst>
                <a:gd name="T0" fmla="*/ 30 w 80"/>
                <a:gd name="T1" fmla="*/ 0 h 37"/>
                <a:gd name="T2" fmla="*/ 23 w 80"/>
                <a:gd name="T3" fmla="*/ 6 h 37"/>
                <a:gd name="T4" fmla="*/ 7 w 80"/>
                <a:gd name="T5" fmla="*/ 18 h 37"/>
                <a:gd name="T6" fmla="*/ 5 w 80"/>
                <a:gd name="T7" fmla="*/ 21 h 37"/>
                <a:gd name="T8" fmla="*/ 2 w 80"/>
                <a:gd name="T9" fmla="*/ 24 h 37"/>
                <a:gd name="T10" fmla="*/ 1 w 80"/>
                <a:gd name="T11" fmla="*/ 27 h 37"/>
                <a:gd name="T12" fmla="*/ 0 w 80"/>
                <a:gd name="T13" fmla="*/ 31 h 37"/>
                <a:gd name="T14" fmla="*/ 1 w 80"/>
                <a:gd name="T15" fmla="*/ 33 h 37"/>
                <a:gd name="T16" fmla="*/ 3 w 80"/>
                <a:gd name="T17" fmla="*/ 35 h 37"/>
                <a:gd name="T18" fmla="*/ 7 w 80"/>
                <a:gd name="T19" fmla="*/ 36 h 37"/>
                <a:gd name="T20" fmla="*/ 13 w 80"/>
                <a:gd name="T21" fmla="*/ 37 h 37"/>
                <a:gd name="T22" fmla="*/ 20 w 80"/>
                <a:gd name="T23" fmla="*/ 37 h 37"/>
                <a:gd name="T24" fmla="*/ 28 w 80"/>
                <a:gd name="T25" fmla="*/ 36 h 37"/>
                <a:gd name="T26" fmla="*/ 34 w 80"/>
                <a:gd name="T27" fmla="*/ 35 h 37"/>
                <a:gd name="T28" fmla="*/ 40 w 80"/>
                <a:gd name="T29" fmla="*/ 33 h 37"/>
                <a:gd name="T30" fmla="*/ 51 w 80"/>
                <a:gd name="T31" fmla="*/ 27 h 37"/>
                <a:gd name="T32" fmla="*/ 60 w 80"/>
                <a:gd name="T33" fmla="*/ 21 h 37"/>
                <a:gd name="T34" fmla="*/ 64 w 80"/>
                <a:gd name="T35" fmla="*/ 19 h 37"/>
                <a:gd name="T36" fmla="*/ 66 w 80"/>
                <a:gd name="T37" fmla="*/ 20 h 37"/>
                <a:gd name="T38" fmla="*/ 66 w 80"/>
                <a:gd name="T39" fmla="*/ 21 h 37"/>
                <a:gd name="T40" fmla="*/ 67 w 80"/>
                <a:gd name="T41" fmla="*/ 22 h 37"/>
                <a:gd name="T42" fmla="*/ 72 w 80"/>
                <a:gd name="T43" fmla="*/ 21 h 37"/>
                <a:gd name="T44" fmla="*/ 78 w 80"/>
                <a:gd name="T45" fmla="*/ 20 h 37"/>
                <a:gd name="T46" fmla="*/ 80 w 80"/>
                <a:gd name="T47" fmla="*/ 6 h 37"/>
                <a:gd name="T48" fmla="*/ 79 w 80"/>
                <a:gd name="T49" fmla="*/ 2 h 37"/>
                <a:gd name="T50" fmla="*/ 80 w 80"/>
                <a:gd name="T51" fmla="*/ 0 h 37"/>
                <a:gd name="T52" fmla="*/ 30 w 80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37">
                  <a:moveTo>
                    <a:pt x="30" y="0"/>
                  </a:moveTo>
                  <a:lnTo>
                    <a:pt x="23" y="6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7" y="36"/>
                  </a:lnTo>
                  <a:lnTo>
                    <a:pt x="13" y="37"/>
                  </a:lnTo>
                  <a:lnTo>
                    <a:pt x="20" y="37"/>
                  </a:lnTo>
                  <a:lnTo>
                    <a:pt x="28" y="36"/>
                  </a:lnTo>
                  <a:lnTo>
                    <a:pt x="34" y="35"/>
                  </a:lnTo>
                  <a:lnTo>
                    <a:pt x="40" y="33"/>
                  </a:lnTo>
                  <a:lnTo>
                    <a:pt x="51" y="27"/>
                  </a:lnTo>
                  <a:lnTo>
                    <a:pt x="60" y="21"/>
                  </a:lnTo>
                  <a:lnTo>
                    <a:pt x="64" y="19"/>
                  </a:lnTo>
                  <a:lnTo>
                    <a:pt x="66" y="20"/>
                  </a:lnTo>
                  <a:lnTo>
                    <a:pt x="66" y="21"/>
                  </a:lnTo>
                  <a:lnTo>
                    <a:pt x="67" y="22"/>
                  </a:lnTo>
                  <a:lnTo>
                    <a:pt x="72" y="21"/>
                  </a:lnTo>
                  <a:lnTo>
                    <a:pt x="78" y="20"/>
                  </a:lnTo>
                  <a:lnTo>
                    <a:pt x="80" y="6"/>
                  </a:lnTo>
                  <a:lnTo>
                    <a:pt x="79" y="2"/>
                  </a:lnTo>
                  <a:lnTo>
                    <a:pt x="8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0" name="Freeform 171"/>
            <p:cNvSpPr>
              <a:spLocks/>
            </p:cNvSpPr>
            <p:nvPr/>
          </p:nvSpPr>
          <p:spPr bwMode="auto">
            <a:xfrm>
              <a:off x="4926013" y="606425"/>
              <a:ext cx="31750" cy="15875"/>
            </a:xfrm>
            <a:custGeom>
              <a:avLst/>
              <a:gdLst>
                <a:gd name="T0" fmla="*/ 50 w 80"/>
                <a:gd name="T1" fmla="*/ 0 h 37"/>
                <a:gd name="T2" fmla="*/ 0 w 80"/>
                <a:gd name="T3" fmla="*/ 0 h 37"/>
                <a:gd name="T4" fmla="*/ 1 w 80"/>
                <a:gd name="T5" fmla="*/ 2 h 37"/>
                <a:gd name="T6" fmla="*/ 0 w 80"/>
                <a:gd name="T7" fmla="*/ 6 h 37"/>
                <a:gd name="T8" fmla="*/ 3 w 80"/>
                <a:gd name="T9" fmla="*/ 20 h 37"/>
                <a:gd name="T10" fmla="*/ 8 w 80"/>
                <a:gd name="T11" fmla="*/ 21 h 37"/>
                <a:gd name="T12" fmla="*/ 13 w 80"/>
                <a:gd name="T13" fmla="*/ 22 h 37"/>
                <a:gd name="T14" fmla="*/ 14 w 80"/>
                <a:gd name="T15" fmla="*/ 21 h 37"/>
                <a:gd name="T16" fmla="*/ 14 w 80"/>
                <a:gd name="T17" fmla="*/ 20 h 37"/>
                <a:gd name="T18" fmla="*/ 17 w 80"/>
                <a:gd name="T19" fmla="*/ 19 h 37"/>
                <a:gd name="T20" fmla="*/ 20 w 80"/>
                <a:gd name="T21" fmla="*/ 21 h 37"/>
                <a:gd name="T22" fmla="*/ 30 w 80"/>
                <a:gd name="T23" fmla="*/ 27 h 37"/>
                <a:gd name="T24" fmla="*/ 40 w 80"/>
                <a:gd name="T25" fmla="*/ 33 h 37"/>
                <a:gd name="T26" fmla="*/ 46 w 80"/>
                <a:gd name="T27" fmla="*/ 35 h 37"/>
                <a:gd name="T28" fmla="*/ 52 w 80"/>
                <a:gd name="T29" fmla="*/ 36 h 37"/>
                <a:gd name="T30" fmla="*/ 60 w 80"/>
                <a:gd name="T31" fmla="*/ 37 h 37"/>
                <a:gd name="T32" fmla="*/ 67 w 80"/>
                <a:gd name="T33" fmla="*/ 37 h 37"/>
                <a:gd name="T34" fmla="*/ 73 w 80"/>
                <a:gd name="T35" fmla="*/ 36 h 37"/>
                <a:gd name="T36" fmla="*/ 77 w 80"/>
                <a:gd name="T37" fmla="*/ 35 h 37"/>
                <a:gd name="T38" fmla="*/ 79 w 80"/>
                <a:gd name="T39" fmla="*/ 33 h 37"/>
                <a:gd name="T40" fmla="*/ 80 w 80"/>
                <a:gd name="T41" fmla="*/ 31 h 37"/>
                <a:gd name="T42" fmla="*/ 79 w 80"/>
                <a:gd name="T43" fmla="*/ 27 h 37"/>
                <a:gd name="T44" fmla="*/ 78 w 80"/>
                <a:gd name="T45" fmla="*/ 24 h 37"/>
                <a:gd name="T46" fmla="*/ 75 w 80"/>
                <a:gd name="T47" fmla="*/ 21 h 37"/>
                <a:gd name="T48" fmla="*/ 72 w 80"/>
                <a:gd name="T49" fmla="*/ 18 h 37"/>
                <a:gd name="T50" fmla="*/ 58 w 80"/>
                <a:gd name="T51" fmla="*/ 6 h 37"/>
                <a:gd name="T52" fmla="*/ 50 w 80"/>
                <a:gd name="T5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37">
                  <a:moveTo>
                    <a:pt x="5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20"/>
                  </a:lnTo>
                  <a:lnTo>
                    <a:pt x="8" y="21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7" y="19"/>
                  </a:lnTo>
                  <a:lnTo>
                    <a:pt x="20" y="21"/>
                  </a:lnTo>
                  <a:lnTo>
                    <a:pt x="30" y="27"/>
                  </a:lnTo>
                  <a:lnTo>
                    <a:pt x="40" y="33"/>
                  </a:lnTo>
                  <a:lnTo>
                    <a:pt x="46" y="35"/>
                  </a:lnTo>
                  <a:lnTo>
                    <a:pt x="52" y="36"/>
                  </a:lnTo>
                  <a:lnTo>
                    <a:pt x="60" y="37"/>
                  </a:lnTo>
                  <a:lnTo>
                    <a:pt x="67" y="37"/>
                  </a:lnTo>
                  <a:lnTo>
                    <a:pt x="73" y="36"/>
                  </a:lnTo>
                  <a:lnTo>
                    <a:pt x="77" y="35"/>
                  </a:lnTo>
                  <a:lnTo>
                    <a:pt x="79" y="33"/>
                  </a:lnTo>
                  <a:lnTo>
                    <a:pt x="80" y="31"/>
                  </a:lnTo>
                  <a:lnTo>
                    <a:pt x="79" y="27"/>
                  </a:lnTo>
                  <a:lnTo>
                    <a:pt x="78" y="24"/>
                  </a:lnTo>
                  <a:lnTo>
                    <a:pt x="75" y="21"/>
                  </a:lnTo>
                  <a:lnTo>
                    <a:pt x="72" y="18"/>
                  </a:lnTo>
                  <a:lnTo>
                    <a:pt x="58" y="6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1" name="Freeform 172"/>
            <p:cNvSpPr>
              <a:spLocks noEditPoints="1"/>
            </p:cNvSpPr>
            <p:nvPr/>
          </p:nvSpPr>
          <p:spPr bwMode="auto">
            <a:xfrm>
              <a:off x="4746626" y="119063"/>
              <a:ext cx="127000" cy="111125"/>
            </a:xfrm>
            <a:custGeom>
              <a:avLst/>
              <a:gdLst>
                <a:gd name="T0" fmla="*/ 240 w 322"/>
                <a:gd name="T1" fmla="*/ 282 h 282"/>
                <a:gd name="T2" fmla="*/ 250 w 322"/>
                <a:gd name="T3" fmla="*/ 240 h 282"/>
                <a:gd name="T4" fmla="*/ 272 w 322"/>
                <a:gd name="T5" fmla="*/ 234 h 282"/>
                <a:gd name="T6" fmla="*/ 293 w 322"/>
                <a:gd name="T7" fmla="*/ 221 h 282"/>
                <a:gd name="T8" fmla="*/ 308 w 322"/>
                <a:gd name="T9" fmla="*/ 204 h 282"/>
                <a:gd name="T10" fmla="*/ 319 w 322"/>
                <a:gd name="T11" fmla="*/ 184 h 282"/>
                <a:gd name="T12" fmla="*/ 322 w 322"/>
                <a:gd name="T13" fmla="*/ 159 h 282"/>
                <a:gd name="T14" fmla="*/ 320 w 322"/>
                <a:gd name="T15" fmla="*/ 65 h 282"/>
                <a:gd name="T16" fmla="*/ 312 w 322"/>
                <a:gd name="T17" fmla="*/ 42 h 282"/>
                <a:gd name="T18" fmla="*/ 298 w 322"/>
                <a:gd name="T19" fmla="*/ 24 h 282"/>
                <a:gd name="T20" fmla="*/ 280 w 322"/>
                <a:gd name="T21" fmla="*/ 10 h 282"/>
                <a:gd name="T22" fmla="*/ 257 w 322"/>
                <a:gd name="T23" fmla="*/ 1 h 282"/>
                <a:gd name="T24" fmla="*/ 81 w 322"/>
                <a:gd name="T25" fmla="*/ 0 h 282"/>
                <a:gd name="T26" fmla="*/ 57 w 322"/>
                <a:gd name="T27" fmla="*/ 3 h 282"/>
                <a:gd name="T28" fmla="*/ 36 w 322"/>
                <a:gd name="T29" fmla="*/ 14 h 282"/>
                <a:gd name="T30" fmla="*/ 18 w 322"/>
                <a:gd name="T31" fmla="*/ 29 h 282"/>
                <a:gd name="T32" fmla="*/ 7 w 322"/>
                <a:gd name="T33" fmla="*/ 50 h 282"/>
                <a:gd name="T34" fmla="*/ 1 w 322"/>
                <a:gd name="T35" fmla="*/ 72 h 282"/>
                <a:gd name="T36" fmla="*/ 1 w 322"/>
                <a:gd name="T37" fmla="*/ 167 h 282"/>
                <a:gd name="T38" fmla="*/ 7 w 322"/>
                <a:gd name="T39" fmla="*/ 191 h 282"/>
                <a:gd name="T40" fmla="*/ 18 w 322"/>
                <a:gd name="T41" fmla="*/ 211 h 282"/>
                <a:gd name="T42" fmla="*/ 36 w 322"/>
                <a:gd name="T43" fmla="*/ 227 h 282"/>
                <a:gd name="T44" fmla="*/ 57 w 322"/>
                <a:gd name="T45" fmla="*/ 237 h 282"/>
                <a:gd name="T46" fmla="*/ 81 w 322"/>
                <a:gd name="T47" fmla="*/ 241 h 282"/>
                <a:gd name="T48" fmla="*/ 269 w 322"/>
                <a:gd name="T49" fmla="*/ 77 h 282"/>
                <a:gd name="T50" fmla="*/ 272 w 322"/>
                <a:gd name="T51" fmla="*/ 82 h 282"/>
                <a:gd name="T52" fmla="*/ 269 w 322"/>
                <a:gd name="T53" fmla="*/ 88 h 282"/>
                <a:gd name="T54" fmla="*/ 58 w 322"/>
                <a:gd name="T55" fmla="*/ 88 h 282"/>
                <a:gd name="T56" fmla="*/ 55 w 322"/>
                <a:gd name="T57" fmla="*/ 82 h 282"/>
                <a:gd name="T58" fmla="*/ 58 w 322"/>
                <a:gd name="T59" fmla="*/ 77 h 282"/>
                <a:gd name="T60" fmla="*/ 267 w 322"/>
                <a:gd name="T61" fmla="*/ 118 h 282"/>
                <a:gd name="T62" fmla="*/ 272 w 322"/>
                <a:gd name="T63" fmla="*/ 122 h 282"/>
                <a:gd name="T64" fmla="*/ 270 w 322"/>
                <a:gd name="T65" fmla="*/ 129 h 282"/>
                <a:gd name="T66" fmla="*/ 61 w 322"/>
                <a:gd name="T67" fmla="*/ 130 h 282"/>
                <a:gd name="T68" fmla="*/ 55 w 322"/>
                <a:gd name="T69" fmla="*/ 126 h 282"/>
                <a:gd name="T70" fmla="*/ 57 w 322"/>
                <a:gd name="T71" fmla="*/ 120 h 282"/>
                <a:gd name="T72" fmla="*/ 61 w 322"/>
                <a:gd name="T73" fmla="*/ 163 h 282"/>
                <a:gd name="T74" fmla="*/ 192 w 322"/>
                <a:gd name="T75" fmla="*/ 164 h 282"/>
                <a:gd name="T76" fmla="*/ 194 w 322"/>
                <a:gd name="T77" fmla="*/ 171 h 282"/>
                <a:gd name="T78" fmla="*/ 189 w 322"/>
                <a:gd name="T79" fmla="*/ 175 h 282"/>
                <a:gd name="T80" fmla="*/ 57 w 322"/>
                <a:gd name="T81" fmla="*/ 173 h 282"/>
                <a:gd name="T82" fmla="*/ 55 w 322"/>
                <a:gd name="T83" fmla="*/ 166 h 282"/>
                <a:gd name="T84" fmla="*/ 61 w 322"/>
                <a:gd name="T85" fmla="*/ 16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2" h="282">
                  <a:moveTo>
                    <a:pt x="81" y="241"/>
                  </a:moveTo>
                  <a:lnTo>
                    <a:pt x="165" y="241"/>
                  </a:lnTo>
                  <a:lnTo>
                    <a:pt x="240" y="282"/>
                  </a:lnTo>
                  <a:lnTo>
                    <a:pt x="227" y="241"/>
                  </a:lnTo>
                  <a:lnTo>
                    <a:pt x="241" y="241"/>
                  </a:lnTo>
                  <a:lnTo>
                    <a:pt x="250" y="240"/>
                  </a:lnTo>
                  <a:lnTo>
                    <a:pt x="257" y="239"/>
                  </a:lnTo>
                  <a:lnTo>
                    <a:pt x="265" y="237"/>
                  </a:lnTo>
                  <a:lnTo>
                    <a:pt x="272" y="234"/>
                  </a:lnTo>
                  <a:lnTo>
                    <a:pt x="280" y="230"/>
                  </a:lnTo>
                  <a:lnTo>
                    <a:pt x="286" y="227"/>
                  </a:lnTo>
                  <a:lnTo>
                    <a:pt x="293" y="221"/>
                  </a:lnTo>
                  <a:lnTo>
                    <a:pt x="298" y="217"/>
                  </a:lnTo>
                  <a:lnTo>
                    <a:pt x="303" y="211"/>
                  </a:lnTo>
                  <a:lnTo>
                    <a:pt x="308" y="204"/>
                  </a:lnTo>
                  <a:lnTo>
                    <a:pt x="312" y="198"/>
                  </a:lnTo>
                  <a:lnTo>
                    <a:pt x="315" y="191"/>
                  </a:lnTo>
                  <a:lnTo>
                    <a:pt x="319" y="184"/>
                  </a:lnTo>
                  <a:lnTo>
                    <a:pt x="320" y="176"/>
                  </a:lnTo>
                  <a:lnTo>
                    <a:pt x="322" y="167"/>
                  </a:lnTo>
                  <a:lnTo>
                    <a:pt x="322" y="159"/>
                  </a:lnTo>
                  <a:lnTo>
                    <a:pt x="322" y="81"/>
                  </a:lnTo>
                  <a:lnTo>
                    <a:pt x="322" y="72"/>
                  </a:lnTo>
                  <a:lnTo>
                    <a:pt x="320" y="65"/>
                  </a:lnTo>
                  <a:lnTo>
                    <a:pt x="319" y="57"/>
                  </a:lnTo>
                  <a:lnTo>
                    <a:pt x="315" y="50"/>
                  </a:lnTo>
                  <a:lnTo>
                    <a:pt x="312" y="42"/>
                  </a:lnTo>
                  <a:lnTo>
                    <a:pt x="308" y="36"/>
                  </a:lnTo>
                  <a:lnTo>
                    <a:pt x="303" y="29"/>
                  </a:lnTo>
                  <a:lnTo>
                    <a:pt x="298" y="24"/>
                  </a:lnTo>
                  <a:lnTo>
                    <a:pt x="293" y="18"/>
                  </a:lnTo>
                  <a:lnTo>
                    <a:pt x="286" y="14"/>
                  </a:lnTo>
                  <a:lnTo>
                    <a:pt x="280" y="10"/>
                  </a:lnTo>
                  <a:lnTo>
                    <a:pt x="272" y="7"/>
                  </a:lnTo>
                  <a:lnTo>
                    <a:pt x="265" y="3"/>
                  </a:lnTo>
                  <a:lnTo>
                    <a:pt x="257" y="1"/>
                  </a:lnTo>
                  <a:lnTo>
                    <a:pt x="250" y="0"/>
                  </a:lnTo>
                  <a:lnTo>
                    <a:pt x="241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5" y="1"/>
                  </a:lnTo>
                  <a:lnTo>
                    <a:pt x="57" y="3"/>
                  </a:lnTo>
                  <a:lnTo>
                    <a:pt x="50" y="7"/>
                  </a:lnTo>
                  <a:lnTo>
                    <a:pt x="43" y="10"/>
                  </a:lnTo>
                  <a:lnTo>
                    <a:pt x="36" y="14"/>
                  </a:lnTo>
                  <a:lnTo>
                    <a:pt x="30" y="18"/>
                  </a:lnTo>
                  <a:lnTo>
                    <a:pt x="24" y="24"/>
                  </a:lnTo>
                  <a:lnTo>
                    <a:pt x="18" y="29"/>
                  </a:lnTo>
                  <a:lnTo>
                    <a:pt x="14" y="36"/>
                  </a:lnTo>
                  <a:lnTo>
                    <a:pt x="10" y="42"/>
                  </a:lnTo>
                  <a:lnTo>
                    <a:pt x="7" y="50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1" y="72"/>
                  </a:lnTo>
                  <a:lnTo>
                    <a:pt x="0" y="81"/>
                  </a:lnTo>
                  <a:lnTo>
                    <a:pt x="0" y="159"/>
                  </a:lnTo>
                  <a:lnTo>
                    <a:pt x="1" y="167"/>
                  </a:lnTo>
                  <a:lnTo>
                    <a:pt x="2" y="176"/>
                  </a:lnTo>
                  <a:lnTo>
                    <a:pt x="4" y="184"/>
                  </a:lnTo>
                  <a:lnTo>
                    <a:pt x="7" y="191"/>
                  </a:lnTo>
                  <a:lnTo>
                    <a:pt x="10" y="198"/>
                  </a:lnTo>
                  <a:lnTo>
                    <a:pt x="14" y="204"/>
                  </a:lnTo>
                  <a:lnTo>
                    <a:pt x="18" y="211"/>
                  </a:lnTo>
                  <a:lnTo>
                    <a:pt x="24" y="217"/>
                  </a:lnTo>
                  <a:lnTo>
                    <a:pt x="30" y="221"/>
                  </a:lnTo>
                  <a:lnTo>
                    <a:pt x="36" y="227"/>
                  </a:lnTo>
                  <a:lnTo>
                    <a:pt x="43" y="230"/>
                  </a:lnTo>
                  <a:lnTo>
                    <a:pt x="50" y="234"/>
                  </a:lnTo>
                  <a:lnTo>
                    <a:pt x="57" y="237"/>
                  </a:lnTo>
                  <a:lnTo>
                    <a:pt x="65" y="239"/>
                  </a:lnTo>
                  <a:lnTo>
                    <a:pt x="73" y="240"/>
                  </a:lnTo>
                  <a:lnTo>
                    <a:pt x="81" y="241"/>
                  </a:lnTo>
                  <a:close/>
                  <a:moveTo>
                    <a:pt x="61" y="77"/>
                  </a:moveTo>
                  <a:lnTo>
                    <a:pt x="267" y="77"/>
                  </a:lnTo>
                  <a:lnTo>
                    <a:pt x="269" y="77"/>
                  </a:lnTo>
                  <a:lnTo>
                    <a:pt x="270" y="78"/>
                  </a:lnTo>
                  <a:lnTo>
                    <a:pt x="272" y="80"/>
                  </a:lnTo>
                  <a:lnTo>
                    <a:pt x="272" y="82"/>
                  </a:lnTo>
                  <a:lnTo>
                    <a:pt x="272" y="84"/>
                  </a:lnTo>
                  <a:lnTo>
                    <a:pt x="270" y="86"/>
                  </a:lnTo>
                  <a:lnTo>
                    <a:pt x="269" y="88"/>
                  </a:lnTo>
                  <a:lnTo>
                    <a:pt x="267" y="88"/>
                  </a:lnTo>
                  <a:lnTo>
                    <a:pt x="61" y="88"/>
                  </a:lnTo>
                  <a:lnTo>
                    <a:pt x="58" y="88"/>
                  </a:lnTo>
                  <a:lnTo>
                    <a:pt x="57" y="86"/>
                  </a:lnTo>
                  <a:lnTo>
                    <a:pt x="55" y="84"/>
                  </a:lnTo>
                  <a:lnTo>
                    <a:pt x="55" y="82"/>
                  </a:lnTo>
                  <a:lnTo>
                    <a:pt x="55" y="80"/>
                  </a:lnTo>
                  <a:lnTo>
                    <a:pt x="57" y="78"/>
                  </a:lnTo>
                  <a:lnTo>
                    <a:pt x="58" y="77"/>
                  </a:lnTo>
                  <a:lnTo>
                    <a:pt x="61" y="77"/>
                  </a:lnTo>
                  <a:close/>
                  <a:moveTo>
                    <a:pt x="61" y="118"/>
                  </a:moveTo>
                  <a:lnTo>
                    <a:pt x="267" y="118"/>
                  </a:lnTo>
                  <a:lnTo>
                    <a:pt x="269" y="119"/>
                  </a:lnTo>
                  <a:lnTo>
                    <a:pt x="270" y="120"/>
                  </a:lnTo>
                  <a:lnTo>
                    <a:pt x="272" y="122"/>
                  </a:lnTo>
                  <a:lnTo>
                    <a:pt x="272" y="124"/>
                  </a:lnTo>
                  <a:lnTo>
                    <a:pt x="272" y="126"/>
                  </a:lnTo>
                  <a:lnTo>
                    <a:pt x="270" y="129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61" y="130"/>
                  </a:lnTo>
                  <a:lnTo>
                    <a:pt x="58" y="130"/>
                  </a:lnTo>
                  <a:lnTo>
                    <a:pt x="57" y="129"/>
                  </a:lnTo>
                  <a:lnTo>
                    <a:pt x="55" y="126"/>
                  </a:lnTo>
                  <a:lnTo>
                    <a:pt x="55" y="124"/>
                  </a:lnTo>
                  <a:lnTo>
                    <a:pt x="55" y="122"/>
                  </a:lnTo>
                  <a:lnTo>
                    <a:pt x="57" y="120"/>
                  </a:lnTo>
                  <a:lnTo>
                    <a:pt x="58" y="119"/>
                  </a:lnTo>
                  <a:lnTo>
                    <a:pt x="61" y="118"/>
                  </a:lnTo>
                  <a:close/>
                  <a:moveTo>
                    <a:pt x="61" y="163"/>
                  </a:moveTo>
                  <a:lnTo>
                    <a:pt x="189" y="163"/>
                  </a:lnTo>
                  <a:lnTo>
                    <a:pt x="191" y="163"/>
                  </a:lnTo>
                  <a:lnTo>
                    <a:pt x="192" y="164"/>
                  </a:lnTo>
                  <a:lnTo>
                    <a:pt x="194" y="166"/>
                  </a:lnTo>
                  <a:lnTo>
                    <a:pt x="194" y="169"/>
                  </a:lnTo>
                  <a:lnTo>
                    <a:pt x="194" y="171"/>
                  </a:lnTo>
                  <a:lnTo>
                    <a:pt x="192" y="173"/>
                  </a:lnTo>
                  <a:lnTo>
                    <a:pt x="191" y="174"/>
                  </a:lnTo>
                  <a:lnTo>
                    <a:pt x="189" y="175"/>
                  </a:lnTo>
                  <a:lnTo>
                    <a:pt x="61" y="175"/>
                  </a:lnTo>
                  <a:lnTo>
                    <a:pt x="58" y="174"/>
                  </a:lnTo>
                  <a:lnTo>
                    <a:pt x="57" y="173"/>
                  </a:lnTo>
                  <a:lnTo>
                    <a:pt x="55" y="171"/>
                  </a:lnTo>
                  <a:lnTo>
                    <a:pt x="55" y="169"/>
                  </a:lnTo>
                  <a:lnTo>
                    <a:pt x="55" y="166"/>
                  </a:lnTo>
                  <a:lnTo>
                    <a:pt x="57" y="164"/>
                  </a:lnTo>
                  <a:lnTo>
                    <a:pt x="58" y="163"/>
                  </a:lnTo>
                  <a:lnTo>
                    <a:pt x="61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2" name="Freeform 173"/>
            <p:cNvSpPr>
              <a:spLocks/>
            </p:cNvSpPr>
            <p:nvPr/>
          </p:nvSpPr>
          <p:spPr bwMode="auto">
            <a:xfrm>
              <a:off x="4699001" y="644525"/>
              <a:ext cx="44450" cy="19050"/>
            </a:xfrm>
            <a:custGeom>
              <a:avLst/>
              <a:gdLst>
                <a:gd name="T0" fmla="*/ 69 w 111"/>
                <a:gd name="T1" fmla="*/ 0 h 51"/>
                <a:gd name="T2" fmla="*/ 0 w 111"/>
                <a:gd name="T3" fmla="*/ 0 h 51"/>
                <a:gd name="T4" fmla="*/ 1 w 111"/>
                <a:gd name="T5" fmla="*/ 2 h 51"/>
                <a:gd name="T6" fmla="*/ 1 w 111"/>
                <a:gd name="T7" fmla="*/ 3 h 51"/>
                <a:gd name="T8" fmla="*/ 1 w 111"/>
                <a:gd name="T9" fmla="*/ 8 h 51"/>
                <a:gd name="T10" fmla="*/ 1 w 111"/>
                <a:gd name="T11" fmla="*/ 15 h 51"/>
                <a:gd name="T12" fmla="*/ 4 w 111"/>
                <a:gd name="T13" fmla="*/ 27 h 51"/>
                <a:gd name="T14" fmla="*/ 11 w 111"/>
                <a:gd name="T15" fmla="*/ 29 h 51"/>
                <a:gd name="T16" fmla="*/ 19 w 111"/>
                <a:gd name="T17" fmla="*/ 29 h 51"/>
                <a:gd name="T18" fmla="*/ 20 w 111"/>
                <a:gd name="T19" fmla="*/ 28 h 51"/>
                <a:gd name="T20" fmla="*/ 21 w 111"/>
                <a:gd name="T21" fmla="*/ 26 h 51"/>
                <a:gd name="T22" fmla="*/ 22 w 111"/>
                <a:gd name="T23" fmla="*/ 26 h 51"/>
                <a:gd name="T24" fmla="*/ 23 w 111"/>
                <a:gd name="T25" fmla="*/ 26 h 51"/>
                <a:gd name="T26" fmla="*/ 25 w 111"/>
                <a:gd name="T27" fmla="*/ 27 h 51"/>
                <a:gd name="T28" fmla="*/ 27 w 111"/>
                <a:gd name="T29" fmla="*/ 28 h 51"/>
                <a:gd name="T30" fmla="*/ 41 w 111"/>
                <a:gd name="T31" fmla="*/ 38 h 51"/>
                <a:gd name="T32" fmla="*/ 55 w 111"/>
                <a:gd name="T33" fmla="*/ 46 h 51"/>
                <a:gd name="T34" fmla="*/ 64 w 111"/>
                <a:gd name="T35" fmla="*/ 48 h 51"/>
                <a:gd name="T36" fmla="*/ 73 w 111"/>
                <a:gd name="T37" fmla="*/ 50 h 51"/>
                <a:gd name="T38" fmla="*/ 82 w 111"/>
                <a:gd name="T39" fmla="*/ 51 h 51"/>
                <a:gd name="T40" fmla="*/ 93 w 111"/>
                <a:gd name="T41" fmla="*/ 51 h 51"/>
                <a:gd name="T42" fmla="*/ 102 w 111"/>
                <a:gd name="T43" fmla="*/ 50 h 51"/>
                <a:gd name="T44" fmla="*/ 107 w 111"/>
                <a:gd name="T45" fmla="*/ 48 h 51"/>
                <a:gd name="T46" fmla="*/ 110 w 111"/>
                <a:gd name="T47" fmla="*/ 44 h 51"/>
                <a:gd name="T48" fmla="*/ 111 w 111"/>
                <a:gd name="T49" fmla="*/ 41 h 51"/>
                <a:gd name="T50" fmla="*/ 110 w 111"/>
                <a:gd name="T51" fmla="*/ 37 h 51"/>
                <a:gd name="T52" fmla="*/ 108 w 111"/>
                <a:gd name="T53" fmla="*/ 33 h 51"/>
                <a:gd name="T54" fmla="*/ 105 w 111"/>
                <a:gd name="T55" fmla="*/ 28 h 51"/>
                <a:gd name="T56" fmla="*/ 101 w 111"/>
                <a:gd name="T57" fmla="*/ 24 h 51"/>
                <a:gd name="T58" fmla="*/ 80 w 111"/>
                <a:gd name="T59" fmla="*/ 8 h 51"/>
                <a:gd name="T60" fmla="*/ 69 w 111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" h="51">
                  <a:moveTo>
                    <a:pt x="69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8"/>
                  </a:lnTo>
                  <a:lnTo>
                    <a:pt x="1" y="15"/>
                  </a:lnTo>
                  <a:lnTo>
                    <a:pt x="4" y="27"/>
                  </a:lnTo>
                  <a:lnTo>
                    <a:pt x="11" y="29"/>
                  </a:lnTo>
                  <a:lnTo>
                    <a:pt x="19" y="29"/>
                  </a:lnTo>
                  <a:lnTo>
                    <a:pt x="20" y="28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5" y="27"/>
                  </a:lnTo>
                  <a:lnTo>
                    <a:pt x="27" y="28"/>
                  </a:lnTo>
                  <a:lnTo>
                    <a:pt x="41" y="38"/>
                  </a:lnTo>
                  <a:lnTo>
                    <a:pt x="55" y="46"/>
                  </a:lnTo>
                  <a:lnTo>
                    <a:pt x="64" y="48"/>
                  </a:lnTo>
                  <a:lnTo>
                    <a:pt x="73" y="50"/>
                  </a:lnTo>
                  <a:lnTo>
                    <a:pt x="82" y="51"/>
                  </a:lnTo>
                  <a:lnTo>
                    <a:pt x="93" y="51"/>
                  </a:lnTo>
                  <a:lnTo>
                    <a:pt x="102" y="50"/>
                  </a:lnTo>
                  <a:lnTo>
                    <a:pt x="107" y="48"/>
                  </a:lnTo>
                  <a:lnTo>
                    <a:pt x="110" y="44"/>
                  </a:lnTo>
                  <a:lnTo>
                    <a:pt x="111" y="41"/>
                  </a:lnTo>
                  <a:lnTo>
                    <a:pt x="110" y="37"/>
                  </a:lnTo>
                  <a:lnTo>
                    <a:pt x="108" y="33"/>
                  </a:lnTo>
                  <a:lnTo>
                    <a:pt x="105" y="28"/>
                  </a:lnTo>
                  <a:lnTo>
                    <a:pt x="101" y="24"/>
                  </a:lnTo>
                  <a:lnTo>
                    <a:pt x="80" y="8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3" name="Freeform 174"/>
            <p:cNvSpPr>
              <a:spLocks/>
            </p:cNvSpPr>
            <p:nvPr/>
          </p:nvSpPr>
          <p:spPr bwMode="auto">
            <a:xfrm>
              <a:off x="4737101" y="619125"/>
              <a:ext cx="34925" cy="15875"/>
            </a:xfrm>
            <a:custGeom>
              <a:avLst/>
              <a:gdLst>
                <a:gd name="T0" fmla="*/ 55 w 88"/>
                <a:gd name="T1" fmla="*/ 0 h 39"/>
                <a:gd name="T2" fmla="*/ 0 w 88"/>
                <a:gd name="T3" fmla="*/ 0 h 39"/>
                <a:gd name="T4" fmla="*/ 1 w 88"/>
                <a:gd name="T5" fmla="*/ 2 h 39"/>
                <a:gd name="T6" fmla="*/ 1 w 88"/>
                <a:gd name="T7" fmla="*/ 6 h 39"/>
                <a:gd name="T8" fmla="*/ 3 w 88"/>
                <a:gd name="T9" fmla="*/ 21 h 39"/>
                <a:gd name="T10" fmla="*/ 9 w 88"/>
                <a:gd name="T11" fmla="*/ 22 h 39"/>
                <a:gd name="T12" fmla="*/ 14 w 88"/>
                <a:gd name="T13" fmla="*/ 22 h 39"/>
                <a:gd name="T14" fmla="*/ 15 w 88"/>
                <a:gd name="T15" fmla="*/ 22 h 39"/>
                <a:gd name="T16" fmla="*/ 16 w 88"/>
                <a:gd name="T17" fmla="*/ 20 h 39"/>
                <a:gd name="T18" fmla="*/ 19 w 88"/>
                <a:gd name="T19" fmla="*/ 20 h 39"/>
                <a:gd name="T20" fmla="*/ 22 w 88"/>
                <a:gd name="T21" fmla="*/ 22 h 39"/>
                <a:gd name="T22" fmla="*/ 33 w 88"/>
                <a:gd name="T23" fmla="*/ 30 h 39"/>
                <a:gd name="T24" fmla="*/ 44 w 88"/>
                <a:gd name="T25" fmla="*/ 35 h 39"/>
                <a:gd name="T26" fmla="*/ 51 w 88"/>
                <a:gd name="T27" fmla="*/ 37 h 39"/>
                <a:gd name="T28" fmla="*/ 57 w 88"/>
                <a:gd name="T29" fmla="*/ 39 h 39"/>
                <a:gd name="T30" fmla="*/ 66 w 88"/>
                <a:gd name="T31" fmla="*/ 39 h 39"/>
                <a:gd name="T32" fmla="*/ 74 w 88"/>
                <a:gd name="T33" fmla="*/ 39 h 39"/>
                <a:gd name="T34" fmla="*/ 80 w 88"/>
                <a:gd name="T35" fmla="*/ 38 h 39"/>
                <a:gd name="T36" fmla="*/ 84 w 88"/>
                <a:gd name="T37" fmla="*/ 37 h 39"/>
                <a:gd name="T38" fmla="*/ 88 w 88"/>
                <a:gd name="T39" fmla="*/ 35 h 39"/>
                <a:gd name="T40" fmla="*/ 88 w 88"/>
                <a:gd name="T41" fmla="*/ 32 h 39"/>
                <a:gd name="T42" fmla="*/ 88 w 88"/>
                <a:gd name="T43" fmla="*/ 29 h 39"/>
                <a:gd name="T44" fmla="*/ 86 w 88"/>
                <a:gd name="T45" fmla="*/ 25 h 39"/>
                <a:gd name="T46" fmla="*/ 83 w 88"/>
                <a:gd name="T47" fmla="*/ 22 h 39"/>
                <a:gd name="T48" fmla="*/ 79 w 88"/>
                <a:gd name="T49" fmla="*/ 19 h 39"/>
                <a:gd name="T50" fmla="*/ 64 w 88"/>
                <a:gd name="T51" fmla="*/ 6 h 39"/>
                <a:gd name="T52" fmla="*/ 55 w 88"/>
                <a:gd name="T5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39">
                  <a:moveTo>
                    <a:pt x="55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6"/>
                  </a:lnTo>
                  <a:lnTo>
                    <a:pt x="3" y="21"/>
                  </a:lnTo>
                  <a:lnTo>
                    <a:pt x="9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22" y="22"/>
                  </a:lnTo>
                  <a:lnTo>
                    <a:pt x="33" y="30"/>
                  </a:lnTo>
                  <a:lnTo>
                    <a:pt x="44" y="35"/>
                  </a:lnTo>
                  <a:lnTo>
                    <a:pt x="51" y="37"/>
                  </a:lnTo>
                  <a:lnTo>
                    <a:pt x="57" y="39"/>
                  </a:lnTo>
                  <a:lnTo>
                    <a:pt x="66" y="39"/>
                  </a:lnTo>
                  <a:lnTo>
                    <a:pt x="74" y="39"/>
                  </a:lnTo>
                  <a:lnTo>
                    <a:pt x="80" y="38"/>
                  </a:lnTo>
                  <a:lnTo>
                    <a:pt x="84" y="37"/>
                  </a:lnTo>
                  <a:lnTo>
                    <a:pt x="88" y="35"/>
                  </a:lnTo>
                  <a:lnTo>
                    <a:pt x="88" y="32"/>
                  </a:lnTo>
                  <a:lnTo>
                    <a:pt x="88" y="29"/>
                  </a:lnTo>
                  <a:lnTo>
                    <a:pt x="86" y="25"/>
                  </a:lnTo>
                  <a:lnTo>
                    <a:pt x="83" y="22"/>
                  </a:lnTo>
                  <a:lnTo>
                    <a:pt x="79" y="19"/>
                  </a:lnTo>
                  <a:lnTo>
                    <a:pt x="64" y="6"/>
                  </a:ln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4" name="Freeform 175"/>
            <p:cNvSpPr>
              <a:spLocks/>
            </p:cNvSpPr>
            <p:nvPr/>
          </p:nvSpPr>
          <p:spPr bwMode="auto">
            <a:xfrm>
              <a:off x="5062538" y="644525"/>
              <a:ext cx="44450" cy="19050"/>
            </a:xfrm>
            <a:custGeom>
              <a:avLst/>
              <a:gdLst>
                <a:gd name="T0" fmla="*/ 42 w 111"/>
                <a:gd name="T1" fmla="*/ 0 h 51"/>
                <a:gd name="T2" fmla="*/ 31 w 111"/>
                <a:gd name="T3" fmla="*/ 8 h 51"/>
                <a:gd name="T4" fmla="*/ 11 w 111"/>
                <a:gd name="T5" fmla="*/ 24 h 51"/>
                <a:gd name="T6" fmla="*/ 6 w 111"/>
                <a:gd name="T7" fmla="*/ 28 h 51"/>
                <a:gd name="T8" fmla="*/ 3 w 111"/>
                <a:gd name="T9" fmla="*/ 33 h 51"/>
                <a:gd name="T10" fmla="*/ 1 w 111"/>
                <a:gd name="T11" fmla="*/ 37 h 51"/>
                <a:gd name="T12" fmla="*/ 0 w 111"/>
                <a:gd name="T13" fmla="*/ 41 h 51"/>
                <a:gd name="T14" fmla="*/ 1 w 111"/>
                <a:gd name="T15" fmla="*/ 44 h 51"/>
                <a:gd name="T16" fmla="*/ 4 w 111"/>
                <a:gd name="T17" fmla="*/ 48 h 51"/>
                <a:gd name="T18" fmla="*/ 10 w 111"/>
                <a:gd name="T19" fmla="*/ 50 h 51"/>
                <a:gd name="T20" fmla="*/ 18 w 111"/>
                <a:gd name="T21" fmla="*/ 51 h 51"/>
                <a:gd name="T22" fmla="*/ 29 w 111"/>
                <a:gd name="T23" fmla="*/ 51 h 51"/>
                <a:gd name="T24" fmla="*/ 39 w 111"/>
                <a:gd name="T25" fmla="*/ 50 h 51"/>
                <a:gd name="T26" fmla="*/ 48 w 111"/>
                <a:gd name="T27" fmla="*/ 48 h 51"/>
                <a:gd name="T28" fmla="*/ 56 w 111"/>
                <a:gd name="T29" fmla="*/ 46 h 51"/>
                <a:gd name="T30" fmla="*/ 70 w 111"/>
                <a:gd name="T31" fmla="*/ 38 h 51"/>
                <a:gd name="T32" fmla="*/ 84 w 111"/>
                <a:gd name="T33" fmla="*/ 28 h 51"/>
                <a:gd name="T34" fmla="*/ 86 w 111"/>
                <a:gd name="T35" fmla="*/ 27 h 51"/>
                <a:gd name="T36" fmla="*/ 89 w 111"/>
                <a:gd name="T37" fmla="*/ 26 h 51"/>
                <a:gd name="T38" fmla="*/ 90 w 111"/>
                <a:gd name="T39" fmla="*/ 26 h 51"/>
                <a:gd name="T40" fmla="*/ 91 w 111"/>
                <a:gd name="T41" fmla="*/ 26 h 51"/>
                <a:gd name="T42" fmla="*/ 92 w 111"/>
                <a:gd name="T43" fmla="*/ 28 h 51"/>
                <a:gd name="T44" fmla="*/ 93 w 111"/>
                <a:gd name="T45" fmla="*/ 29 h 51"/>
                <a:gd name="T46" fmla="*/ 100 w 111"/>
                <a:gd name="T47" fmla="*/ 29 h 51"/>
                <a:gd name="T48" fmla="*/ 108 w 111"/>
                <a:gd name="T49" fmla="*/ 27 h 51"/>
                <a:gd name="T50" fmla="*/ 110 w 111"/>
                <a:gd name="T51" fmla="*/ 15 h 51"/>
                <a:gd name="T52" fmla="*/ 111 w 111"/>
                <a:gd name="T53" fmla="*/ 8 h 51"/>
                <a:gd name="T54" fmla="*/ 110 w 111"/>
                <a:gd name="T55" fmla="*/ 3 h 51"/>
                <a:gd name="T56" fmla="*/ 110 w 111"/>
                <a:gd name="T57" fmla="*/ 2 h 51"/>
                <a:gd name="T58" fmla="*/ 111 w 111"/>
                <a:gd name="T59" fmla="*/ 0 h 51"/>
                <a:gd name="T60" fmla="*/ 42 w 111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1" h="51">
                  <a:moveTo>
                    <a:pt x="42" y="0"/>
                  </a:moveTo>
                  <a:lnTo>
                    <a:pt x="31" y="8"/>
                  </a:lnTo>
                  <a:lnTo>
                    <a:pt x="11" y="24"/>
                  </a:lnTo>
                  <a:lnTo>
                    <a:pt x="6" y="28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4" y="48"/>
                  </a:lnTo>
                  <a:lnTo>
                    <a:pt x="10" y="50"/>
                  </a:lnTo>
                  <a:lnTo>
                    <a:pt x="18" y="51"/>
                  </a:lnTo>
                  <a:lnTo>
                    <a:pt x="29" y="51"/>
                  </a:lnTo>
                  <a:lnTo>
                    <a:pt x="39" y="50"/>
                  </a:lnTo>
                  <a:lnTo>
                    <a:pt x="48" y="48"/>
                  </a:lnTo>
                  <a:lnTo>
                    <a:pt x="56" y="46"/>
                  </a:lnTo>
                  <a:lnTo>
                    <a:pt x="70" y="38"/>
                  </a:lnTo>
                  <a:lnTo>
                    <a:pt x="84" y="28"/>
                  </a:lnTo>
                  <a:lnTo>
                    <a:pt x="86" y="27"/>
                  </a:lnTo>
                  <a:lnTo>
                    <a:pt x="89" y="26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2" y="28"/>
                  </a:lnTo>
                  <a:lnTo>
                    <a:pt x="93" y="29"/>
                  </a:lnTo>
                  <a:lnTo>
                    <a:pt x="100" y="29"/>
                  </a:lnTo>
                  <a:lnTo>
                    <a:pt x="108" y="27"/>
                  </a:lnTo>
                  <a:lnTo>
                    <a:pt x="110" y="15"/>
                  </a:lnTo>
                  <a:lnTo>
                    <a:pt x="111" y="8"/>
                  </a:lnTo>
                  <a:lnTo>
                    <a:pt x="110" y="3"/>
                  </a:lnTo>
                  <a:lnTo>
                    <a:pt x="110" y="2"/>
                  </a:lnTo>
                  <a:lnTo>
                    <a:pt x="111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5" name="Freeform 176"/>
            <p:cNvSpPr>
              <a:spLocks/>
            </p:cNvSpPr>
            <p:nvPr/>
          </p:nvSpPr>
          <p:spPr bwMode="auto">
            <a:xfrm>
              <a:off x="5035551" y="619125"/>
              <a:ext cx="34925" cy="15875"/>
            </a:xfrm>
            <a:custGeom>
              <a:avLst/>
              <a:gdLst>
                <a:gd name="T0" fmla="*/ 73 w 87"/>
                <a:gd name="T1" fmla="*/ 22 h 39"/>
                <a:gd name="T2" fmla="*/ 79 w 87"/>
                <a:gd name="T3" fmla="*/ 22 h 39"/>
                <a:gd name="T4" fmla="*/ 85 w 87"/>
                <a:gd name="T5" fmla="*/ 21 h 39"/>
                <a:gd name="T6" fmla="*/ 87 w 87"/>
                <a:gd name="T7" fmla="*/ 6 h 39"/>
                <a:gd name="T8" fmla="*/ 86 w 87"/>
                <a:gd name="T9" fmla="*/ 2 h 39"/>
                <a:gd name="T10" fmla="*/ 87 w 87"/>
                <a:gd name="T11" fmla="*/ 0 h 39"/>
                <a:gd name="T12" fmla="*/ 33 w 87"/>
                <a:gd name="T13" fmla="*/ 0 h 39"/>
                <a:gd name="T14" fmla="*/ 25 w 87"/>
                <a:gd name="T15" fmla="*/ 6 h 39"/>
                <a:gd name="T16" fmla="*/ 8 w 87"/>
                <a:gd name="T17" fmla="*/ 19 h 39"/>
                <a:gd name="T18" fmla="*/ 4 w 87"/>
                <a:gd name="T19" fmla="*/ 22 h 39"/>
                <a:gd name="T20" fmla="*/ 2 w 87"/>
                <a:gd name="T21" fmla="*/ 25 h 39"/>
                <a:gd name="T22" fmla="*/ 0 w 87"/>
                <a:gd name="T23" fmla="*/ 29 h 39"/>
                <a:gd name="T24" fmla="*/ 0 w 87"/>
                <a:gd name="T25" fmla="*/ 32 h 39"/>
                <a:gd name="T26" fmla="*/ 0 w 87"/>
                <a:gd name="T27" fmla="*/ 35 h 39"/>
                <a:gd name="T28" fmla="*/ 3 w 87"/>
                <a:gd name="T29" fmla="*/ 37 h 39"/>
                <a:gd name="T30" fmla="*/ 7 w 87"/>
                <a:gd name="T31" fmla="*/ 38 h 39"/>
                <a:gd name="T32" fmla="*/ 14 w 87"/>
                <a:gd name="T33" fmla="*/ 39 h 39"/>
                <a:gd name="T34" fmla="*/ 22 w 87"/>
                <a:gd name="T35" fmla="*/ 39 h 39"/>
                <a:gd name="T36" fmla="*/ 30 w 87"/>
                <a:gd name="T37" fmla="*/ 39 h 39"/>
                <a:gd name="T38" fmla="*/ 37 w 87"/>
                <a:gd name="T39" fmla="*/ 37 h 39"/>
                <a:gd name="T40" fmla="*/ 43 w 87"/>
                <a:gd name="T41" fmla="*/ 35 h 39"/>
                <a:gd name="T42" fmla="*/ 55 w 87"/>
                <a:gd name="T43" fmla="*/ 30 h 39"/>
                <a:gd name="T44" fmla="*/ 66 w 87"/>
                <a:gd name="T45" fmla="*/ 22 h 39"/>
                <a:gd name="T46" fmla="*/ 70 w 87"/>
                <a:gd name="T47" fmla="*/ 20 h 39"/>
                <a:gd name="T48" fmla="*/ 71 w 87"/>
                <a:gd name="T49" fmla="*/ 20 h 39"/>
                <a:gd name="T50" fmla="*/ 72 w 87"/>
                <a:gd name="T51" fmla="*/ 22 h 39"/>
                <a:gd name="T52" fmla="*/ 73 w 87"/>
                <a:gd name="T5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39">
                  <a:moveTo>
                    <a:pt x="73" y="22"/>
                  </a:moveTo>
                  <a:lnTo>
                    <a:pt x="79" y="22"/>
                  </a:lnTo>
                  <a:lnTo>
                    <a:pt x="85" y="21"/>
                  </a:lnTo>
                  <a:lnTo>
                    <a:pt x="87" y="6"/>
                  </a:lnTo>
                  <a:lnTo>
                    <a:pt x="86" y="2"/>
                  </a:lnTo>
                  <a:lnTo>
                    <a:pt x="87" y="0"/>
                  </a:lnTo>
                  <a:lnTo>
                    <a:pt x="33" y="0"/>
                  </a:lnTo>
                  <a:lnTo>
                    <a:pt x="25" y="6"/>
                  </a:lnTo>
                  <a:lnTo>
                    <a:pt x="8" y="19"/>
                  </a:lnTo>
                  <a:lnTo>
                    <a:pt x="4" y="22"/>
                  </a:lnTo>
                  <a:lnTo>
                    <a:pt x="2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7" y="38"/>
                  </a:lnTo>
                  <a:lnTo>
                    <a:pt x="14" y="39"/>
                  </a:lnTo>
                  <a:lnTo>
                    <a:pt x="22" y="39"/>
                  </a:lnTo>
                  <a:lnTo>
                    <a:pt x="30" y="39"/>
                  </a:lnTo>
                  <a:lnTo>
                    <a:pt x="37" y="37"/>
                  </a:lnTo>
                  <a:lnTo>
                    <a:pt x="43" y="35"/>
                  </a:lnTo>
                  <a:lnTo>
                    <a:pt x="55" y="30"/>
                  </a:lnTo>
                  <a:lnTo>
                    <a:pt x="66" y="22"/>
                  </a:lnTo>
                  <a:lnTo>
                    <a:pt x="70" y="20"/>
                  </a:lnTo>
                  <a:lnTo>
                    <a:pt x="71" y="20"/>
                  </a:lnTo>
                  <a:lnTo>
                    <a:pt x="72" y="22"/>
                  </a:lnTo>
                  <a:lnTo>
                    <a:pt x="73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6" name="Freeform 177"/>
            <p:cNvSpPr>
              <a:spLocks noEditPoints="1"/>
            </p:cNvSpPr>
            <p:nvPr/>
          </p:nvSpPr>
          <p:spPr bwMode="auto">
            <a:xfrm>
              <a:off x="4610101" y="333375"/>
              <a:ext cx="160338" cy="306388"/>
            </a:xfrm>
            <a:custGeom>
              <a:avLst/>
              <a:gdLst>
                <a:gd name="T0" fmla="*/ 312 w 404"/>
                <a:gd name="T1" fmla="*/ 458 h 772"/>
                <a:gd name="T2" fmla="*/ 319 w 404"/>
                <a:gd name="T3" fmla="*/ 710 h 772"/>
                <a:gd name="T4" fmla="*/ 404 w 404"/>
                <a:gd name="T5" fmla="*/ 427 h 772"/>
                <a:gd name="T6" fmla="*/ 171 w 404"/>
                <a:gd name="T7" fmla="*/ 427 h 772"/>
                <a:gd name="T8" fmla="*/ 83 w 404"/>
                <a:gd name="T9" fmla="*/ 212 h 772"/>
                <a:gd name="T10" fmla="*/ 334 w 404"/>
                <a:gd name="T11" fmla="*/ 277 h 772"/>
                <a:gd name="T12" fmla="*/ 341 w 404"/>
                <a:gd name="T13" fmla="*/ 225 h 772"/>
                <a:gd name="T14" fmla="*/ 343 w 404"/>
                <a:gd name="T15" fmla="*/ 245 h 772"/>
                <a:gd name="T16" fmla="*/ 346 w 404"/>
                <a:gd name="T17" fmla="*/ 266 h 772"/>
                <a:gd name="T18" fmla="*/ 349 w 404"/>
                <a:gd name="T19" fmla="*/ 235 h 772"/>
                <a:gd name="T20" fmla="*/ 344 w 404"/>
                <a:gd name="T21" fmla="*/ 174 h 772"/>
                <a:gd name="T22" fmla="*/ 338 w 404"/>
                <a:gd name="T23" fmla="*/ 128 h 772"/>
                <a:gd name="T24" fmla="*/ 329 w 404"/>
                <a:gd name="T25" fmla="*/ 83 h 772"/>
                <a:gd name="T26" fmla="*/ 317 w 404"/>
                <a:gd name="T27" fmla="*/ 44 h 772"/>
                <a:gd name="T28" fmla="*/ 305 w 404"/>
                <a:gd name="T29" fmla="*/ 21 h 772"/>
                <a:gd name="T30" fmla="*/ 297 w 404"/>
                <a:gd name="T31" fmla="*/ 10 h 772"/>
                <a:gd name="T32" fmla="*/ 286 w 404"/>
                <a:gd name="T33" fmla="*/ 2 h 772"/>
                <a:gd name="T34" fmla="*/ 274 w 404"/>
                <a:gd name="T35" fmla="*/ 0 h 772"/>
                <a:gd name="T36" fmla="*/ 265 w 404"/>
                <a:gd name="T37" fmla="*/ 2 h 772"/>
                <a:gd name="T38" fmla="*/ 262 w 404"/>
                <a:gd name="T39" fmla="*/ 213 h 772"/>
                <a:gd name="T40" fmla="*/ 242 w 404"/>
                <a:gd name="T41" fmla="*/ 27 h 772"/>
                <a:gd name="T42" fmla="*/ 214 w 404"/>
                <a:gd name="T43" fmla="*/ 13 h 772"/>
                <a:gd name="T44" fmla="*/ 209 w 404"/>
                <a:gd name="T45" fmla="*/ 39 h 772"/>
                <a:gd name="T46" fmla="*/ 219 w 404"/>
                <a:gd name="T47" fmla="*/ 223 h 772"/>
                <a:gd name="T48" fmla="*/ 143 w 404"/>
                <a:gd name="T49" fmla="*/ 2 h 772"/>
                <a:gd name="T50" fmla="*/ 117 w 404"/>
                <a:gd name="T51" fmla="*/ 0 h 772"/>
                <a:gd name="T52" fmla="*/ 98 w 404"/>
                <a:gd name="T53" fmla="*/ 3 h 772"/>
                <a:gd name="T54" fmla="*/ 75 w 404"/>
                <a:gd name="T55" fmla="*/ 14 h 772"/>
                <a:gd name="T56" fmla="*/ 57 w 404"/>
                <a:gd name="T57" fmla="*/ 27 h 772"/>
                <a:gd name="T58" fmla="*/ 41 w 404"/>
                <a:gd name="T59" fmla="*/ 44 h 772"/>
                <a:gd name="T60" fmla="*/ 29 w 404"/>
                <a:gd name="T61" fmla="*/ 64 h 772"/>
                <a:gd name="T62" fmla="*/ 18 w 404"/>
                <a:gd name="T63" fmla="*/ 84 h 772"/>
                <a:gd name="T64" fmla="*/ 8 w 404"/>
                <a:gd name="T65" fmla="*/ 119 h 772"/>
                <a:gd name="T66" fmla="*/ 1 w 404"/>
                <a:gd name="T67" fmla="*/ 165 h 772"/>
                <a:gd name="T68" fmla="*/ 0 w 404"/>
                <a:gd name="T69" fmla="*/ 210 h 772"/>
                <a:gd name="T70" fmla="*/ 3 w 404"/>
                <a:gd name="T71" fmla="*/ 247 h 772"/>
                <a:gd name="T72" fmla="*/ 7 w 404"/>
                <a:gd name="T73" fmla="*/ 273 h 772"/>
                <a:gd name="T74" fmla="*/ 11 w 404"/>
                <a:gd name="T75" fmla="*/ 283 h 772"/>
                <a:gd name="T76" fmla="*/ 14 w 404"/>
                <a:gd name="T77" fmla="*/ 286 h 772"/>
                <a:gd name="T78" fmla="*/ 23 w 404"/>
                <a:gd name="T79" fmla="*/ 292 h 772"/>
                <a:gd name="T80" fmla="*/ 38 w 404"/>
                <a:gd name="T81" fmla="*/ 348 h 772"/>
                <a:gd name="T82" fmla="*/ 44 w 404"/>
                <a:gd name="T83" fmla="*/ 417 h 772"/>
                <a:gd name="T84" fmla="*/ 45 w 404"/>
                <a:gd name="T85" fmla="*/ 430 h 772"/>
                <a:gd name="T86" fmla="*/ 53 w 404"/>
                <a:gd name="T87" fmla="*/ 473 h 772"/>
                <a:gd name="T88" fmla="*/ 62 w 404"/>
                <a:gd name="T89" fmla="*/ 498 h 772"/>
                <a:gd name="T90" fmla="*/ 69 w 404"/>
                <a:gd name="T91" fmla="*/ 508 h 772"/>
                <a:gd name="T92" fmla="*/ 77 w 404"/>
                <a:gd name="T93" fmla="*/ 512 h 772"/>
                <a:gd name="T94" fmla="*/ 181 w 404"/>
                <a:gd name="T95" fmla="*/ 527 h 772"/>
                <a:gd name="T96" fmla="*/ 188 w 404"/>
                <a:gd name="T97" fmla="*/ 527 h 772"/>
                <a:gd name="T98" fmla="*/ 222 w 404"/>
                <a:gd name="T99" fmla="*/ 772 h 772"/>
                <a:gd name="T100" fmla="*/ 309 w 404"/>
                <a:gd name="T101" fmla="*/ 463 h 772"/>
                <a:gd name="T102" fmla="*/ 34 w 404"/>
                <a:gd name="T103" fmla="*/ 298 h 772"/>
                <a:gd name="T104" fmla="*/ 35 w 404"/>
                <a:gd name="T105" fmla="*/ 314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4" h="772">
                  <a:moveTo>
                    <a:pt x="309" y="463"/>
                  </a:moveTo>
                  <a:lnTo>
                    <a:pt x="312" y="458"/>
                  </a:lnTo>
                  <a:lnTo>
                    <a:pt x="314" y="453"/>
                  </a:lnTo>
                  <a:lnTo>
                    <a:pt x="319" y="710"/>
                  </a:lnTo>
                  <a:lnTo>
                    <a:pt x="369" y="711"/>
                  </a:lnTo>
                  <a:lnTo>
                    <a:pt x="404" y="427"/>
                  </a:lnTo>
                  <a:lnTo>
                    <a:pt x="314" y="427"/>
                  </a:lnTo>
                  <a:lnTo>
                    <a:pt x="171" y="427"/>
                  </a:lnTo>
                  <a:lnTo>
                    <a:pt x="324" y="287"/>
                  </a:lnTo>
                  <a:lnTo>
                    <a:pt x="83" y="212"/>
                  </a:lnTo>
                  <a:lnTo>
                    <a:pt x="121" y="219"/>
                  </a:lnTo>
                  <a:lnTo>
                    <a:pt x="334" y="277"/>
                  </a:lnTo>
                  <a:lnTo>
                    <a:pt x="338" y="274"/>
                  </a:lnTo>
                  <a:lnTo>
                    <a:pt x="341" y="225"/>
                  </a:lnTo>
                  <a:lnTo>
                    <a:pt x="342" y="235"/>
                  </a:lnTo>
                  <a:lnTo>
                    <a:pt x="343" y="245"/>
                  </a:lnTo>
                  <a:lnTo>
                    <a:pt x="345" y="256"/>
                  </a:lnTo>
                  <a:lnTo>
                    <a:pt x="346" y="266"/>
                  </a:lnTo>
                  <a:lnTo>
                    <a:pt x="349" y="264"/>
                  </a:lnTo>
                  <a:lnTo>
                    <a:pt x="349" y="235"/>
                  </a:lnTo>
                  <a:lnTo>
                    <a:pt x="346" y="196"/>
                  </a:lnTo>
                  <a:lnTo>
                    <a:pt x="344" y="174"/>
                  </a:lnTo>
                  <a:lnTo>
                    <a:pt x="341" y="150"/>
                  </a:lnTo>
                  <a:lnTo>
                    <a:pt x="338" y="128"/>
                  </a:lnTo>
                  <a:lnTo>
                    <a:pt x="334" y="105"/>
                  </a:lnTo>
                  <a:lnTo>
                    <a:pt x="329" y="83"/>
                  </a:lnTo>
                  <a:lnTo>
                    <a:pt x="324" y="63"/>
                  </a:lnTo>
                  <a:lnTo>
                    <a:pt x="317" y="44"/>
                  </a:lnTo>
                  <a:lnTo>
                    <a:pt x="310" y="28"/>
                  </a:lnTo>
                  <a:lnTo>
                    <a:pt x="305" y="21"/>
                  </a:lnTo>
                  <a:lnTo>
                    <a:pt x="301" y="15"/>
                  </a:lnTo>
                  <a:lnTo>
                    <a:pt x="297" y="10"/>
                  </a:lnTo>
                  <a:lnTo>
                    <a:pt x="291" y="6"/>
                  </a:lnTo>
                  <a:lnTo>
                    <a:pt x="286" y="2"/>
                  </a:lnTo>
                  <a:lnTo>
                    <a:pt x="281" y="0"/>
                  </a:lnTo>
                  <a:lnTo>
                    <a:pt x="274" y="0"/>
                  </a:lnTo>
                  <a:lnTo>
                    <a:pt x="268" y="0"/>
                  </a:lnTo>
                  <a:lnTo>
                    <a:pt x="265" y="2"/>
                  </a:lnTo>
                  <a:lnTo>
                    <a:pt x="258" y="6"/>
                  </a:lnTo>
                  <a:lnTo>
                    <a:pt x="262" y="213"/>
                  </a:lnTo>
                  <a:lnTo>
                    <a:pt x="238" y="41"/>
                  </a:lnTo>
                  <a:lnTo>
                    <a:pt x="242" y="27"/>
                  </a:lnTo>
                  <a:lnTo>
                    <a:pt x="233" y="12"/>
                  </a:lnTo>
                  <a:lnTo>
                    <a:pt x="214" y="13"/>
                  </a:lnTo>
                  <a:lnTo>
                    <a:pt x="205" y="27"/>
                  </a:lnTo>
                  <a:lnTo>
                    <a:pt x="209" y="39"/>
                  </a:lnTo>
                  <a:lnTo>
                    <a:pt x="212" y="158"/>
                  </a:lnTo>
                  <a:lnTo>
                    <a:pt x="219" y="223"/>
                  </a:lnTo>
                  <a:lnTo>
                    <a:pt x="150" y="2"/>
                  </a:lnTo>
                  <a:lnTo>
                    <a:pt x="143" y="2"/>
                  </a:lnTo>
                  <a:lnTo>
                    <a:pt x="130" y="1"/>
                  </a:lnTo>
                  <a:lnTo>
                    <a:pt x="117" y="0"/>
                  </a:lnTo>
                  <a:lnTo>
                    <a:pt x="110" y="0"/>
                  </a:lnTo>
                  <a:lnTo>
                    <a:pt x="98" y="3"/>
                  </a:lnTo>
                  <a:lnTo>
                    <a:pt x="86" y="9"/>
                  </a:lnTo>
                  <a:lnTo>
                    <a:pt x="75" y="14"/>
                  </a:lnTo>
                  <a:lnTo>
                    <a:pt x="66" y="21"/>
                  </a:lnTo>
                  <a:lnTo>
                    <a:pt x="57" y="27"/>
                  </a:lnTo>
                  <a:lnTo>
                    <a:pt x="48" y="36"/>
                  </a:lnTo>
                  <a:lnTo>
                    <a:pt x="41" y="44"/>
                  </a:lnTo>
                  <a:lnTo>
                    <a:pt x="34" y="53"/>
                  </a:lnTo>
                  <a:lnTo>
                    <a:pt x="29" y="64"/>
                  </a:lnTo>
                  <a:lnTo>
                    <a:pt x="23" y="74"/>
                  </a:lnTo>
                  <a:lnTo>
                    <a:pt x="18" y="84"/>
                  </a:lnTo>
                  <a:lnTo>
                    <a:pt x="15" y="95"/>
                  </a:lnTo>
                  <a:lnTo>
                    <a:pt x="8" y="119"/>
                  </a:lnTo>
                  <a:lnTo>
                    <a:pt x="4" y="142"/>
                  </a:lnTo>
                  <a:lnTo>
                    <a:pt x="1" y="165"/>
                  </a:lnTo>
                  <a:lnTo>
                    <a:pt x="0" y="188"/>
                  </a:lnTo>
                  <a:lnTo>
                    <a:pt x="0" y="210"/>
                  </a:lnTo>
                  <a:lnTo>
                    <a:pt x="1" y="229"/>
                  </a:lnTo>
                  <a:lnTo>
                    <a:pt x="3" y="247"/>
                  </a:lnTo>
                  <a:lnTo>
                    <a:pt x="5" y="263"/>
                  </a:lnTo>
                  <a:lnTo>
                    <a:pt x="7" y="273"/>
                  </a:lnTo>
                  <a:lnTo>
                    <a:pt x="11" y="281"/>
                  </a:lnTo>
                  <a:lnTo>
                    <a:pt x="11" y="283"/>
                  </a:lnTo>
                  <a:lnTo>
                    <a:pt x="12" y="285"/>
                  </a:lnTo>
                  <a:lnTo>
                    <a:pt x="14" y="286"/>
                  </a:lnTo>
                  <a:lnTo>
                    <a:pt x="16" y="289"/>
                  </a:lnTo>
                  <a:lnTo>
                    <a:pt x="23" y="292"/>
                  </a:lnTo>
                  <a:lnTo>
                    <a:pt x="33" y="296"/>
                  </a:lnTo>
                  <a:lnTo>
                    <a:pt x="38" y="348"/>
                  </a:lnTo>
                  <a:lnTo>
                    <a:pt x="41" y="390"/>
                  </a:lnTo>
                  <a:lnTo>
                    <a:pt x="44" y="417"/>
                  </a:lnTo>
                  <a:lnTo>
                    <a:pt x="45" y="428"/>
                  </a:lnTo>
                  <a:lnTo>
                    <a:pt x="45" y="430"/>
                  </a:lnTo>
                  <a:lnTo>
                    <a:pt x="48" y="446"/>
                  </a:lnTo>
                  <a:lnTo>
                    <a:pt x="53" y="473"/>
                  </a:lnTo>
                  <a:lnTo>
                    <a:pt x="57" y="486"/>
                  </a:lnTo>
                  <a:lnTo>
                    <a:pt x="62" y="498"/>
                  </a:lnTo>
                  <a:lnTo>
                    <a:pt x="66" y="503"/>
                  </a:lnTo>
                  <a:lnTo>
                    <a:pt x="69" y="508"/>
                  </a:lnTo>
                  <a:lnTo>
                    <a:pt x="73" y="511"/>
                  </a:lnTo>
                  <a:lnTo>
                    <a:pt x="77" y="512"/>
                  </a:lnTo>
                  <a:lnTo>
                    <a:pt x="178" y="527"/>
                  </a:lnTo>
                  <a:lnTo>
                    <a:pt x="181" y="527"/>
                  </a:lnTo>
                  <a:lnTo>
                    <a:pt x="183" y="527"/>
                  </a:lnTo>
                  <a:lnTo>
                    <a:pt x="188" y="527"/>
                  </a:lnTo>
                  <a:lnTo>
                    <a:pt x="191" y="526"/>
                  </a:lnTo>
                  <a:lnTo>
                    <a:pt x="222" y="772"/>
                  </a:lnTo>
                  <a:lnTo>
                    <a:pt x="285" y="772"/>
                  </a:lnTo>
                  <a:lnTo>
                    <a:pt x="309" y="463"/>
                  </a:lnTo>
                  <a:close/>
                  <a:moveTo>
                    <a:pt x="35" y="314"/>
                  </a:moveTo>
                  <a:lnTo>
                    <a:pt x="34" y="298"/>
                  </a:lnTo>
                  <a:lnTo>
                    <a:pt x="113" y="320"/>
                  </a:lnTo>
                  <a:lnTo>
                    <a:pt x="35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7" name="Freeform 178"/>
            <p:cNvSpPr>
              <a:spLocks noEditPoints="1"/>
            </p:cNvSpPr>
            <p:nvPr/>
          </p:nvSpPr>
          <p:spPr bwMode="auto">
            <a:xfrm>
              <a:off x="4641851" y="222250"/>
              <a:ext cx="87313" cy="111125"/>
            </a:xfrm>
            <a:custGeom>
              <a:avLst/>
              <a:gdLst>
                <a:gd name="T0" fmla="*/ 5 w 221"/>
                <a:gd name="T1" fmla="*/ 165 h 282"/>
                <a:gd name="T2" fmla="*/ 8 w 221"/>
                <a:gd name="T3" fmla="*/ 181 h 282"/>
                <a:gd name="T4" fmla="*/ 11 w 221"/>
                <a:gd name="T5" fmla="*/ 186 h 282"/>
                <a:gd name="T6" fmla="*/ 14 w 221"/>
                <a:gd name="T7" fmla="*/ 186 h 282"/>
                <a:gd name="T8" fmla="*/ 17 w 221"/>
                <a:gd name="T9" fmla="*/ 182 h 282"/>
                <a:gd name="T10" fmla="*/ 22 w 221"/>
                <a:gd name="T11" fmla="*/ 189 h 282"/>
                <a:gd name="T12" fmla="*/ 31 w 221"/>
                <a:gd name="T13" fmla="*/ 210 h 282"/>
                <a:gd name="T14" fmla="*/ 41 w 221"/>
                <a:gd name="T15" fmla="*/ 229 h 282"/>
                <a:gd name="T16" fmla="*/ 54 w 221"/>
                <a:gd name="T17" fmla="*/ 246 h 282"/>
                <a:gd name="T18" fmla="*/ 68 w 221"/>
                <a:gd name="T19" fmla="*/ 260 h 282"/>
                <a:gd name="T20" fmla="*/ 82 w 221"/>
                <a:gd name="T21" fmla="*/ 270 h 282"/>
                <a:gd name="T22" fmla="*/ 97 w 221"/>
                <a:gd name="T23" fmla="*/ 278 h 282"/>
                <a:gd name="T24" fmla="*/ 109 w 221"/>
                <a:gd name="T25" fmla="*/ 282 h 282"/>
                <a:gd name="T26" fmla="*/ 122 w 221"/>
                <a:gd name="T27" fmla="*/ 282 h 282"/>
                <a:gd name="T28" fmla="*/ 136 w 221"/>
                <a:gd name="T29" fmla="*/ 278 h 282"/>
                <a:gd name="T30" fmla="*/ 152 w 221"/>
                <a:gd name="T31" fmla="*/ 272 h 282"/>
                <a:gd name="T32" fmla="*/ 166 w 221"/>
                <a:gd name="T33" fmla="*/ 260 h 282"/>
                <a:gd name="T34" fmla="*/ 180 w 221"/>
                <a:gd name="T35" fmla="*/ 246 h 282"/>
                <a:gd name="T36" fmla="*/ 190 w 221"/>
                <a:gd name="T37" fmla="*/ 228 h 282"/>
                <a:gd name="T38" fmla="*/ 200 w 221"/>
                <a:gd name="T39" fmla="*/ 209 h 282"/>
                <a:gd name="T40" fmla="*/ 207 w 221"/>
                <a:gd name="T41" fmla="*/ 186 h 282"/>
                <a:gd name="T42" fmla="*/ 211 w 221"/>
                <a:gd name="T43" fmla="*/ 168 h 282"/>
                <a:gd name="T44" fmla="*/ 215 w 221"/>
                <a:gd name="T45" fmla="*/ 134 h 282"/>
                <a:gd name="T46" fmla="*/ 216 w 221"/>
                <a:gd name="T47" fmla="*/ 117 h 282"/>
                <a:gd name="T48" fmla="*/ 213 w 221"/>
                <a:gd name="T49" fmla="*/ 115 h 282"/>
                <a:gd name="T50" fmla="*/ 213 w 221"/>
                <a:gd name="T51" fmla="*/ 102 h 282"/>
                <a:gd name="T52" fmla="*/ 209 w 221"/>
                <a:gd name="T53" fmla="*/ 88 h 282"/>
                <a:gd name="T54" fmla="*/ 201 w 221"/>
                <a:gd name="T55" fmla="*/ 90 h 282"/>
                <a:gd name="T56" fmla="*/ 187 w 221"/>
                <a:gd name="T57" fmla="*/ 89 h 282"/>
                <a:gd name="T58" fmla="*/ 155 w 221"/>
                <a:gd name="T59" fmla="*/ 77 h 282"/>
                <a:gd name="T60" fmla="*/ 136 w 221"/>
                <a:gd name="T61" fmla="*/ 67 h 282"/>
                <a:gd name="T62" fmla="*/ 153 w 221"/>
                <a:gd name="T63" fmla="*/ 75 h 282"/>
                <a:gd name="T64" fmla="*/ 171 w 221"/>
                <a:gd name="T65" fmla="*/ 78 h 282"/>
                <a:gd name="T66" fmla="*/ 185 w 221"/>
                <a:gd name="T67" fmla="*/ 77 h 282"/>
                <a:gd name="T68" fmla="*/ 198 w 221"/>
                <a:gd name="T69" fmla="*/ 72 h 282"/>
                <a:gd name="T70" fmla="*/ 211 w 221"/>
                <a:gd name="T71" fmla="*/ 60 h 282"/>
                <a:gd name="T72" fmla="*/ 220 w 221"/>
                <a:gd name="T73" fmla="*/ 46 h 282"/>
                <a:gd name="T74" fmla="*/ 216 w 221"/>
                <a:gd name="T75" fmla="*/ 40 h 282"/>
                <a:gd name="T76" fmla="*/ 197 w 221"/>
                <a:gd name="T77" fmla="*/ 27 h 282"/>
                <a:gd name="T78" fmla="*/ 176 w 221"/>
                <a:gd name="T79" fmla="*/ 17 h 282"/>
                <a:gd name="T80" fmla="*/ 151 w 221"/>
                <a:gd name="T81" fmla="*/ 7 h 282"/>
                <a:gd name="T82" fmla="*/ 119 w 221"/>
                <a:gd name="T83" fmla="*/ 2 h 282"/>
                <a:gd name="T84" fmla="*/ 84 w 221"/>
                <a:gd name="T85" fmla="*/ 3 h 282"/>
                <a:gd name="T86" fmla="*/ 55 w 221"/>
                <a:gd name="T87" fmla="*/ 9 h 282"/>
                <a:gd name="T88" fmla="*/ 35 w 221"/>
                <a:gd name="T89" fmla="*/ 17 h 282"/>
                <a:gd name="T90" fmla="*/ 21 w 221"/>
                <a:gd name="T91" fmla="*/ 25 h 282"/>
                <a:gd name="T92" fmla="*/ 9 w 221"/>
                <a:gd name="T93" fmla="*/ 46 h 282"/>
                <a:gd name="T94" fmla="*/ 3 w 221"/>
                <a:gd name="T95" fmla="*/ 67 h 282"/>
                <a:gd name="T96" fmla="*/ 0 w 221"/>
                <a:gd name="T97" fmla="*/ 83 h 282"/>
                <a:gd name="T98" fmla="*/ 1 w 221"/>
                <a:gd name="T99" fmla="*/ 98 h 282"/>
                <a:gd name="T100" fmla="*/ 7 w 221"/>
                <a:gd name="T101" fmla="*/ 111 h 282"/>
                <a:gd name="T102" fmla="*/ 8 w 221"/>
                <a:gd name="T103" fmla="*/ 120 h 282"/>
                <a:gd name="T104" fmla="*/ 5 w 221"/>
                <a:gd name="T105" fmla="*/ 139 h 282"/>
                <a:gd name="T106" fmla="*/ 31 w 221"/>
                <a:gd name="T107" fmla="*/ 48 h 282"/>
                <a:gd name="T108" fmla="*/ 24 w 221"/>
                <a:gd name="T109" fmla="*/ 54 h 282"/>
                <a:gd name="T110" fmla="*/ 27 w 221"/>
                <a:gd name="T111" fmla="*/ 50 h 282"/>
                <a:gd name="T112" fmla="*/ 31 w 221"/>
                <a:gd name="T113" fmla="*/ 48 h 282"/>
                <a:gd name="T114" fmla="*/ 16 w 221"/>
                <a:gd name="T115" fmla="*/ 97 h 282"/>
                <a:gd name="T116" fmla="*/ 14 w 221"/>
                <a:gd name="T117" fmla="*/ 106 h 282"/>
                <a:gd name="T118" fmla="*/ 13 w 221"/>
                <a:gd name="T119" fmla="*/ 116 h 282"/>
                <a:gd name="T120" fmla="*/ 14 w 221"/>
                <a:gd name="T121" fmla="*/ 10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1" h="282">
                  <a:moveTo>
                    <a:pt x="4" y="152"/>
                  </a:moveTo>
                  <a:lnTo>
                    <a:pt x="5" y="165"/>
                  </a:lnTo>
                  <a:lnTo>
                    <a:pt x="7" y="176"/>
                  </a:lnTo>
                  <a:lnTo>
                    <a:pt x="8" y="181"/>
                  </a:lnTo>
                  <a:lnTo>
                    <a:pt x="9" y="184"/>
                  </a:lnTo>
                  <a:lnTo>
                    <a:pt x="11" y="186"/>
                  </a:lnTo>
                  <a:lnTo>
                    <a:pt x="12" y="187"/>
                  </a:lnTo>
                  <a:lnTo>
                    <a:pt x="14" y="186"/>
                  </a:lnTo>
                  <a:lnTo>
                    <a:pt x="16" y="184"/>
                  </a:lnTo>
                  <a:lnTo>
                    <a:pt x="17" y="182"/>
                  </a:lnTo>
                  <a:lnTo>
                    <a:pt x="19" y="178"/>
                  </a:lnTo>
                  <a:lnTo>
                    <a:pt x="22" y="189"/>
                  </a:lnTo>
                  <a:lnTo>
                    <a:pt x="25" y="200"/>
                  </a:lnTo>
                  <a:lnTo>
                    <a:pt x="31" y="210"/>
                  </a:lnTo>
                  <a:lnTo>
                    <a:pt x="36" y="220"/>
                  </a:lnTo>
                  <a:lnTo>
                    <a:pt x="41" y="229"/>
                  </a:lnTo>
                  <a:lnTo>
                    <a:pt x="48" y="238"/>
                  </a:lnTo>
                  <a:lnTo>
                    <a:pt x="54" y="246"/>
                  </a:lnTo>
                  <a:lnTo>
                    <a:pt x="62" y="253"/>
                  </a:lnTo>
                  <a:lnTo>
                    <a:pt x="68" y="260"/>
                  </a:lnTo>
                  <a:lnTo>
                    <a:pt x="76" y="265"/>
                  </a:lnTo>
                  <a:lnTo>
                    <a:pt x="82" y="270"/>
                  </a:lnTo>
                  <a:lnTo>
                    <a:pt x="90" y="275"/>
                  </a:lnTo>
                  <a:lnTo>
                    <a:pt x="97" y="278"/>
                  </a:lnTo>
                  <a:lnTo>
                    <a:pt x="103" y="281"/>
                  </a:lnTo>
                  <a:lnTo>
                    <a:pt x="109" y="282"/>
                  </a:lnTo>
                  <a:lnTo>
                    <a:pt x="115" y="282"/>
                  </a:lnTo>
                  <a:lnTo>
                    <a:pt x="122" y="282"/>
                  </a:lnTo>
                  <a:lnTo>
                    <a:pt x="129" y="281"/>
                  </a:lnTo>
                  <a:lnTo>
                    <a:pt x="136" y="278"/>
                  </a:lnTo>
                  <a:lnTo>
                    <a:pt x="144" y="275"/>
                  </a:lnTo>
                  <a:lnTo>
                    <a:pt x="152" y="272"/>
                  </a:lnTo>
                  <a:lnTo>
                    <a:pt x="159" y="266"/>
                  </a:lnTo>
                  <a:lnTo>
                    <a:pt x="166" y="260"/>
                  </a:lnTo>
                  <a:lnTo>
                    <a:pt x="173" y="253"/>
                  </a:lnTo>
                  <a:lnTo>
                    <a:pt x="180" y="246"/>
                  </a:lnTo>
                  <a:lnTo>
                    <a:pt x="185" y="238"/>
                  </a:lnTo>
                  <a:lnTo>
                    <a:pt x="190" y="228"/>
                  </a:lnTo>
                  <a:lnTo>
                    <a:pt x="196" y="220"/>
                  </a:lnTo>
                  <a:lnTo>
                    <a:pt x="200" y="209"/>
                  </a:lnTo>
                  <a:lnTo>
                    <a:pt x="205" y="198"/>
                  </a:lnTo>
                  <a:lnTo>
                    <a:pt x="207" y="186"/>
                  </a:lnTo>
                  <a:lnTo>
                    <a:pt x="209" y="174"/>
                  </a:lnTo>
                  <a:lnTo>
                    <a:pt x="211" y="168"/>
                  </a:lnTo>
                  <a:lnTo>
                    <a:pt x="214" y="146"/>
                  </a:lnTo>
                  <a:lnTo>
                    <a:pt x="215" y="134"/>
                  </a:lnTo>
                  <a:lnTo>
                    <a:pt x="216" y="125"/>
                  </a:lnTo>
                  <a:lnTo>
                    <a:pt x="216" y="117"/>
                  </a:lnTo>
                  <a:lnTo>
                    <a:pt x="215" y="114"/>
                  </a:lnTo>
                  <a:lnTo>
                    <a:pt x="213" y="115"/>
                  </a:lnTo>
                  <a:lnTo>
                    <a:pt x="212" y="116"/>
                  </a:lnTo>
                  <a:lnTo>
                    <a:pt x="213" y="102"/>
                  </a:lnTo>
                  <a:lnTo>
                    <a:pt x="212" y="86"/>
                  </a:lnTo>
                  <a:lnTo>
                    <a:pt x="209" y="88"/>
                  </a:lnTo>
                  <a:lnTo>
                    <a:pt x="205" y="89"/>
                  </a:lnTo>
                  <a:lnTo>
                    <a:pt x="201" y="90"/>
                  </a:lnTo>
                  <a:lnTo>
                    <a:pt x="197" y="90"/>
                  </a:lnTo>
                  <a:lnTo>
                    <a:pt x="187" y="89"/>
                  </a:lnTo>
                  <a:lnTo>
                    <a:pt x="178" y="86"/>
                  </a:lnTo>
                  <a:lnTo>
                    <a:pt x="155" y="77"/>
                  </a:lnTo>
                  <a:lnTo>
                    <a:pt x="131" y="65"/>
                  </a:lnTo>
                  <a:lnTo>
                    <a:pt x="136" y="67"/>
                  </a:lnTo>
                  <a:lnTo>
                    <a:pt x="143" y="71"/>
                  </a:lnTo>
                  <a:lnTo>
                    <a:pt x="153" y="75"/>
                  </a:lnTo>
                  <a:lnTo>
                    <a:pt x="162" y="77"/>
                  </a:lnTo>
                  <a:lnTo>
                    <a:pt x="171" y="78"/>
                  </a:lnTo>
                  <a:lnTo>
                    <a:pt x="179" y="78"/>
                  </a:lnTo>
                  <a:lnTo>
                    <a:pt x="185" y="77"/>
                  </a:lnTo>
                  <a:lnTo>
                    <a:pt x="192" y="75"/>
                  </a:lnTo>
                  <a:lnTo>
                    <a:pt x="198" y="72"/>
                  </a:lnTo>
                  <a:lnTo>
                    <a:pt x="202" y="67"/>
                  </a:lnTo>
                  <a:lnTo>
                    <a:pt x="211" y="60"/>
                  </a:lnTo>
                  <a:lnTo>
                    <a:pt x="216" y="52"/>
                  </a:lnTo>
                  <a:lnTo>
                    <a:pt x="220" y="46"/>
                  </a:lnTo>
                  <a:lnTo>
                    <a:pt x="221" y="44"/>
                  </a:lnTo>
                  <a:lnTo>
                    <a:pt x="216" y="40"/>
                  </a:lnTo>
                  <a:lnTo>
                    <a:pt x="206" y="32"/>
                  </a:lnTo>
                  <a:lnTo>
                    <a:pt x="197" y="27"/>
                  </a:lnTo>
                  <a:lnTo>
                    <a:pt x="187" y="21"/>
                  </a:lnTo>
                  <a:lnTo>
                    <a:pt x="176" y="17"/>
                  </a:lnTo>
                  <a:lnTo>
                    <a:pt x="163" y="11"/>
                  </a:lnTo>
                  <a:lnTo>
                    <a:pt x="151" y="7"/>
                  </a:lnTo>
                  <a:lnTo>
                    <a:pt x="135" y="4"/>
                  </a:lnTo>
                  <a:lnTo>
                    <a:pt x="119" y="2"/>
                  </a:lnTo>
                  <a:lnTo>
                    <a:pt x="102" y="0"/>
                  </a:lnTo>
                  <a:lnTo>
                    <a:pt x="84" y="3"/>
                  </a:lnTo>
                  <a:lnTo>
                    <a:pt x="65" y="6"/>
                  </a:lnTo>
                  <a:lnTo>
                    <a:pt x="55" y="9"/>
                  </a:lnTo>
                  <a:lnTo>
                    <a:pt x="45" y="12"/>
                  </a:lnTo>
                  <a:lnTo>
                    <a:pt x="35" y="17"/>
                  </a:lnTo>
                  <a:lnTo>
                    <a:pt x="25" y="21"/>
                  </a:lnTo>
                  <a:lnTo>
                    <a:pt x="21" y="25"/>
                  </a:lnTo>
                  <a:lnTo>
                    <a:pt x="14" y="34"/>
                  </a:lnTo>
                  <a:lnTo>
                    <a:pt x="9" y="46"/>
                  </a:lnTo>
                  <a:lnTo>
                    <a:pt x="5" y="60"/>
                  </a:lnTo>
                  <a:lnTo>
                    <a:pt x="3" y="67"/>
                  </a:lnTo>
                  <a:lnTo>
                    <a:pt x="1" y="75"/>
                  </a:lnTo>
                  <a:lnTo>
                    <a:pt x="0" y="83"/>
                  </a:lnTo>
                  <a:lnTo>
                    <a:pt x="0" y="90"/>
                  </a:lnTo>
                  <a:lnTo>
                    <a:pt x="1" y="98"/>
                  </a:lnTo>
                  <a:lnTo>
                    <a:pt x="4" y="104"/>
                  </a:lnTo>
                  <a:lnTo>
                    <a:pt x="7" y="111"/>
                  </a:lnTo>
                  <a:lnTo>
                    <a:pt x="11" y="116"/>
                  </a:lnTo>
                  <a:lnTo>
                    <a:pt x="8" y="120"/>
                  </a:lnTo>
                  <a:lnTo>
                    <a:pt x="6" y="128"/>
                  </a:lnTo>
                  <a:lnTo>
                    <a:pt x="5" y="139"/>
                  </a:lnTo>
                  <a:lnTo>
                    <a:pt x="4" y="152"/>
                  </a:lnTo>
                  <a:close/>
                  <a:moveTo>
                    <a:pt x="31" y="48"/>
                  </a:moveTo>
                  <a:lnTo>
                    <a:pt x="27" y="51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31" y="48"/>
                  </a:lnTo>
                  <a:close/>
                  <a:moveTo>
                    <a:pt x="16" y="94"/>
                  </a:moveTo>
                  <a:lnTo>
                    <a:pt x="16" y="97"/>
                  </a:lnTo>
                  <a:lnTo>
                    <a:pt x="16" y="99"/>
                  </a:lnTo>
                  <a:lnTo>
                    <a:pt x="14" y="10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4" y="107"/>
                  </a:lnTo>
                  <a:lnTo>
                    <a:pt x="16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8" name="Freeform 179"/>
            <p:cNvSpPr>
              <a:spLocks noEditPoints="1"/>
            </p:cNvSpPr>
            <p:nvPr/>
          </p:nvSpPr>
          <p:spPr bwMode="auto">
            <a:xfrm>
              <a:off x="5035551" y="333375"/>
              <a:ext cx="160338" cy="306388"/>
            </a:xfrm>
            <a:custGeom>
              <a:avLst/>
              <a:gdLst>
                <a:gd name="T0" fmla="*/ 286 w 403"/>
                <a:gd name="T1" fmla="*/ 0 h 772"/>
                <a:gd name="T2" fmla="*/ 259 w 403"/>
                <a:gd name="T3" fmla="*/ 2 h 772"/>
                <a:gd name="T4" fmla="*/ 183 w 403"/>
                <a:gd name="T5" fmla="*/ 223 h 772"/>
                <a:gd name="T6" fmla="*/ 193 w 403"/>
                <a:gd name="T7" fmla="*/ 39 h 772"/>
                <a:gd name="T8" fmla="*/ 189 w 403"/>
                <a:gd name="T9" fmla="*/ 13 h 772"/>
                <a:gd name="T10" fmla="*/ 161 w 403"/>
                <a:gd name="T11" fmla="*/ 27 h 772"/>
                <a:gd name="T12" fmla="*/ 141 w 403"/>
                <a:gd name="T13" fmla="*/ 213 h 772"/>
                <a:gd name="T14" fmla="*/ 137 w 403"/>
                <a:gd name="T15" fmla="*/ 2 h 772"/>
                <a:gd name="T16" fmla="*/ 129 w 403"/>
                <a:gd name="T17" fmla="*/ 0 h 772"/>
                <a:gd name="T18" fmla="*/ 119 w 403"/>
                <a:gd name="T19" fmla="*/ 2 h 772"/>
                <a:gd name="T20" fmla="*/ 109 w 403"/>
                <a:gd name="T21" fmla="*/ 8 h 772"/>
                <a:gd name="T22" fmla="*/ 100 w 403"/>
                <a:gd name="T23" fmla="*/ 16 h 772"/>
                <a:gd name="T24" fmla="*/ 90 w 403"/>
                <a:gd name="T25" fmla="*/ 36 h 772"/>
                <a:gd name="T26" fmla="*/ 78 w 403"/>
                <a:gd name="T27" fmla="*/ 68 h 772"/>
                <a:gd name="T28" fmla="*/ 68 w 403"/>
                <a:gd name="T29" fmla="*/ 107 h 772"/>
                <a:gd name="T30" fmla="*/ 61 w 403"/>
                <a:gd name="T31" fmla="*/ 149 h 772"/>
                <a:gd name="T32" fmla="*/ 56 w 403"/>
                <a:gd name="T33" fmla="*/ 209 h 772"/>
                <a:gd name="T34" fmla="*/ 59 w 403"/>
                <a:gd name="T35" fmla="*/ 246 h 772"/>
                <a:gd name="T36" fmla="*/ 63 w 403"/>
                <a:gd name="T37" fmla="*/ 225 h 772"/>
                <a:gd name="T38" fmla="*/ 85 w 403"/>
                <a:gd name="T39" fmla="*/ 272 h 772"/>
                <a:gd name="T40" fmla="*/ 321 w 403"/>
                <a:gd name="T41" fmla="*/ 212 h 772"/>
                <a:gd name="T42" fmla="*/ 243 w 403"/>
                <a:gd name="T43" fmla="*/ 427 h 772"/>
                <a:gd name="T44" fmla="*/ 0 w 403"/>
                <a:gd name="T45" fmla="*/ 427 h 772"/>
                <a:gd name="T46" fmla="*/ 84 w 403"/>
                <a:gd name="T47" fmla="*/ 710 h 772"/>
                <a:gd name="T48" fmla="*/ 92 w 403"/>
                <a:gd name="T49" fmla="*/ 458 h 772"/>
                <a:gd name="T50" fmla="*/ 118 w 403"/>
                <a:gd name="T51" fmla="*/ 772 h 772"/>
                <a:gd name="T52" fmla="*/ 212 w 403"/>
                <a:gd name="T53" fmla="*/ 526 h 772"/>
                <a:gd name="T54" fmla="*/ 219 w 403"/>
                <a:gd name="T55" fmla="*/ 527 h 772"/>
                <a:gd name="T56" fmla="*/ 224 w 403"/>
                <a:gd name="T57" fmla="*/ 527 h 772"/>
                <a:gd name="T58" fmla="*/ 329 w 403"/>
                <a:gd name="T59" fmla="*/ 511 h 772"/>
                <a:gd name="T60" fmla="*/ 338 w 403"/>
                <a:gd name="T61" fmla="*/ 503 h 772"/>
                <a:gd name="T62" fmla="*/ 347 w 403"/>
                <a:gd name="T63" fmla="*/ 486 h 772"/>
                <a:gd name="T64" fmla="*/ 355 w 403"/>
                <a:gd name="T65" fmla="*/ 446 h 772"/>
                <a:gd name="T66" fmla="*/ 358 w 403"/>
                <a:gd name="T67" fmla="*/ 428 h 772"/>
                <a:gd name="T68" fmla="*/ 362 w 403"/>
                <a:gd name="T69" fmla="*/ 390 h 772"/>
                <a:gd name="T70" fmla="*/ 370 w 403"/>
                <a:gd name="T71" fmla="*/ 296 h 772"/>
                <a:gd name="T72" fmla="*/ 388 w 403"/>
                <a:gd name="T73" fmla="*/ 289 h 772"/>
                <a:gd name="T74" fmla="*/ 392 w 403"/>
                <a:gd name="T75" fmla="*/ 285 h 772"/>
                <a:gd name="T76" fmla="*/ 393 w 403"/>
                <a:gd name="T77" fmla="*/ 281 h 772"/>
                <a:gd name="T78" fmla="*/ 397 w 403"/>
                <a:gd name="T79" fmla="*/ 263 h 772"/>
                <a:gd name="T80" fmla="*/ 402 w 403"/>
                <a:gd name="T81" fmla="*/ 229 h 772"/>
                <a:gd name="T82" fmla="*/ 403 w 403"/>
                <a:gd name="T83" fmla="*/ 188 h 772"/>
                <a:gd name="T84" fmla="*/ 399 w 403"/>
                <a:gd name="T85" fmla="*/ 142 h 772"/>
                <a:gd name="T86" fmla="*/ 389 w 403"/>
                <a:gd name="T87" fmla="*/ 95 h 772"/>
                <a:gd name="T88" fmla="*/ 380 w 403"/>
                <a:gd name="T89" fmla="*/ 74 h 772"/>
                <a:gd name="T90" fmla="*/ 368 w 403"/>
                <a:gd name="T91" fmla="*/ 53 h 772"/>
                <a:gd name="T92" fmla="*/ 354 w 403"/>
                <a:gd name="T93" fmla="*/ 36 h 772"/>
                <a:gd name="T94" fmla="*/ 337 w 403"/>
                <a:gd name="T95" fmla="*/ 21 h 772"/>
                <a:gd name="T96" fmla="*/ 316 w 403"/>
                <a:gd name="T97" fmla="*/ 9 h 772"/>
                <a:gd name="T98" fmla="*/ 293 w 403"/>
                <a:gd name="T99" fmla="*/ 0 h 772"/>
                <a:gd name="T100" fmla="*/ 289 w 403"/>
                <a:gd name="T101" fmla="*/ 320 h 772"/>
                <a:gd name="T102" fmla="*/ 367 w 403"/>
                <a:gd name="T103" fmla="*/ 314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3" h="772">
                  <a:moveTo>
                    <a:pt x="293" y="0"/>
                  </a:moveTo>
                  <a:lnTo>
                    <a:pt x="286" y="0"/>
                  </a:lnTo>
                  <a:lnTo>
                    <a:pt x="273" y="1"/>
                  </a:lnTo>
                  <a:lnTo>
                    <a:pt x="259" y="2"/>
                  </a:lnTo>
                  <a:lnTo>
                    <a:pt x="253" y="2"/>
                  </a:lnTo>
                  <a:lnTo>
                    <a:pt x="183" y="223"/>
                  </a:lnTo>
                  <a:lnTo>
                    <a:pt x="190" y="158"/>
                  </a:lnTo>
                  <a:lnTo>
                    <a:pt x="193" y="39"/>
                  </a:lnTo>
                  <a:lnTo>
                    <a:pt x="197" y="27"/>
                  </a:lnTo>
                  <a:lnTo>
                    <a:pt x="189" y="13"/>
                  </a:lnTo>
                  <a:lnTo>
                    <a:pt x="169" y="12"/>
                  </a:lnTo>
                  <a:lnTo>
                    <a:pt x="161" y="27"/>
                  </a:lnTo>
                  <a:lnTo>
                    <a:pt x="165" y="41"/>
                  </a:lnTo>
                  <a:lnTo>
                    <a:pt x="141" y="213"/>
                  </a:lnTo>
                  <a:lnTo>
                    <a:pt x="145" y="6"/>
                  </a:lnTo>
                  <a:lnTo>
                    <a:pt x="137" y="2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4" y="0"/>
                  </a:lnTo>
                  <a:lnTo>
                    <a:pt x="119" y="2"/>
                  </a:lnTo>
                  <a:lnTo>
                    <a:pt x="113" y="4"/>
                  </a:lnTo>
                  <a:lnTo>
                    <a:pt x="109" y="8"/>
                  </a:lnTo>
                  <a:lnTo>
                    <a:pt x="105" y="12"/>
                  </a:lnTo>
                  <a:lnTo>
                    <a:pt x="100" y="16"/>
                  </a:lnTo>
                  <a:lnTo>
                    <a:pt x="97" y="23"/>
                  </a:lnTo>
                  <a:lnTo>
                    <a:pt x="90" y="36"/>
                  </a:lnTo>
                  <a:lnTo>
                    <a:pt x="83" y="51"/>
                  </a:lnTo>
                  <a:lnTo>
                    <a:pt x="78" y="68"/>
                  </a:lnTo>
                  <a:lnTo>
                    <a:pt x="72" y="88"/>
                  </a:lnTo>
                  <a:lnTo>
                    <a:pt x="68" y="107"/>
                  </a:lnTo>
                  <a:lnTo>
                    <a:pt x="65" y="128"/>
                  </a:lnTo>
                  <a:lnTo>
                    <a:pt x="61" y="149"/>
                  </a:lnTo>
                  <a:lnTo>
                    <a:pt x="59" y="170"/>
                  </a:lnTo>
                  <a:lnTo>
                    <a:pt x="56" y="209"/>
                  </a:lnTo>
                  <a:lnTo>
                    <a:pt x="55" y="242"/>
                  </a:lnTo>
                  <a:lnTo>
                    <a:pt x="59" y="246"/>
                  </a:lnTo>
                  <a:lnTo>
                    <a:pt x="61" y="236"/>
                  </a:lnTo>
                  <a:lnTo>
                    <a:pt x="63" y="225"/>
                  </a:lnTo>
                  <a:lnTo>
                    <a:pt x="64" y="252"/>
                  </a:lnTo>
                  <a:lnTo>
                    <a:pt x="85" y="272"/>
                  </a:lnTo>
                  <a:lnTo>
                    <a:pt x="283" y="219"/>
                  </a:lnTo>
                  <a:lnTo>
                    <a:pt x="321" y="212"/>
                  </a:lnTo>
                  <a:lnTo>
                    <a:pt x="95" y="282"/>
                  </a:lnTo>
                  <a:lnTo>
                    <a:pt x="243" y="427"/>
                  </a:lnTo>
                  <a:lnTo>
                    <a:pt x="88" y="427"/>
                  </a:lnTo>
                  <a:lnTo>
                    <a:pt x="0" y="427"/>
                  </a:lnTo>
                  <a:lnTo>
                    <a:pt x="39" y="706"/>
                  </a:lnTo>
                  <a:lnTo>
                    <a:pt x="84" y="710"/>
                  </a:lnTo>
                  <a:lnTo>
                    <a:pt x="88" y="453"/>
                  </a:lnTo>
                  <a:lnTo>
                    <a:pt x="92" y="458"/>
                  </a:lnTo>
                  <a:lnTo>
                    <a:pt x="95" y="463"/>
                  </a:lnTo>
                  <a:lnTo>
                    <a:pt x="118" y="772"/>
                  </a:lnTo>
                  <a:lnTo>
                    <a:pt x="180" y="772"/>
                  </a:lnTo>
                  <a:lnTo>
                    <a:pt x="212" y="526"/>
                  </a:lnTo>
                  <a:lnTo>
                    <a:pt x="216" y="527"/>
                  </a:lnTo>
                  <a:lnTo>
                    <a:pt x="219" y="527"/>
                  </a:lnTo>
                  <a:lnTo>
                    <a:pt x="222" y="527"/>
                  </a:lnTo>
                  <a:lnTo>
                    <a:pt x="224" y="527"/>
                  </a:lnTo>
                  <a:lnTo>
                    <a:pt x="325" y="512"/>
                  </a:lnTo>
                  <a:lnTo>
                    <a:pt x="329" y="511"/>
                  </a:lnTo>
                  <a:lnTo>
                    <a:pt x="334" y="508"/>
                  </a:lnTo>
                  <a:lnTo>
                    <a:pt x="338" y="503"/>
                  </a:lnTo>
                  <a:lnTo>
                    <a:pt x="341" y="498"/>
                  </a:lnTo>
                  <a:lnTo>
                    <a:pt x="347" y="486"/>
                  </a:lnTo>
                  <a:lnTo>
                    <a:pt x="350" y="473"/>
                  </a:lnTo>
                  <a:lnTo>
                    <a:pt x="355" y="446"/>
                  </a:lnTo>
                  <a:lnTo>
                    <a:pt x="358" y="430"/>
                  </a:lnTo>
                  <a:lnTo>
                    <a:pt x="358" y="428"/>
                  </a:lnTo>
                  <a:lnTo>
                    <a:pt x="359" y="417"/>
                  </a:lnTo>
                  <a:lnTo>
                    <a:pt x="362" y="390"/>
                  </a:lnTo>
                  <a:lnTo>
                    <a:pt x="366" y="348"/>
                  </a:lnTo>
                  <a:lnTo>
                    <a:pt x="370" y="296"/>
                  </a:lnTo>
                  <a:lnTo>
                    <a:pt x="380" y="292"/>
                  </a:lnTo>
                  <a:lnTo>
                    <a:pt x="388" y="289"/>
                  </a:lnTo>
                  <a:lnTo>
                    <a:pt x="390" y="286"/>
                  </a:lnTo>
                  <a:lnTo>
                    <a:pt x="392" y="285"/>
                  </a:lnTo>
                  <a:lnTo>
                    <a:pt x="392" y="283"/>
                  </a:lnTo>
                  <a:lnTo>
                    <a:pt x="393" y="281"/>
                  </a:lnTo>
                  <a:lnTo>
                    <a:pt x="395" y="273"/>
                  </a:lnTo>
                  <a:lnTo>
                    <a:pt x="397" y="263"/>
                  </a:lnTo>
                  <a:lnTo>
                    <a:pt x="401" y="247"/>
                  </a:lnTo>
                  <a:lnTo>
                    <a:pt x="402" y="229"/>
                  </a:lnTo>
                  <a:lnTo>
                    <a:pt x="403" y="210"/>
                  </a:lnTo>
                  <a:lnTo>
                    <a:pt x="403" y="188"/>
                  </a:lnTo>
                  <a:lnTo>
                    <a:pt x="402" y="165"/>
                  </a:lnTo>
                  <a:lnTo>
                    <a:pt x="399" y="142"/>
                  </a:lnTo>
                  <a:lnTo>
                    <a:pt x="395" y="119"/>
                  </a:lnTo>
                  <a:lnTo>
                    <a:pt x="389" y="95"/>
                  </a:lnTo>
                  <a:lnTo>
                    <a:pt x="384" y="84"/>
                  </a:lnTo>
                  <a:lnTo>
                    <a:pt x="380" y="74"/>
                  </a:lnTo>
                  <a:lnTo>
                    <a:pt x="375" y="64"/>
                  </a:lnTo>
                  <a:lnTo>
                    <a:pt x="368" y="53"/>
                  </a:lnTo>
                  <a:lnTo>
                    <a:pt x="362" y="44"/>
                  </a:lnTo>
                  <a:lnTo>
                    <a:pt x="354" y="36"/>
                  </a:lnTo>
                  <a:lnTo>
                    <a:pt x="347" y="27"/>
                  </a:lnTo>
                  <a:lnTo>
                    <a:pt x="337" y="21"/>
                  </a:lnTo>
                  <a:lnTo>
                    <a:pt x="327" y="14"/>
                  </a:lnTo>
                  <a:lnTo>
                    <a:pt x="316" y="9"/>
                  </a:lnTo>
                  <a:lnTo>
                    <a:pt x="305" y="3"/>
                  </a:lnTo>
                  <a:lnTo>
                    <a:pt x="293" y="0"/>
                  </a:lnTo>
                  <a:close/>
                  <a:moveTo>
                    <a:pt x="367" y="314"/>
                  </a:moveTo>
                  <a:lnTo>
                    <a:pt x="289" y="320"/>
                  </a:lnTo>
                  <a:lnTo>
                    <a:pt x="368" y="298"/>
                  </a:lnTo>
                  <a:lnTo>
                    <a:pt x="367" y="3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9" name="Freeform 180"/>
            <p:cNvSpPr>
              <a:spLocks noEditPoints="1"/>
            </p:cNvSpPr>
            <p:nvPr/>
          </p:nvSpPr>
          <p:spPr bwMode="auto">
            <a:xfrm>
              <a:off x="5076826" y="222250"/>
              <a:ext cx="87313" cy="111125"/>
            </a:xfrm>
            <a:custGeom>
              <a:avLst/>
              <a:gdLst>
                <a:gd name="T0" fmla="*/ 185 w 220"/>
                <a:gd name="T1" fmla="*/ 17 h 282"/>
                <a:gd name="T2" fmla="*/ 166 w 220"/>
                <a:gd name="T3" fmla="*/ 9 h 282"/>
                <a:gd name="T4" fmla="*/ 137 w 220"/>
                <a:gd name="T5" fmla="*/ 3 h 282"/>
                <a:gd name="T6" fmla="*/ 102 w 220"/>
                <a:gd name="T7" fmla="*/ 2 h 282"/>
                <a:gd name="T8" fmla="*/ 71 w 220"/>
                <a:gd name="T9" fmla="*/ 7 h 282"/>
                <a:gd name="T10" fmla="*/ 44 w 220"/>
                <a:gd name="T11" fmla="*/ 17 h 282"/>
                <a:gd name="T12" fmla="*/ 23 w 220"/>
                <a:gd name="T13" fmla="*/ 27 h 282"/>
                <a:gd name="T14" fmla="*/ 4 w 220"/>
                <a:gd name="T15" fmla="*/ 40 h 282"/>
                <a:gd name="T16" fmla="*/ 1 w 220"/>
                <a:gd name="T17" fmla="*/ 46 h 282"/>
                <a:gd name="T18" fmla="*/ 11 w 220"/>
                <a:gd name="T19" fmla="*/ 60 h 282"/>
                <a:gd name="T20" fmla="*/ 23 w 220"/>
                <a:gd name="T21" fmla="*/ 72 h 282"/>
                <a:gd name="T22" fmla="*/ 35 w 220"/>
                <a:gd name="T23" fmla="*/ 77 h 282"/>
                <a:gd name="T24" fmla="*/ 50 w 220"/>
                <a:gd name="T25" fmla="*/ 78 h 282"/>
                <a:gd name="T26" fmla="*/ 68 w 220"/>
                <a:gd name="T27" fmla="*/ 75 h 282"/>
                <a:gd name="T28" fmla="*/ 84 w 220"/>
                <a:gd name="T29" fmla="*/ 67 h 282"/>
                <a:gd name="T30" fmla="*/ 66 w 220"/>
                <a:gd name="T31" fmla="*/ 77 h 282"/>
                <a:gd name="T32" fmla="*/ 33 w 220"/>
                <a:gd name="T33" fmla="*/ 89 h 282"/>
                <a:gd name="T34" fmla="*/ 20 w 220"/>
                <a:gd name="T35" fmla="*/ 90 h 282"/>
                <a:gd name="T36" fmla="*/ 13 w 220"/>
                <a:gd name="T37" fmla="*/ 88 h 282"/>
                <a:gd name="T38" fmla="*/ 8 w 220"/>
                <a:gd name="T39" fmla="*/ 102 h 282"/>
                <a:gd name="T40" fmla="*/ 7 w 220"/>
                <a:gd name="T41" fmla="*/ 115 h 282"/>
                <a:gd name="T42" fmla="*/ 5 w 220"/>
                <a:gd name="T43" fmla="*/ 117 h 282"/>
                <a:gd name="T44" fmla="*/ 5 w 220"/>
                <a:gd name="T45" fmla="*/ 134 h 282"/>
                <a:gd name="T46" fmla="*/ 9 w 220"/>
                <a:gd name="T47" fmla="*/ 168 h 282"/>
                <a:gd name="T48" fmla="*/ 14 w 220"/>
                <a:gd name="T49" fmla="*/ 186 h 282"/>
                <a:gd name="T50" fmla="*/ 20 w 220"/>
                <a:gd name="T51" fmla="*/ 209 h 282"/>
                <a:gd name="T52" fmla="*/ 30 w 220"/>
                <a:gd name="T53" fmla="*/ 228 h 282"/>
                <a:gd name="T54" fmla="*/ 42 w 220"/>
                <a:gd name="T55" fmla="*/ 246 h 282"/>
                <a:gd name="T56" fmla="*/ 55 w 220"/>
                <a:gd name="T57" fmla="*/ 260 h 282"/>
                <a:gd name="T58" fmla="*/ 70 w 220"/>
                <a:gd name="T59" fmla="*/ 272 h 282"/>
                <a:gd name="T60" fmla="*/ 84 w 220"/>
                <a:gd name="T61" fmla="*/ 278 h 282"/>
                <a:gd name="T62" fmla="*/ 99 w 220"/>
                <a:gd name="T63" fmla="*/ 282 h 282"/>
                <a:gd name="T64" fmla="*/ 112 w 220"/>
                <a:gd name="T65" fmla="*/ 282 h 282"/>
                <a:gd name="T66" fmla="*/ 124 w 220"/>
                <a:gd name="T67" fmla="*/ 278 h 282"/>
                <a:gd name="T68" fmla="*/ 138 w 220"/>
                <a:gd name="T69" fmla="*/ 270 h 282"/>
                <a:gd name="T70" fmla="*/ 152 w 220"/>
                <a:gd name="T71" fmla="*/ 260 h 282"/>
                <a:gd name="T72" fmla="*/ 166 w 220"/>
                <a:gd name="T73" fmla="*/ 246 h 282"/>
                <a:gd name="T74" fmla="*/ 179 w 220"/>
                <a:gd name="T75" fmla="*/ 229 h 282"/>
                <a:gd name="T76" fmla="*/ 191 w 220"/>
                <a:gd name="T77" fmla="*/ 210 h 282"/>
                <a:gd name="T78" fmla="*/ 199 w 220"/>
                <a:gd name="T79" fmla="*/ 189 h 282"/>
                <a:gd name="T80" fmla="*/ 204 w 220"/>
                <a:gd name="T81" fmla="*/ 182 h 282"/>
                <a:gd name="T82" fmla="*/ 207 w 220"/>
                <a:gd name="T83" fmla="*/ 186 h 282"/>
                <a:gd name="T84" fmla="*/ 210 w 220"/>
                <a:gd name="T85" fmla="*/ 186 h 282"/>
                <a:gd name="T86" fmla="*/ 214 w 220"/>
                <a:gd name="T87" fmla="*/ 181 h 282"/>
                <a:gd name="T88" fmla="*/ 217 w 220"/>
                <a:gd name="T89" fmla="*/ 165 h 282"/>
                <a:gd name="T90" fmla="*/ 217 w 220"/>
                <a:gd name="T91" fmla="*/ 139 h 282"/>
                <a:gd name="T92" fmla="*/ 212 w 220"/>
                <a:gd name="T93" fmla="*/ 120 h 282"/>
                <a:gd name="T94" fmla="*/ 214 w 220"/>
                <a:gd name="T95" fmla="*/ 111 h 282"/>
                <a:gd name="T96" fmla="*/ 219 w 220"/>
                <a:gd name="T97" fmla="*/ 98 h 282"/>
                <a:gd name="T98" fmla="*/ 220 w 220"/>
                <a:gd name="T99" fmla="*/ 83 h 282"/>
                <a:gd name="T100" fmla="*/ 219 w 220"/>
                <a:gd name="T101" fmla="*/ 67 h 282"/>
                <a:gd name="T102" fmla="*/ 211 w 220"/>
                <a:gd name="T103" fmla="*/ 46 h 282"/>
                <a:gd name="T104" fmla="*/ 201 w 220"/>
                <a:gd name="T105" fmla="*/ 25 h 282"/>
                <a:gd name="T106" fmla="*/ 190 w 220"/>
                <a:gd name="T107" fmla="*/ 48 h 282"/>
                <a:gd name="T108" fmla="*/ 194 w 220"/>
                <a:gd name="T109" fmla="*/ 50 h 282"/>
                <a:gd name="T110" fmla="*/ 197 w 220"/>
                <a:gd name="T111" fmla="*/ 54 h 282"/>
                <a:gd name="T112" fmla="*/ 190 w 220"/>
                <a:gd name="T113" fmla="*/ 48 h 282"/>
                <a:gd name="T114" fmla="*/ 207 w 220"/>
                <a:gd name="T115" fmla="*/ 106 h 282"/>
                <a:gd name="T116" fmla="*/ 206 w 220"/>
                <a:gd name="T117" fmla="*/ 97 h 282"/>
                <a:gd name="T118" fmla="*/ 207 w 220"/>
                <a:gd name="T119" fmla="*/ 107 h 282"/>
                <a:gd name="T120" fmla="*/ 207 w 220"/>
                <a:gd name="T121" fmla="*/ 116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0" h="282">
                  <a:moveTo>
                    <a:pt x="196" y="21"/>
                  </a:moveTo>
                  <a:lnTo>
                    <a:pt x="185" y="17"/>
                  </a:lnTo>
                  <a:lnTo>
                    <a:pt x="176" y="12"/>
                  </a:lnTo>
                  <a:lnTo>
                    <a:pt x="166" y="9"/>
                  </a:lnTo>
                  <a:lnTo>
                    <a:pt x="156" y="6"/>
                  </a:lnTo>
                  <a:lnTo>
                    <a:pt x="137" y="3"/>
                  </a:lnTo>
                  <a:lnTo>
                    <a:pt x="120" y="0"/>
                  </a:lnTo>
                  <a:lnTo>
                    <a:pt x="102" y="2"/>
                  </a:lnTo>
                  <a:lnTo>
                    <a:pt x="86" y="4"/>
                  </a:lnTo>
                  <a:lnTo>
                    <a:pt x="71" y="7"/>
                  </a:lnTo>
                  <a:lnTo>
                    <a:pt x="57" y="11"/>
                  </a:lnTo>
                  <a:lnTo>
                    <a:pt x="44" y="17"/>
                  </a:lnTo>
                  <a:lnTo>
                    <a:pt x="33" y="21"/>
                  </a:lnTo>
                  <a:lnTo>
                    <a:pt x="23" y="27"/>
                  </a:lnTo>
                  <a:lnTo>
                    <a:pt x="16" y="32"/>
                  </a:lnTo>
                  <a:lnTo>
                    <a:pt x="4" y="40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1" y="60"/>
                  </a:lnTo>
                  <a:lnTo>
                    <a:pt x="18" y="67"/>
                  </a:lnTo>
                  <a:lnTo>
                    <a:pt x="23" y="72"/>
                  </a:lnTo>
                  <a:lnTo>
                    <a:pt x="29" y="75"/>
                  </a:lnTo>
                  <a:lnTo>
                    <a:pt x="35" y="77"/>
                  </a:lnTo>
                  <a:lnTo>
                    <a:pt x="43" y="78"/>
                  </a:lnTo>
                  <a:lnTo>
                    <a:pt x="50" y="78"/>
                  </a:lnTo>
                  <a:lnTo>
                    <a:pt x="59" y="77"/>
                  </a:lnTo>
                  <a:lnTo>
                    <a:pt x="68" y="75"/>
                  </a:lnTo>
                  <a:lnTo>
                    <a:pt x="79" y="71"/>
                  </a:lnTo>
                  <a:lnTo>
                    <a:pt x="84" y="67"/>
                  </a:lnTo>
                  <a:lnTo>
                    <a:pt x="90" y="65"/>
                  </a:lnTo>
                  <a:lnTo>
                    <a:pt x="66" y="77"/>
                  </a:lnTo>
                  <a:lnTo>
                    <a:pt x="43" y="86"/>
                  </a:lnTo>
                  <a:lnTo>
                    <a:pt x="33" y="89"/>
                  </a:lnTo>
                  <a:lnTo>
                    <a:pt x="25" y="90"/>
                  </a:lnTo>
                  <a:lnTo>
                    <a:pt x="20" y="90"/>
                  </a:lnTo>
                  <a:lnTo>
                    <a:pt x="16" y="89"/>
                  </a:lnTo>
                  <a:lnTo>
                    <a:pt x="13" y="88"/>
                  </a:lnTo>
                  <a:lnTo>
                    <a:pt x="9" y="86"/>
                  </a:lnTo>
                  <a:lnTo>
                    <a:pt x="8" y="102"/>
                  </a:lnTo>
                  <a:lnTo>
                    <a:pt x="8" y="116"/>
                  </a:lnTo>
                  <a:lnTo>
                    <a:pt x="7" y="115"/>
                  </a:lnTo>
                  <a:lnTo>
                    <a:pt x="6" y="114"/>
                  </a:lnTo>
                  <a:lnTo>
                    <a:pt x="5" y="117"/>
                  </a:lnTo>
                  <a:lnTo>
                    <a:pt x="5" y="125"/>
                  </a:lnTo>
                  <a:lnTo>
                    <a:pt x="5" y="134"/>
                  </a:lnTo>
                  <a:lnTo>
                    <a:pt x="7" y="146"/>
                  </a:lnTo>
                  <a:lnTo>
                    <a:pt x="9" y="168"/>
                  </a:lnTo>
                  <a:lnTo>
                    <a:pt x="13" y="174"/>
                  </a:lnTo>
                  <a:lnTo>
                    <a:pt x="14" y="186"/>
                  </a:lnTo>
                  <a:lnTo>
                    <a:pt x="17" y="198"/>
                  </a:lnTo>
                  <a:lnTo>
                    <a:pt x="20" y="209"/>
                  </a:lnTo>
                  <a:lnTo>
                    <a:pt x="25" y="220"/>
                  </a:lnTo>
                  <a:lnTo>
                    <a:pt x="30" y="228"/>
                  </a:lnTo>
                  <a:lnTo>
                    <a:pt x="35" y="238"/>
                  </a:lnTo>
                  <a:lnTo>
                    <a:pt x="42" y="246"/>
                  </a:lnTo>
                  <a:lnTo>
                    <a:pt x="48" y="253"/>
                  </a:lnTo>
                  <a:lnTo>
                    <a:pt x="55" y="260"/>
                  </a:lnTo>
                  <a:lnTo>
                    <a:pt x="62" y="266"/>
                  </a:lnTo>
                  <a:lnTo>
                    <a:pt x="70" y="272"/>
                  </a:lnTo>
                  <a:lnTo>
                    <a:pt x="77" y="275"/>
                  </a:lnTo>
                  <a:lnTo>
                    <a:pt x="84" y="278"/>
                  </a:lnTo>
                  <a:lnTo>
                    <a:pt x="91" y="281"/>
                  </a:lnTo>
                  <a:lnTo>
                    <a:pt x="99" y="282"/>
                  </a:lnTo>
                  <a:lnTo>
                    <a:pt x="106" y="282"/>
                  </a:lnTo>
                  <a:lnTo>
                    <a:pt x="112" y="282"/>
                  </a:lnTo>
                  <a:lnTo>
                    <a:pt x="117" y="281"/>
                  </a:lnTo>
                  <a:lnTo>
                    <a:pt x="124" y="278"/>
                  </a:lnTo>
                  <a:lnTo>
                    <a:pt x="131" y="275"/>
                  </a:lnTo>
                  <a:lnTo>
                    <a:pt x="138" y="270"/>
                  </a:lnTo>
                  <a:lnTo>
                    <a:pt x="145" y="265"/>
                  </a:lnTo>
                  <a:lnTo>
                    <a:pt x="152" y="260"/>
                  </a:lnTo>
                  <a:lnTo>
                    <a:pt x="160" y="253"/>
                  </a:lnTo>
                  <a:lnTo>
                    <a:pt x="166" y="246"/>
                  </a:lnTo>
                  <a:lnTo>
                    <a:pt x="172" y="238"/>
                  </a:lnTo>
                  <a:lnTo>
                    <a:pt x="179" y="229"/>
                  </a:lnTo>
                  <a:lnTo>
                    <a:pt x="185" y="220"/>
                  </a:lnTo>
                  <a:lnTo>
                    <a:pt x="191" y="210"/>
                  </a:lnTo>
                  <a:lnTo>
                    <a:pt x="195" y="200"/>
                  </a:lnTo>
                  <a:lnTo>
                    <a:pt x="199" y="189"/>
                  </a:lnTo>
                  <a:lnTo>
                    <a:pt x="203" y="178"/>
                  </a:lnTo>
                  <a:lnTo>
                    <a:pt x="204" y="182"/>
                  </a:lnTo>
                  <a:lnTo>
                    <a:pt x="205" y="184"/>
                  </a:lnTo>
                  <a:lnTo>
                    <a:pt x="207" y="186"/>
                  </a:lnTo>
                  <a:lnTo>
                    <a:pt x="208" y="187"/>
                  </a:lnTo>
                  <a:lnTo>
                    <a:pt x="210" y="186"/>
                  </a:lnTo>
                  <a:lnTo>
                    <a:pt x="211" y="184"/>
                  </a:lnTo>
                  <a:lnTo>
                    <a:pt x="214" y="181"/>
                  </a:lnTo>
                  <a:lnTo>
                    <a:pt x="215" y="176"/>
                  </a:lnTo>
                  <a:lnTo>
                    <a:pt x="217" y="165"/>
                  </a:lnTo>
                  <a:lnTo>
                    <a:pt x="217" y="152"/>
                  </a:lnTo>
                  <a:lnTo>
                    <a:pt x="217" y="139"/>
                  </a:lnTo>
                  <a:lnTo>
                    <a:pt x="215" y="128"/>
                  </a:lnTo>
                  <a:lnTo>
                    <a:pt x="212" y="120"/>
                  </a:lnTo>
                  <a:lnTo>
                    <a:pt x="209" y="116"/>
                  </a:lnTo>
                  <a:lnTo>
                    <a:pt x="214" y="111"/>
                  </a:lnTo>
                  <a:lnTo>
                    <a:pt x="217" y="104"/>
                  </a:lnTo>
                  <a:lnTo>
                    <a:pt x="219" y="98"/>
                  </a:lnTo>
                  <a:lnTo>
                    <a:pt x="220" y="90"/>
                  </a:lnTo>
                  <a:lnTo>
                    <a:pt x="220" y="83"/>
                  </a:lnTo>
                  <a:lnTo>
                    <a:pt x="220" y="75"/>
                  </a:lnTo>
                  <a:lnTo>
                    <a:pt x="219" y="67"/>
                  </a:lnTo>
                  <a:lnTo>
                    <a:pt x="217" y="60"/>
                  </a:lnTo>
                  <a:lnTo>
                    <a:pt x="211" y="46"/>
                  </a:lnTo>
                  <a:lnTo>
                    <a:pt x="206" y="34"/>
                  </a:lnTo>
                  <a:lnTo>
                    <a:pt x="201" y="25"/>
                  </a:lnTo>
                  <a:lnTo>
                    <a:pt x="196" y="21"/>
                  </a:lnTo>
                  <a:close/>
                  <a:moveTo>
                    <a:pt x="190" y="48"/>
                  </a:moveTo>
                  <a:lnTo>
                    <a:pt x="192" y="49"/>
                  </a:lnTo>
                  <a:lnTo>
                    <a:pt x="194" y="50"/>
                  </a:lnTo>
                  <a:lnTo>
                    <a:pt x="195" y="52"/>
                  </a:lnTo>
                  <a:lnTo>
                    <a:pt x="197" y="54"/>
                  </a:lnTo>
                  <a:lnTo>
                    <a:pt x="194" y="51"/>
                  </a:lnTo>
                  <a:lnTo>
                    <a:pt x="190" y="48"/>
                  </a:lnTo>
                  <a:close/>
                  <a:moveTo>
                    <a:pt x="207" y="116"/>
                  </a:moveTo>
                  <a:lnTo>
                    <a:pt x="207" y="106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6" y="94"/>
                  </a:lnTo>
                  <a:lnTo>
                    <a:pt x="207" y="107"/>
                  </a:lnTo>
                  <a:lnTo>
                    <a:pt x="207" y="116"/>
                  </a:lnTo>
                  <a:lnTo>
                    <a:pt x="207" y="116"/>
                  </a:lnTo>
                  <a:lnTo>
                    <a:pt x="207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0" name="Freeform 181"/>
            <p:cNvSpPr>
              <a:spLocks noEditPoints="1"/>
            </p:cNvSpPr>
            <p:nvPr/>
          </p:nvSpPr>
          <p:spPr bwMode="auto">
            <a:xfrm>
              <a:off x="4695826" y="409575"/>
              <a:ext cx="420688" cy="85725"/>
            </a:xfrm>
            <a:custGeom>
              <a:avLst/>
              <a:gdLst>
                <a:gd name="T0" fmla="*/ 1059 w 1059"/>
                <a:gd name="T1" fmla="*/ 217 h 217"/>
                <a:gd name="T2" fmla="*/ 836 w 1059"/>
                <a:gd name="T3" fmla="*/ 0 h 217"/>
                <a:gd name="T4" fmla="*/ 237 w 1059"/>
                <a:gd name="T5" fmla="*/ 0 h 217"/>
                <a:gd name="T6" fmla="*/ 0 w 1059"/>
                <a:gd name="T7" fmla="*/ 217 h 217"/>
                <a:gd name="T8" fmla="*/ 1059 w 1059"/>
                <a:gd name="T9" fmla="*/ 217 h 217"/>
                <a:gd name="T10" fmla="*/ 888 w 1059"/>
                <a:gd name="T11" fmla="*/ 86 h 217"/>
                <a:gd name="T12" fmla="*/ 966 w 1059"/>
                <a:gd name="T13" fmla="*/ 167 h 217"/>
                <a:gd name="T14" fmla="*/ 761 w 1059"/>
                <a:gd name="T15" fmla="*/ 167 h 217"/>
                <a:gd name="T16" fmla="*/ 722 w 1059"/>
                <a:gd name="T17" fmla="*/ 79 h 217"/>
                <a:gd name="T18" fmla="*/ 888 w 1059"/>
                <a:gd name="T19" fmla="*/ 86 h 217"/>
                <a:gd name="T20" fmla="*/ 373 w 1059"/>
                <a:gd name="T21" fmla="*/ 79 h 217"/>
                <a:gd name="T22" fmla="*/ 334 w 1059"/>
                <a:gd name="T23" fmla="*/ 167 h 217"/>
                <a:gd name="T24" fmla="*/ 130 w 1059"/>
                <a:gd name="T25" fmla="*/ 167 h 217"/>
                <a:gd name="T26" fmla="*/ 208 w 1059"/>
                <a:gd name="T27" fmla="*/ 86 h 217"/>
                <a:gd name="T28" fmla="*/ 373 w 1059"/>
                <a:gd name="T29" fmla="*/ 7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9" h="217">
                  <a:moveTo>
                    <a:pt x="1059" y="217"/>
                  </a:moveTo>
                  <a:lnTo>
                    <a:pt x="836" y="0"/>
                  </a:lnTo>
                  <a:lnTo>
                    <a:pt x="237" y="0"/>
                  </a:lnTo>
                  <a:lnTo>
                    <a:pt x="0" y="217"/>
                  </a:lnTo>
                  <a:lnTo>
                    <a:pt x="1059" y="217"/>
                  </a:lnTo>
                  <a:close/>
                  <a:moveTo>
                    <a:pt x="888" y="86"/>
                  </a:moveTo>
                  <a:lnTo>
                    <a:pt x="966" y="167"/>
                  </a:lnTo>
                  <a:lnTo>
                    <a:pt x="761" y="167"/>
                  </a:lnTo>
                  <a:lnTo>
                    <a:pt x="722" y="79"/>
                  </a:lnTo>
                  <a:lnTo>
                    <a:pt x="888" y="86"/>
                  </a:lnTo>
                  <a:close/>
                  <a:moveTo>
                    <a:pt x="373" y="79"/>
                  </a:moveTo>
                  <a:lnTo>
                    <a:pt x="334" y="167"/>
                  </a:lnTo>
                  <a:lnTo>
                    <a:pt x="130" y="167"/>
                  </a:lnTo>
                  <a:lnTo>
                    <a:pt x="208" y="86"/>
                  </a:lnTo>
                  <a:lnTo>
                    <a:pt x="37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02842" y="5256049"/>
            <a:ext cx="843210" cy="486136"/>
            <a:chOff x="4635501" y="1649413"/>
            <a:chExt cx="569912" cy="431800"/>
          </a:xfrm>
          <a:solidFill>
            <a:schemeClr val="bg1"/>
          </a:solidFill>
        </p:grpSpPr>
        <p:sp>
          <p:nvSpPr>
            <p:cNvPr id="42" name="Freeform 117"/>
            <p:cNvSpPr>
              <a:spLocks noEditPoints="1"/>
            </p:cNvSpPr>
            <p:nvPr/>
          </p:nvSpPr>
          <p:spPr bwMode="auto">
            <a:xfrm>
              <a:off x="4835526" y="1649413"/>
              <a:ext cx="334963" cy="215900"/>
            </a:xfrm>
            <a:custGeom>
              <a:avLst/>
              <a:gdLst>
                <a:gd name="T0" fmla="*/ 107 w 843"/>
                <a:gd name="T1" fmla="*/ 1 h 543"/>
                <a:gd name="T2" fmla="*/ 94 w 843"/>
                <a:gd name="T3" fmla="*/ 3 h 543"/>
                <a:gd name="T4" fmla="*/ 81 w 843"/>
                <a:gd name="T5" fmla="*/ 9 h 543"/>
                <a:gd name="T6" fmla="*/ 70 w 843"/>
                <a:gd name="T7" fmla="*/ 16 h 543"/>
                <a:gd name="T8" fmla="*/ 61 w 843"/>
                <a:gd name="T9" fmla="*/ 26 h 543"/>
                <a:gd name="T10" fmla="*/ 54 w 843"/>
                <a:gd name="T11" fmla="*/ 37 h 543"/>
                <a:gd name="T12" fmla="*/ 48 w 843"/>
                <a:gd name="T13" fmla="*/ 49 h 543"/>
                <a:gd name="T14" fmla="*/ 45 w 843"/>
                <a:gd name="T15" fmla="*/ 63 h 543"/>
                <a:gd name="T16" fmla="*/ 45 w 843"/>
                <a:gd name="T17" fmla="*/ 396 h 543"/>
                <a:gd name="T18" fmla="*/ 17 w 843"/>
                <a:gd name="T19" fmla="*/ 452 h 543"/>
                <a:gd name="T20" fmla="*/ 45 w 843"/>
                <a:gd name="T21" fmla="*/ 474 h 543"/>
                <a:gd name="T22" fmla="*/ 46 w 843"/>
                <a:gd name="T23" fmla="*/ 488 h 543"/>
                <a:gd name="T24" fmla="*/ 50 w 843"/>
                <a:gd name="T25" fmla="*/ 501 h 543"/>
                <a:gd name="T26" fmla="*/ 57 w 843"/>
                <a:gd name="T27" fmla="*/ 513 h 543"/>
                <a:gd name="T28" fmla="*/ 66 w 843"/>
                <a:gd name="T29" fmla="*/ 523 h 543"/>
                <a:gd name="T30" fmla="*/ 75 w 843"/>
                <a:gd name="T31" fmla="*/ 531 h 543"/>
                <a:gd name="T32" fmla="*/ 87 w 843"/>
                <a:gd name="T33" fmla="*/ 538 h 543"/>
                <a:gd name="T34" fmla="*/ 100 w 843"/>
                <a:gd name="T35" fmla="*/ 542 h 543"/>
                <a:gd name="T36" fmla="*/ 114 w 843"/>
                <a:gd name="T37" fmla="*/ 543 h 543"/>
                <a:gd name="T38" fmla="*/ 781 w 843"/>
                <a:gd name="T39" fmla="*/ 543 h 543"/>
                <a:gd name="T40" fmla="*/ 794 w 843"/>
                <a:gd name="T41" fmla="*/ 540 h 543"/>
                <a:gd name="T42" fmla="*/ 806 w 843"/>
                <a:gd name="T43" fmla="*/ 535 h 543"/>
                <a:gd name="T44" fmla="*/ 818 w 843"/>
                <a:gd name="T45" fmla="*/ 527 h 543"/>
                <a:gd name="T46" fmla="*/ 827 w 843"/>
                <a:gd name="T47" fmla="*/ 518 h 543"/>
                <a:gd name="T48" fmla="*/ 834 w 843"/>
                <a:gd name="T49" fmla="*/ 508 h 543"/>
                <a:gd name="T50" fmla="*/ 840 w 843"/>
                <a:gd name="T51" fmla="*/ 495 h 543"/>
                <a:gd name="T52" fmla="*/ 843 w 843"/>
                <a:gd name="T53" fmla="*/ 482 h 543"/>
                <a:gd name="T54" fmla="*/ 843 w 843"/>
                <a:gd name="T55" fmla="*/ 69 h 543"/>
                <a:gd name="T56" fmla="*/ 842 w 843"/>
                <a:gd name="T57" fmla="*/ 55 h 543"/>
                <a:gd name="T58" fmla="*/ 838 w 843"/>
                <a:gd name="T59" fmla="*/ 42 h 543"/>
                <a:gd name="T60" fmla="*/ 831 w 843"/>
                <a:gd name="T61" fmla="*/ 31 h 543"/>
                <a:gd name="T62" fmla="*/ 823 w 843"/>
                <a:gd name="T63" fmla="*/ 20 h 543"/>
                <a:gd name="T64" fmla="*/ 813 w 843"/>
                <a:gd name="T65" fmla="*/ 12 h 543"/>
                <a:gd name="T66" fmla="*/ 801 w 843"/>
                <a:gd name="T67" fmla="*/ 5 h 543"/>
                <a:gd name="T68" fmla="*/ 788 w 843"/>
                <a:gd name="T69" fmla="*/ 2 h 543"/>
                <a:gd name="T70" fmla="*/ 774 w 843"/>
                <a:gd name="T71" fmla="*/ 0 h 543"/>
                <a:gd name="T72" fmla="*/ 786 w 843"/>
                <a:gd name="T73" fmla="*/ 69 h 543"/>
                <a:gd name="T74" fmla="*/ 785 w 843"/>
                <a:gd name="T75" fmla="*/ 478 h 543"/>
                <a:gd name="T76" fmla="*/ 778 w 843"/>
                <a:gd name="T77" fmla="*/ 485 h 543"/>
                <a:gd name="T78" fmla="*/ 114 w 843"/>
                <a:gd name="T79" fmla="*/ 486 h 543"/>
                <a:gd name="T80" fmla="*/ 105 w 843"/>
                <a:gd name="T81" fmla="*/ 483 h 543"/>
                <a:gd name="T82" fmla="*/ 102 w 843"/>
                <a:gd name="T83" fmla="*/ 474 h 543"/>
                <a:gd name="T84" fmla="*/ 431 w 843"/>
                <a:gd name="T85" fmla="*/ 208 h 543"/>
                <a:gd name="T86" fmla="*/ 102 w 843"/>
                <a:gd name="T87" fmla="*/ 362 h 543"/>
                <a:gd name="T88" fmla="*/ 103 w 843"/>
                <a:gd name="T89" fmla="*/ 65 h 543"/>
                <a:gd name="T90" fmla="*/ 110 w 843"/>
                <a:gd name="T91" fmla="*/ 58 h 543"/>
                <a:gd name="T92" fmla="*/ 774 w 843"/>
                <a:gd name="T93" fmla="*/ 57 h 543"/>
                <a:gd name="T94" fmla="*/ 783 w 843"/>
                <a:gd name="T95" fmla="*/ 61 h 543"/>
                <a:gd name="T96" fmla="*/ 786 w 843"/>
                <a:gd name="T97" fmla="*/ 6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3" h="543">
                  <a:moveTo>
                    <a:pt x="114" y="0"/>
                  </a:moveTo>
                  <a:lnTo>
                    <a:pt x="107" y="1"/>
                  </a:lnTo>
                  <a:lnTo>
                    <a:pt x="100" y="2"/>
                  </a:lnTo>
                  <a:lnTo>
                    <a:pt x="94" y="3"/>
                  </a:lnTo>
                  <a:lnTo>
                    <a:pt x="87" y="5"/>
                  </a:lnTo>
                  <a:lnTo>
                    <a:pt x="81" y="9"/>
                  </a:lnTo>
                  <a:lnTo>
                    <a:pt x="75" y="12"/>
                  </a:lnTo>
                  <a:lnTo>
                    <a:pt x="70" y="16"/>
                  </a:lnTo>
                  <a:lnTo>
                    <a:pt x="66" y="20"/>
                  </a:lnTo>
                  <a:lnTo>
                    <a:pt x="61" y="26"/>
                  </a:lnTo>
                  <a:lnTo>
                    <a:pt x="57" y="31"/>
                  </a:lnTo>
                  <a:lnTo>
                    <a:pt x="54" y="37"/>
                  </a:lnTo>
                  <a:lnTo>
                    <a:pt x="50" y="42"/>
                  </a:lnTo>
                  <a:lnTo>
                    <a:pt x="48" y="49"/>
                  </a:lnTo>
                  <a:lnTo>
                    <a:pt x="46" y="55"/>
                  </a:lnTo>
                  <a:lnTo>
                    <a:pt x="45" y="63"/>
                  </a:lnTo>
                  <a:lnTo>
                    <a:pt x="45" y="69"/>
                  </a:lnTo>
                  <a:lnTo>
                    <a:pt x="45" y="396"/>
                  </a:lnTo>
                  <a:lnTo>
                    <a:pt x="0" y="423"/>
                  </a:lnTo>
                  <a:lnTo>
                    <a:pt x="17" y="452"/>
                  </a:lnTo>
                  <a:lnTo>
                    <a:pt x="45" y="436"/>
                  </a:lnTo>
                  <a:lnTo>
                    <a:pt x="45" y="474"/>
                  </a:lnTo>
                  <a:lnTo>
                    <a:pt x="45" y="482"/>
                  </a:lnTo>
                  <a:lnTo>
                    <a:pt x="46" y="488"/>
                  </a:lnTo>
                  <a:lnTo>
                    <a:pt x="48" y="495"/>
                  </a:lnTo>
                  <a:lnTo>
                    <a:pt x="50" y="501"/>
                  </a:lnTo>
                  <a:lnTo>
                    <a:pt x="54" y="508"/>
                  </a:lnTo>
                  <a:lnTo>
                    <a:pt x="57" y="513"/>
                  </a:lnTo>
                  <a:lnTo>
                    <a:pt x="61" y="518"/>
                  </a:lnTo>
                  <a:lnTo>
                    <a:pt x="66" y="523"/>
                  </a:lnTo>
                  <a:lnTo>
                    <a:pt x="70" y="527"/>
                  </a:lnTo>
                  <a:lnTo>
                    <a:pt x="75" y="531"/>
                  </a:lnTo>
                  <a:lnTo>
                    <a:pt x="81" y="535"/>
                  </a:lnTo>
                  <a:lnTo>
                    <a:pt x="87" y="538"/>
                  </a:lnTo>
                  <a:lnTo>
                    <a:pt x="94" y="540"/>
                  </a:lnTo>
                  <a:lnTo>
                    <a:pt x="100" y="542"/>
                  </a:lnTo>
                  <a:lnTo>
                    <a:pt x="107" y="543"/>
                  </a:lnTo>
                  <a:lnTo>
                    <a:pt x="114" y="543"/>
                  </a:lnTo>
                  <a:lnTo>
                    <a:pt x="774" y="543"/>
                  </a:lnTo>
                  <a:lnTo>
                    <a:pt x="781" y="543"/>
                  </a:lnTo>
                  <a:lnTo>
                    <a:pt x="788" y="542"/>
                  </a:lnTo>
                  <a:lnTo>
                    <a:pt x="794" y="540"/>
                  </a:lnTo>
                  <a:lnTo>
                    <a:pt x="801" y="538"/>
                  </a:lnTo>
                  <a:lnTo>
                    <a:pt x="806" y="535"/>
                  </a:lnTo>
                  <a:lnTo>
                    <a:pt x="813" y="531"/>
                  </a:lnTo>
                  <a:lnTo>
                    <a:pt x="818" y="527"/>
                  </a:lnTo>
                  <a:lnTo>
                    <a:pt x="823" y="523"/>
                  </a:lnTo>
                  <a:lnTo>
                    <a:pt x="827" y="518"/>
                  </a:lnTo>
                  <a:lnTo>
                    <a:pt x="831" y="513"/>
                  </a:lnTo>
                  <a:lnTo>
                    <a:pt x="834" y="508"/>
                  </a:lnTo>
                  <a:lnTo>
                    <a:pt x="838" y="501"/>
                  </a:lnTo>
                  <a:lnTo>
                    <a:pt x="840" y="495"/>
                  </a:lnTo>
                  <a:lnTo>
                    <a:pt x="842" y="488"/>
                  </a:lnTo>
                  <a:lnTo>
                    <a:pt x="843" y="482"/>
                  </a:lnTo>
                  <a:lnTo>
                    <a:pt x="843" y="474"/>
                  </a:lnTo>
                  <a:lnTo>
                    <a:pt x="843" y="69"/>
                  </a:lnTo>
                  <a:lnTo>
                    <a:pt x="843" y="63"/>
                  </a:lnTo>
                  <a:lnTo>
                    <a:pt x="842" y="55"/>
                  </a:lnTo>
                  <a:lnTo>
                    <a:pt x="840" y="49"/>
                  </a:lnTo>
                  <a:lnTo>
                    <a:pt x="838" y="42"/>
                  </a:lnTo>
                  <a:lnTo>
                    <a:pt x="834" y="37"/>
                  </a:lnTo>
                  <a:lnTo>
                    <a:pt x="831" y="31"/>
                  </a:lnTo>
                  <a:lnTo>
                    <a:pt x="827" y="26"/>
                  </a:lnTo>
                  <a:lnTo>
                    <a:pt x="823" y="20"/>
                  </a:lnTo>
                  <a:lnTo>
                    <a:pt x="818" y="16"/>
                  </a:lnTo>
                  <a:lnTo>
                    <a:pt x="813" y="12"/>
                  </a:lnTo>
                  <a:lnTo>
                    <a:pt x="806" y="9"/>
                  </a:lnTo>
                  <a:lnTo>
                    <a:pt x="801" y="5"/>
                  </a:lnTo>
                  <a:lnTo>
                    <a:pt x="794" y="3"/>
                  </a:lnTo>
                  <a:lnTo>
                    <a:pt x="788" y="2"/>
                  </a:lnTo>
                  <a:lnTo>
                    <a:pt x="781" y="1"/>
                  </a:lnTo>
                  <a:lnTo>
                    <a:pt x="774" y="0"/>
                  </a:lnTo>
                  <a:lnTo>
                    <a:pt x="114" y="0"/>
                  </a:lnTo>
                  <a:close/>
                  <a:moveTo>
                    <a:pt x="786" y="69"/>
                  </a:moveTo>
                  <a:lnTo>
                    <a:pt x="786" y="474"/>
                  </a:lnTo>
                  <a:lnTo>
                    <a:pt x="785" y="478"/>
                  </a:lnTo>
                  <a:lnTo>
                    <a:pt x="783" y="483"/>
                  </a:lnTo>
                  <a:lnTo>
                    <a:pt x="778" y="485"/>
                  </a:lnTo>
                  <a:lnTo>
                    <a:pt x="774" y="486"/>
                  </a:lnTo>
                  <a:lnTo>
                    <a:pt x="114" y="486"/>
                  </a:lnTo>
                  <a:lnTo>
                    <a:pt x="110" y="485"/>
                  </a:lnTo>
                  <a:lnTo>
                    <a:pt x="105" y="483"/>
                  </a:lnTo>
                  <a:lnTo>
                    <a:pt x="103" y="478"/>
                  </a:lnTo>
                  <a:lnTo>
                    <a:pt x="102" y="474"/>
                  </a:lnTo>
                  <a:lnTo>
                    <a:pt x="102" y="403"/>
                  </a:lnTo>
                  <a:lnTo>
                    <a:pt x="431" y="208"/>
                  </a:lnTo>
                  <a:lnTo>
                    <a:pt x="408" y="179"/>
                  </a:lnTo>
                  <a:lnTo>
                    <a:pt x="102" y="362"/>
                  </a:lnTo>
                  <a:lnTo>
                    <a:pt x="102" y="69"/>
                  </a:lnTo>
                  <a:lnTo>
                    <a:pt x="103" y="65"/>
                  </a:lnTo>
                  <a:lnTo>
                    <a:pt x="105" y="61"/>
                  </a:lnTo>
                  <a:lnTo>
                    <a:pt x="110" y="58"/>
                  </a:lnTo>
                  <a:lnTo>
                    <a:pt x="114" y="57"/>
                  </a:lnTo>
                  <a:lnTo>
                    <a:pt x="774" y="57"/>
                  </a:lnTo>
                  <a:lnTo>
                    <a:pt x="778" y="58"/>
                  </a:lnTo>
                  <a:lnTo>
                    <a:pt x="783" y="61"/>
                  </a:lnTo>
                  <a:lnTo>
                    <a:pt x="785" y="65"/>
                  </a:lnTo>
                  <a:lnTo>
                    <a:pt x="786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118"/>
            <p:cNvSpPr>
              <a:spLocks/>
            </p:cNvSpPr>
            <p:nvPr/>
          </p:nvSpPr>
          <p:spPr bwMode="auto">
            <a:xfrm>
              <a:off x="4805363" y="1817688"/>
              <a:ext cx="26988" cy="30163"/>
            </a:xfrm>
            <a:custGeom>
              <a:avLst/>
              <a:gdLst>
                <a:gd name="T0" fmla="*/ 68 w 68"/>
                <a:gd name="T1" fmla="*/ 48 h 77"/>
                <a:gd name="T2" fmla="*/ 68 w 68"/>
                <a:gd name="T3" fmla="*/ 41 h 77"/>
                <a:gd name="T4" fmla="*/ 66 w 68"/>
                <a:gd name="T5" fmla="*/ 37 h 77"/>
                <a:gd name="T6" fmla="*/ 65 w 68"/>
                <a:gd name="T7" fmla="*/ 33 h 77"/>
                <a:gd name="T8" fmla="*/ 61 w 68"/>
                <a:gd name="T9" fmla="*/ 31 h 77"/>
                <a:gd name="T10" fmla="*/ 58 w 68"/>
                <a:gd name="T11" fmla="*/ 28 h 77"/>
                <a:gd name="T12" fmla="*/ 55 w 68"/>
                <a:gd name="T13" fmla="*/ 27 h 77"/>
                <a:gd name="T14" fmla="*/ 50 w 68"/>
                <a:gd name="T15" fmla="*/ 26 h 77"/>
                <a:gd name="T16" fmla="*/ 45 w 68"/>
                <a:gd name="T17" fmla="*/ 26 h 77"/>
                <a:gd name="T18" fmla="*/ 41 w 68"/>
                <a:gd name="T19" fmla="*/ 26 h 77"/>
                <a:gd name="T20" fmla="*/ 37 w 68"/>
                <a:gd name="T21" fmla="*/ 26 h 77"/>
                <a:gd name="T22" fmla="*/ 36 w 68"/>
                <a:gd name="T23" fmla="*/ 24 h 77"/>
                <a:gd name="T24" fmla="*/ 34 w 68"/>
                <a:gd name="T25" fmla="*/ 23 h 77"/>
                <a:gd name="T26" fmla="*/ 34 w 68"/>
                <a:gd name="T27" fmla="*/ 22 h 77"/>
                <a:gd name="T28" fmla="*/ 36 w 68"/>
                <a:gd name="T29" fmla="*/ 20 h 77"/>
                <a:gd name="T30" fmla="*/ 38 w 68"/>
                <a:gd name="T31" fmla="*/ 19 h 77"/>
                <a:gd name="T32" fmla="*/ 41 w 68"/>
                <a:gd name="T33" fmla="*/ 19 h 77"/>
                <a:gd name="T34" fmla="*/ 45 w 68"/>
                <a:gd name="T35" fmla="*/ 18 h 77"/>
                <a:gd name="T36" fmla="*/ 50 w 68"/>
                <a:gd name="T37" fmla="*/ 14 h 77"/>
                <a:gd name="T38" fmla="*/ 55 w 68"/>
                <a:gd name="T39" fmla="*/ 11 h 77"/>
                <a:gd name="T40" fmla="*/ 59 w 68"/>
                <a:gd name="T41" fmla="*/ 8 h 77"/>
                <a:gd name="T42" fmla="*/ 61 w 68"/>
                <a:gd name="T43" fmla="*/ 5 h 77"/>
                <a:gd name="T44" fmla="*/ 63 w 68"/>
                <a:gd name="T45" fmla="*/ 2 h 77"/>
                <a:gd name="T46" fmla="*/ 61 w 68"/>
                <a:gd name="T47" fmla="*/ 1 h 77"/>
                <a:gd name="T48" fmla="*/ 60 w 68"/>
                <a:gd name="T49" fmla="*/ 0 h 77"/>
                <a:gd name="T50" fmla="*/ 58 w 68"/>
                <a:gd name="T51" fmla="*/ 0 h 77"/>
                <a:gd name="T52" fmla="*/ 55 w 68"/>
                <a:gd name="T53" fmla="*/ 1 h 77"/>
                <a:gd name="T54" fmla="*/ 39 w 68"/>
                <a:gd name="T55" fmla="*/ 2 h 77"/>
                <a:gd name="T56" fmla="*/ 22 w 68"/>
                <a:gd name="T57" fmla="*/ 5 h 77"/>
                <a:gd name="T58" fmla="*/ 14 w 68"/>
                <a:gd name="T59" fmla="*/ 6 h 77"/>
                <a:gd name="T60" fmla="*/ 7 w 68"/>
                <a:gd name="T61" fmla="*/ 7 h 77"/>
                <a:gd name="T62" fmla="*/ 5 w 68"/>
                <a:gd name="T63" fmla="*/ 9 h 77"/>
                <a:gd name="T64" fmla="*/ 3 w 68"/>
                <a:gd name="T65" fmla="*/ 10 h 77"/>
                <a:gd name="T66" fmla="*/ 2 w 68"/>
                <a:gd name="T67" fmla="*/ 12 h 77"/>
                <a:gd name="T68" fmla="*/ 2 w 68"/>
                <a:gd name="T69" fmla="*/ 14 h 77"/>
                <a:gd name="T70" fmla="*/ 0 w 68"/>
                <a:gd name="T71" fmla="*/ 77 h 77"/>
                <a:gd name="T72" fmla="*/ 11 w 68"/>
                <a:gd name="T73" fmla="*/ 77 h 77"/>
                <a:gd name="T74" fmla="*/ 33 w 68"/>
                <a:gd name="T75" fmla="*/ 73 h 77"/>
                <a:gd name="T76" fmla="*/ 46 w 68"/>
                <a:gd name="T77" fmla="*/ 69 h 77"/>
                <a:gd name="T78" fmla="*/ 57 w 68"/>
                <a:gd name="T79" fmla="*/ 64 h 77"/>
                <a:gd name="T80" fmla="*/ 61 w 68"/>
                <a:gd name="T81" fmla="*/ 61 h 77"/>
                <a:gd name="T82" fmla="*/ 65 w 68"/>
                <a:gd name="T83" fmla="*/ 56 h 77"/>
                <a:gd name="T84" fmla="*/ 67 w 68"/>
                <a:gd name="T85" fmla="*/ 52 h 77"/>
                <a:gd name="T86" fmla="*/ 68 w 68"/>
                <a:gd name="T87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" h="77">
                  <a:moveTo>
                    <a:pt x="68" y="48"/>
                  </a:moveTo>
                  <a:lnTo>
                    <a:pt x="68" y="41"/>
                  </a:lnTo>
                  <a:lnTo>
                    <a:pt x="66" y="37"/>
                  </a:lnTo>
                  <a:lnTo>
                    <a:pt x="65" y="33"/>
                  </a:lnTo>
                  <a:lnTo>
                    <a:pt x="61" y="31"/>
                  </a:lnTo>
                  <a:lnTo>
                    <a:pt x="58" y="28"/>
                  </a:lnTo>
                  <a:lnTo>
                    <a:pt x="55" y="27"/>
                  </a:lnTo>
                  <a:lnTo>
                    <a:pt x="50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37" y="26"/>
                  </a:lnTo>
                  <a:lnTo>
                    <a:pt x="36" y="24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8"/>
                  </a:lnTo>
                  <a:lnTo>
                    <a:pt x="50" y="14"/>
                  </a:lnTo>
                  <a:lnTo>
                    <a:pt x="55" y="11"/>
                  </a:lnTo>
                  <a:lnTo>
                    <a:pt x="59" y="8"/>
                  </a:lnTo>
                  <a:lnTo>
                    <a:pt x="61" y="5"/>
                  </a:lnTo>
                  <a:lnTo>
                    <a:pt x="63" y="2"/>
                  </a:lnTo>
                  <a:lnTo>
                    <a:pt x="61" y="1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1"/>
                  </a:lnTo>
                  <a:lnTo>
                    <a:pt x="39" y="2"/>
                  </a:lnTo>
                  <a:lnTo>
                    <a:pt x="22" y="5"/>
                  </a:lnTo>
                  <a:lnTo>
                    <a:pt x="14" y="6"/>
                  </a:lnTo>
                  <a:lnTo>
                    <a:pt x="7" y="7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33" y="73"/>
                  </a:lnTo>
                  <a:lnTo>
                    <a:pt x="46" y="69"/>
                  </a:lnTo>
                  <a:lnTo>
                    <a:pt x="57" y="64"/>
                  </a:lnTo>
                  <a:lnTo>
                    <a:pt x="61" y="61"/>
                  </a:lnTo>
                  <a:lnTo>
                    <a:pt x="65" y="56"/>
                  </a:lnTo>
                  <a:lnTo>
                    <a:pt x="67" y="52"/>
                  </a:lnTo>
                  <a:lnTo>
                    <a:pt x="6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119"/>
            <p:cNvSpPr>
              <a:spLocks noEditPoints="1"/>
            </p:cNvSpPr>
            <p:nvPr/>
          </p:nvSpPr>
          <p:spPr bwMode="auto">
            <a:xfrm>
              <a:off x="4635501" y="1765300"/>
              <a:ext cx="166688" cy="295275"/>
            </a:xfrm>
            <a:custGeom>
              <a:avLst/>
              <a:gdLst>
                <a:gd name="T0" fmla="*/ 388 w 418"/>
                <a:gd name="T1" fmla="*/ 144 h 742"/>
                <a:gd name="T2" fmla="*/ 347 w 418"/>
                <a:gd name="T3" fmla="*/ 128 h 742"/>
                <a:gd name="T4" fmla="*/ 334 w 418"/>
                <a:gd name="T5" fmla="*/ 78 h 742"/>
                <a:gd name="T6" fmla="*/ 319 w 418"/>
                <a:gd name="T7" fmla="*/ 41 h 742"/>
                <a:gd name="T8" fmla="*/ 297 w 418"/>
                <a:gd name="T9" fmla="*/ 13 h 742"/>
                <a:gd name="T10" fmla="*/ 283 w 418"/>
                <a:gd name="T11" fmla="*/ 3 h 742"/>
                <a:gd name="T12" fmla="*/ 269 w 418"/>
                <a:gd name="T13" fmla="*/ 0 h 742"/>
                <a:gd name="T14" fmla="*/ 255 w 418"/>
                <a:gd name="T15" fmla="*/ 2 h 742"/>
                <a:gd name="T16" fmla="*/ 249 w 418"/>
                <a:gd name="T17" fmla="*/ 159 h 742"/>
                <a:gd name="T18" fmla="*/ 233 w 418"/>
                <a:gd name="T19" fmla="*/ 27 h 742"/>
                <a:gd name="T20" fmla="*/ 197 w 418"/>
                <a:gd name="T21" fmla="*/ 27 h 742"/>
                <a:gd name="T22" fmla="*/ 206 w 418"/>
                <a:gd name="T23" fmla="*/ 163 h 742"/>
                <a:gd name="T24" fmla="*/ 145 w 418"/>
                <a:gd name="T25" fmla="*/ 3 h 742"/>
                <a:gd name="T26" fmla="*/ 113 w 418"/>
                <a:gd name="T27" fmla="*/ 1 h 742"/>
                <a:gd name="T28" fmla="*/ 84 w 418"/>
                <a:gd name="T29" fmla="*/ 8 h 742"/>
                <a:gd name="T30" fmla="*/ 56 w 418"/>
                <a:gd name="T31" fmla="*/ 27 h 742"/>
                <a:gd name="T32" fmla="*/ 34 w 418"/>
                <a:gd name="T33" fmla="*/ 51 h 742"/>
                <a:gd name="T34" fmla="*/ 19 w 418"/>
                <a:gd name="T35" fmla="*/ 81 h 742"/>
                <a:gd name="T36" fmla="*/ 4 w 418"/>
                <a:gd name="T37" fmla="*/ 136 h 742"/>
                <a:gd name="T38" fmla="*/ 0 w 418"/>
                <a:gd name="T39" fmla="*/ 202 h 742"/>
                <a:gd name="T40" fmla="*/ 6 w 418"/>
                <a:gd name="T41" fmla="*/ 251 h 742"/>
                <a:gd name="T42" fmla="*/ 11 w 418"/>
                <a:gd name="T43" fmla="*/ 272 h 742"/>
                <a:gd name="T44" fmla="*/ 16 w 418"/>
                <a:gd name="T45" fmla="*/ 274 h 742"/>
                <a:gd name="T46" fmla="*/ 36 w 418"/>
                <a:gd name="T47" fmla="*/ 329 h 742"/>
                <a:gd name="T48" fmla="*/ 44 w 418"/>
                <a:gd name="T49" fmla="*/ 410 h 742"/>
                <a:gd name="T50" fmla="*/ 51 w 418"/>
                <a:gd name="T51" fmla="*/ 453 h 742"/>
                <a:gd name="T52" fmla="*/ 63 w 418"/>
                <a:gd name="T53" fmla="*/ 483 h 742"/>
                <a:gd name="T54" fmla="*/ 75 w 418"/>
                <a:gd name="T55" fmla="*/ 492 h 742"/>
                <a:gd name="T56" fmla="*/ 176 w 418"/>
                <a:gd name="T57" fmla="*/ 506 h 742"/>
                <a:gd name="T58" fmla="*/ 181 w 418"/>
                <a:gd name="T59" fmla="*/ 506 h 742"/>
                <a:gd name="T60" fmla="*/ 275 w 418"/>
                <a:gd name="T61" fmla="*/ 742 h 742"/>
                <a:gd name="T62" fmla="*/ 306 w 418"/>
                <a:gd name="T63" fmla="*/ 429 h 742"/>
                <a:gd name="T64" fmla="*/ 313 w 418"/>
                <a:gd name="T65" fmla="*/ 410 h 742"/>
                <a:gd name="T66" fmla="*/ 318 w 418"/>
                <a:gd name="T67" fmla="*/ 355 h 742"/>
                <a:gd name="T68" fmla="*/ 322 w 418"/>
                <a:gd name="T69" fmla="*/ 242 h 742"/>
                <a:gd name="T70" fmla="*/ 323 w 418"/>
                <a:gd name="T71" fmla="*/ 313 h 742"/>
                <a:gd name="T72" fmla="*/ 327 w 418"/>
                <a:gd name="T73" fmla="*/ 347 h 742"/>
                <a:gd name="T74" fmla="*/ 336 w 418"/>
                <a:gd name="T75" fmla="*/ 352 h 742"/>
                <a:gd name="T76" fmla="*/ 346 w 418"/>
                <a:gd name="T77" fmla="*/ 348 h 742"/>
                <a:gd name="T78" fmla="*/ 349 w 418"/>
                <a:gd name="T79" fmla="*/ 331 h 742"/>
                <a:gd name="T80" fmla="*/ 348 w 418"/>
                <a:gd name="T81" fmla="*/ 280 h 742"/>
                <a:gd name="T82" fmla="*/ 352 w 418"/>
                <a:gd name="T83" fmla="*/ 235 h 742"/>
                <a:gd name="T84" fmla="*/ 403 w 418"/>
                <a:gd name="T85" fmla="*/ 223 h 742"/>
                <a:gd name="T86" fmla="*/ 418 w 418"/>
                <a:gd name="T87" fmla="*/ 177 h 742"/>
                <a:gd name="T88" fmla="*/ 36 w 418"/>
                <a:gd name="T89" fmla="*/ 292 h 742"/>
                <a:gd name="T90" fmla="*/ 36 w 418"/>
                <a:gd name="T91" fmla="*/ 292 h 742"/>
                <a:gd name="T92" fmla="*/ 176 w 418"/>
                <a:gd name="T93" fmla="*/ 505 h 742"/>
                <a:gd name="T94" fmla="*/ 252 w 418"/>
                <a:gd name="T95" fmla="*/ 15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18" h="742">
                  <a:moveTo>
                    <a:pt x="418" y="139"/>
                  </a:moveTo>
                  <a:lnTo>
                    <a:pt x="404" y="141"/>
                  </a:lnTo>
                  <a:lnTo>
                    <a:pt x="388" y="144"/>
                  </a:lnTo>
                  <a:lnTo>
                    <a:pt x="370" y="146"/>
                  </a:lnTo>
                  <a:lnTo>
                    <a:pt x="350" y="149"/>
                  </a:lnTo>
                  <a:lnTo>
                    <a:pt x="347" y="128"/>
                  </a:lnTo>
                  <a:lnTo>
                    <a:pt x="342" y="104"/>
                  </a:lnTo>
                  <a:lnTo>
                    <a:pt x="337" y="91"/>
                  </a:lnTo>
                  <a:lnTo>
                    <a:pt x="334" y="78"/>
                  </a:lnTo>
                  <a:lnTo>
                    <a:pt x="330" y="65"/>
                  </a:lnTo>
                  <a:lnTo>
                    <a:pt x="324" y="53"/>
                  </a:lnTo>
                  <a:lnTo>
                    <a:pt x="319" y="41"/>
                  </a:lnTo>
                  <a:lnTo>
                    <a:pt x="313" y="30"/>
                  </a:lnTo>
                  <a:lnTo>
                    <a:pt x="305" y="20"/>
                  </a:lnTo>
                  <a:lnTo>
                    <a:pt x="297" y="13"/>
                  </a:lnTo>
                  <a:lnTo>
                    <a:pt x="293" y="8"/>
                  </a:lnTo>
                  <a:lnTo>
                    <a:pt x="289" y="6"/>
                  </a:lnTo>
                  <a:lnTo>
                    <a:pt x="283" y="3"/>
                  </a:lnTo>
                  <a:lnTo>
                    <a:pt x="279" y="2"/>
                  </a:lnTo>
                  <a:lnTo>
                    <a:pt x="274" y="0"/>
                  </a:lnTo>
                  <a:lnTo>
                    <a:pt x="269" y="0"/>
                  </a:lnTo>
                  <a:lnTo>
                    <a:pt x="264" y="0"/>
                  </a:lnTo>
                  <a:lnTo>
                    <a:pt x="257" y="0"/>
                  </a:lnTo>
                  <a:lnTo>
                    <a:pt x="255" y="2"/>
                  </a:lnTo>
                  <a:lnTo>
                    <a:pt x="249" y="5"/>
                  </a:lnTo>
                  <a:lnTo>
                    <a:pt x="251" y="158"/>
                  </a:lnTo>
                  <a:lnTo>
                    <a:pt x="249" y="159"/>
                  </a:lnTo>
                  <a:lnTo>
                    <a:pt x="246" y="159"/>
                  </a:lnTo>
                  <a:lnTo>
                    <a:pt x="229" y="40"/>
                  </a:lnTo>
                  <a:lnTo>
                    <a:pt x="233" y="27"/>
                  </a:lnTo>
                  <a:lnTo>
                    <a:pt x="225" y="11"/>
                  </a:lnTo>
                  <a:lnTo>
                    <a:pt x="206" y="11"/>
                  </a:lnTo>
                  <a:lnTo>
                    <a:pt x="197" y="27"/>
                  </a:lnTo>
                  <a:lnTo>
                    <a:pt x="201" y="37"/>
                  </a:lnTo>
                  <a:lnTo>
                    <a:pt x="205" y="151"/>
                  </a:lnTo>
                  <a:lnTo>
                    <a:pt x="206" y="163"/>
                  </a:lnTo>
                  <a:lnTo>
                    <a:pt x="200" y="164"/>
                  </a:lnTo>
                  <a:lnTo>
                    <a:pt x="196" y="164"/>
                  </a:lnTo>
                  <a:lnTo>
                    <a:pt x="145" y="3"/>
                  </a:lnTo>
                  <a:lnTo>
                    <a:pt x="139" y="2"/>
                  </a:lnTo>
                  <a:lnTo>
                    <a:pt x="126" y="1"/>
                  </a:lnTo>
                  <a:lnTo>
                    <a:pt x="113" y="1"/>
                  </a:lnTo>
                  <a:lnTo>
                    <a:pt x="106" y="0"/>
                  </a:lnTo>
                  <a:lnTo>
                    <a:pt x="94" y="4"/>
                  </a:lnTo>
                  <a:lnTo>
                    <a:pt x="84" y="8"/>
                  </a:lnTo>
                  <a:lnTo>
                    <a:pt x="73" y="14"/>
                  </a:lnTo>
                  <a:lnTo>
                    <a:pt x="64" y="19"/>
                  </a:lnTo>
                  <a:lnTo>
                    <a:pt x="56" y="27"/>
                  </a:lnTo>
                  <a:lnTo>
                    <a:pt x="47" y="34"/>
                  </a:lnTo>
                  <a:lnTo>
                    <a:pt x="40" y="43"/>
                  </a:lnTo>
                  <a:lnTo>
                    <a:pt x="34" y="51"/>
                  </a:lnTo>
                  <a:lnTo>
                    <a:pt x="29" y="61"/>
                  </a:lnTo>
                  <a:lnTo>
                    <a:pt x="23" y="71"/>
                  </a:lnTo>
                  <a:lnTo>
                    <a:pt x="19" y="81"/>
                  </a:lnTo>
                  <a:lnTo>
                    <a:pt x="14" y="91"/>
                  </a:lnTo>
                  <a:lnTo>
                    <a:pt x="8" y="113"/>
                  </a:lnTo>
                  <a:lnTo>
                    <a:pt x="4" y="136"/>
                  </a:lnTo>
                  <a:lnTo>
                    <a:pt x="2" y="158"/>
                  </a:lnTo>
                  <a:lnTo>
                    <a:pt x="0" y="180"/>
                  </a:lnTo>
                  <a:lnTo>
                    <a:pt x="0" y="202"/>
                  </a:lnTo>
                  <a:lnTo>
                    <a:pt x="2" y="220"/>
                  </a:lnTo>
                  <a:lnTo>
                    <a:pt x="4" y="237"/>
                  </a:lnTo>
                  <a:lnTo>
                    <a:pt x="6" y="251"/>
                  </a:lnTo>
                  <a:lnTo>
                    <a:pt x="8" y="263"/>
                  </a:lnTo>
                  <a:lnTo>
                    <a:pt x="10" y="270"/>
                  </a:lnTo>
                  <a:lnTo>
                    <a:pt x="11" y="272"/>
                  </a:lnTo>
                  <a:lnTo>
                    <a:pt x="11" y="273"/>
                  </a:lnTo>
                  <a:lnTo>
                    <a:pt x="13" y="274"/>
                  </a:lnTo>
                  <a:lnTo>
                    <a:pt x="16" y="274"/>
                  </a:lnTo>
                  <a:lnTo>
                    <a:pt x="22" y="275"/>
                  </a:lnTo>
                  <a:lnTo>
                    <a:pt x="32" y="276"/>
                  </a:lnTo>
                  <a:lnTo>
                    <a:pt x="36" y="329"/>
                  </a:lnTo>
                  <a:lnTo>
                    <a:pt x="39" y="371"/>
                  </a:lnTo>
                  <a:lnTo>
                    <a:pt x="43" y="400"/>
                  </a:lnTo>
                  <a:lnTo>
                    <a:pt x="44" y="410"/>
                  </a:lnTo>
                  <a:lnTo>
                    <a:pt x="44" y="413"/>
                  </a:lnTo>
                  <a:lnTo>
                    <a:pt x="47" y="428"/>
                  </a:lnTo>
                  <a:lnTo>
                    <a:pt x="51" y="453"/>
                  </a:lnTo>
                  <a:lnTo>
                    <a:pt x="56" y="466"/>
                  </a:lnTo>
                  <a:lnTo>
                    <a:pt x="60" y="478"/>
                  </a:lnTo>
                  <a:lnTo>
                    <a:pt x="63" y="483"/>
                  </a:lnTo>
                  <a:lnTo>
                    <a:pt x="67" y="487"/>
                  </a:lnTo>
                  <a:lnTo>
                    <a:pt x="71" y="490"/>
                  </a:lnTo>
                  <a:lnTo>
                    <a:pt x="75" y="492"/>
                  </a:lnTo>
                  <a:lnTo>
                    <a:pt x="107" y="742"/>
                  </a:lnTo>
                  <a:lnTo>
                    <a:pt x="178" y="739"/>
                  </a:lnTo>
                  <a:lnTo>
                    <a:pt x="176" y="506"/>
                  </a:lnTo>
                  <a:lnTo>
                    <a:pt x="176" y="506"/>
                  </a:lnTo>
                  <a:lnTo>
                    <a:pt x="176" y="506"/>
                  </a:lnTo>
                  <a:lnTo>
                    <a:pt x="181" y="506"/>
                  </a:lnTo>
                  <a:lnTo>
                    <a:pt x="184" y="505"/>
                  </a:lnTo>
                  <a:lnTo>
                    <a:pt x="214" y="742"/>
                  </a:lnTo>
                  <a:lnTo>
                    <a:pt x="275" y="742"/>
                  </a:lnTo>
                  <a:lnTo>
                    <a:pt x="296" y="445"/>
                  </a:lnTo>
                  <a:lnTo>
                    <a:pt x="302" y="437"/>
                  </a:lnTo>
                  <a:lnTo>
                    <a:pt x="306" y="429"/>
                  </a:lnTo>
                  <a:lnTo>
                    <a:pt x="309" y="421"/>
                  </a:lnTo>
                  <a:lnTo>
                    <a:pt x="313" y="413"/>
                  </a:lnTo>
                  <a:lnTo>
                    <a:pt x="313" y="410"/>
                  </a:lnTo>
                  <a:lnTo>
                    <a:pt x="314" y="404"/>
                  </a:lnTo>
                  <a:lnTo>
                    <a:pt x="315" y="384"/>
                  </a:lnTo>
                  <a:lnTo>
                    <a:pt x="318" y="355"/>
                  </a:lnTo>
                  <a:lnTo>
                    <a:pt x="321" y="318"/>
                  </a:lnTo>
                  <a:lnTo>
                    <a:pt x="321" y="242"/>
                  </a:lnTo>
                  <a:lnTo>
                    <a:pt x="322" y="242"/>
                  </a:lnTo>
                  <a:lnTo>
                    <a:pt x="323" y="242"/>
                  </a:lnTo>
                  <a:lnTo>
                    <a:pt x="323" y="277"/>
                  </a:lnTo>
                  <a:lnTo>
                    <a:pt x="323" y="313"/>
                  </a:lnTo>
                  <a:lnTo>
                    <a:pt x="324" y="328"/>
                  </a:lnTo>
                  <a:lnTo>
                    <a:pt x="325" y="340"/>
                  </a:lnTo>
                  <a:lnTo>
                    <a:pt x="327" y="347"/>
                  </a:lnTo>
                  <a:lnTo>
                    <a:pt x="329" y="351"/>
                  </a:lnTo>
                  <a:lnTo>
                    <a:pt x="333" y="352"/>
                  </a:lnTo>
                  <a:lnTo>
                    <a:pt x="336" y="352"/>
                  </a:lnTo>
                  <a:lnTo>
                    <a:pt x="341" y="352"/>
                  </a:lnTo>
                  <a:lnTo>
                    <a:pt x="344" y="351"/>
                  </a:lnTo>
                  <a:lnTo>
                    <a:pt x="346" y="348"/>
                  </a:lnTo>
                  <a:lnTo>
                    <a:pt x="348" y="344"/>
                  </a:lnTo>
                  <a:lnTo>
                    <a:pt x="349" y="339"/>
                  </a:lnTo>
                  <a:lnTo>
                    <a:pt x="349" y="331"/>
                  </a:lnTo>
                  <a:lnTo>
                    <a:pt x="348" y="314"/>
                  </a:lnTo>
                  <a:lnTo>
                    <a:pt x="347" y="297"/>
                  </a:lnTo>
                  <a:lnTo>
                    <a:pt x="348" y="280"/>
                  </a:lnTo>
                  <a:lnTo>
                    <a:pt x="349" y="267"/>
                  </a:lnTo>
                  <a:lnTo>
                    <a:pt x="350" y="253"/>
                  </a:lnTo>
                  <a:lnTo>
                    <a:pt x="352" y="235"/>
                  </a:lnTo>
                  <a:lnTo>
                    <a:pt x="371" y="232"/>
                  </a:lnTo>
                  <a:lnTo>
                    <a:pt x="388" y="227"/>
                  </a:lnTo>
                  <a:lnTo>
                    <a:pt x="403" y="223"/>
                  </a:lnTo>
                  <a:lnTo>
                    <a:pt x="416" y="220"/>
                  </a:lnTo>
                  <a:lnTo>
                    <a:pt x="418" y="199"/>
                  </a:lnTo>
                  <a:lnTo>
                    <a:pt x="418" y="177"/>
                  </a:lnTo>
                  <a:lnTo>
                    <a:pt x="418" y="155"/>
                  </a:lnTo>
                  <a:lnTo>
                    <a:pt x="418" y="139"/>
                  </a:lnTo>
                  <a:close/>
                  <a:moveTo>
                    <a:pt x="36" y="292"/>
                  </a:moveTo>
                  <a:lnTo>
                    <a:pt x="32" y="280"/>
                  </a:lnTo>
                  <a:lnTo>
                    <a:pt x="110" y="279"/>
                  </a:lnTo>
                  <a:lnTo>
                    <a:pt x="36" y="292"/>
                  </a:lnTo>
                  <a:close/>
                  <a:moveTo>
                    <a:pt x="176" y="506"/>
                  </a:moveTo>
                  <a:lnTo>
                    <a:pt x="176" y="505"/>
                  </a:lnTo>
                  <a:lnTo>
                    <a:pt x="176" y="505"/>
                  </a:lnTo>
                  <a:lnTo>
                    <a:pt x="176" y="506"/>
                  </a:lnTo>
                  <a:close/>
                  <a:moveTo>
                    <a:pt x="252" y="159"/>
                  </a:moveTo>
                  <a:lnTo>
                    <a:pt x="252" y="152"/>
                  </a:lnTo>
                  <a:lnTo>
                    <a:pt x="320" y="154"/>
                  </a:lnTo>
                  <a:lnTo>
                    <a:pt x="252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120"/>
            <p:cNvSpPr>
              <a:spLocks noEditPoints="1"/>
            </p:cNvSpPr>
            <p:nvPr/>
          </p:nvSpPr>
          <p:spPr bwMode="auto">
            <a:xfrm>
              <a:off x="4665663" y="1658938"/>
              <a:ext cx="84138" cy="107950"/>
            </a:xfrm>
            <a:custGeom>
              <a:avLst/>
              <a:gdLst>
                <a:gd name="T0" fmla="*/ 196 w 212"/>
                <a:gd name="T1" fmla="*/ 30 h 271"/>
                <a:gd name="T2" fmla="*/ 169 w 212"/>
                <a:gd name="T3" fmla="*/ 15 h 271"/>
                <a:gd name="T4" fmla="*/ 129 w 212"/>
                <a:gd name="T5" fmla="*/ 2 h 271"/>
                <a:gd name="T6" fmla="*/ 80 w 212"/>
                <a:gd name="T7" fmla="*/ 1 h 271"/>
                <a:gd name="T8" fmla="*/ 43 w 212"/>
                <a:gd name="T9" fmla="*/ 11 h 271"/>
                <a:gd name="T10" fmla="*/ 19 w 212"/>
                <a:gd name="T11" fmla="*/ 24 h 271"/>
                <a:gd name="T12" fmla="*/ 4 w 212"/>
                <a:gd name="T13" fmla="*/ 57 h 271"/>
                <a:gd name="T14" fmla="*/ 0 w 212"/>
                <a:gd name="T15" fmla="*/ 79 h 271"/>
                <a:gd name="T16" fmla="*/ 3 w 212"/>
                <a:gd name="T17" fmla="*/ 99 h 271"/>
                <a:gd name="T18" fmla="*/ 7 w 212"/>
                <a:gd name="T19" fmla="*/ 114 h 271"/>
                <a:gd name="T20" fmla="*/ 3 w 212"/>
                <a:gd name="T21" fmla="*/ 144 h 271"/>
                <a:gd name="T22" fmla="*/ 7 w 212"/>
                <a:gd name="T23" fmla="*/ 173 h 271"/>
                <a:gd name="T24" fmla="*/ 12 w 212"/>
                <a:gd name="T25" fmla="*/ 178 h 271"/>
                <a:gd name="T26" fmla="*/ 16 w 212"/>
                <a:gd name="T27" fmla="*/ 174 h 271"/>
                <a:gd name="T28" fmla="*/ 25 w 212"/>
                <a:gd name="T29" fmla="*/ 191 h 271"/>
                <a:gd name="T30" fmla="*/ 40 w 212"/>
                <a:gd name="T31" fmla="*/ 219 h 271"/>
                <a:gd name="T32" fmla="*/ 59 w 212"/>
                <a:gd name="T33" fmla="*/ 242 h 271"/>
                <a:gd name="T34" fmla="*/ 79 w 212"/>
                <a:gd name="T35" fmla="*/ 259 h 271"/>
                <a:gd name="T36" fmla="*/ 98 w 212"/>
                <a:gd name="T37" fmla="*/ 269 h 271"/>
                <a:gd name="T38" fmla="*/ 117 w 212"/>
                <a:gd name="T39" fmla="*/ 270 h 271"/>
                <a:gd name="T40" fmla="*/ 138 w 212"/>
                <a:gd name="T41" fmla="*/ 263 h 271"/>
                <a:gd name="T42" fmla="*/ 159 w 212"/>
                <a:gd name="T43" fmla="*/ 248 h 271"/>
                <a:gd name="T44" fmla="*/ 178 w 212"/>
                <a:gd name="T45" fmla="*/ 228 h 271"/>
                <a:gd name="T46" fmla="*/ 192 w 212"/>
                <a:gd name="T47" fmla="*/ 200 h 271"/>
                <a:gd name="T48" fmla="*/ 200 w 212"/>
                <a:gd name="T49" fmla="*/ 166 h 271"/>
                <a:gd name="T50" fmla="*/ 206 w 212"/>
                <a:gd name="T51" fmla="*/ 128 h 271"/>
                <a:gd name="T52" fmla="*/ 206 w 212"/>
                <a:gd name="T53" fmla="*/ 109 h 271"/>
                <a:gd name="T54" fmla="*/ 204 w 212"/>
                <a:gd name="T55" fmla="*/ 96 h 271"/>
                <a:gd name="T56" fmla="*/ 196 w 212"/>
                <a:gd name="T57" fmla="*/ 84 h 271"/>
                <a:gd name="T58" fmla="*/ 180 w 212"/>
                <a:gd name="T59" fmla="*/ 84 h 271"/>
                <a:gd name="T60" fmla="*/ 125 w 212"/>
                <a:gd name="T61" fmla="*/ 61 h 271"/>
                <a:gd name="T62" fmla="*/ 147 w 212"/>
                <a:gd name="T63" fmla="*/ 71 h 271"/>
                <a:gd name="T64" fmla="*/ 170 w 212"/>
                <a:gd name="T65" fmla="*/ 74 h 271"/>
                <a:gd name="T66" fmla="*/ 189 w 212"/>
                <a:gd name="T67" fmla="*/ 68 h 271"/>
                <a:gd name="T68" fmla="*/ 207 w 212"/>
                <a:gd name="T69" fmla="*/ 48 h 271"/>
                <a:gd name="T70" fmla="*/ 13 w 212"/>
                <a:gd name="T71" fmla="*/ 110 h 271"/>
                <a:gd name="T72" fmla="*/ 13 w 212"/>
                <a:gd name="T73" fmla="*/ 107 h 271"/>
                <a:gd name="T74" fmla="*/ 13 w 212"/>
                <a:gd name="T75" fmla="*/ 110 h 271"/>
                <a:gd name="T76" fmla="*/ 14 w 212"/>
                <a:gd name="T77" fmla="*/ 89 h 271"/>
                <a:gd name="T78" fmla="*/ 14 w 212"/>
                <a:gd name="T79" fmla="*/ 97 h 271"/>
                <a:gd name="T80" fmla="*/ 24 w 212"/>
                <a:gd name="T81" fmla="*/ 48 h 271"/>
                <a:gd name="T82" fmla="*/ 29 w 212"/>
                <a:gd name="T83" fmla="*/ 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" h="271">
                  <a:moveTo>
                    <a:pt x="212" y="41"/>
                  </a:moveTo>
                  <a:lnTo>
                    <a:pt x="207" y="38"/>
                  </a:lnTo>
                  <a:lnTo>
                    <a:pt x="196" y="30"/>
                  </a:lnTo>
                  <a:lnTo>
                    <a:pt x="189" y="25"/>
                  </a:lnTo>
                  <a:lnTo>
                    <a:pt x="180" y="19"/>
                  </a:lnTo>
                  <a:lnTo>
                    <a:pt x="169" y="15"/>
                  </a:lnTo>
                  <a:lnTo>
                    <a:pt x="158" y="9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97" y="0"/>
                  </a:lnTo>
                  <a:lnTo>
                    <a:pt x="80" y="1"/>
                  </a:lnTo>
                  <a:lnTo>
                    <a:pt x="61" y="4"/>
                  </a:lnTo>
                  <a:lnTo>
                    <a:pt x="53" y="7"/>
                  </a:lnTo>
                  <a:lnTo>
                    <a:pt x="43" y="11"/>
                  </a:lnTo>
                  <a:lnTo>
                    <a:pt x="33" y="15"/>
                  </a:lnTo>
                  <a:lnTo>
                    <a:pt x="24" y="19"/>
                  </a:lnTo>
                  <a:lnTo>
                    <a:pt x="19" y="24"/>
                  </a:lnTo>
                  <a:lnTo>
                    <a:pt x="14" y="32"/>
                  </a:lnTo>
                  <a:lnTo>
                    <a:pt x="9" y="43"/>
                  </a:lnTo>
                  <a:lnTo>
                    <a:pt x="4" y="57"/>
                  </a:lnTo>
                  <a:lnTo>
                    <a:pt x="2" y="63"/>
                  </a:lnTo>
                  <a:lnTo>
                    <a:pt x="1" y="71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1" y="93"/>
                  </a:lnTo>
                  <a:lnTo>
                    <a:pt x="3" y="99"/>
                  </a:lnTo>
                  <a:lnTo>
                    <a:pt x="6" y="106"/>
                  </a:lnTo>
                  <a:lnTo>
                    <a:pt x="11" y="110"/>
                  </a:lnTo>
                  <a:lnTo>
                    <a:pt x="7" y="114"/>
                  </a:lnTo>
                  <a:lnTo>
                    <a:pt x="5" y="122"/>
                  </a:lnTo>
                  <a:lnTo>
                    <a:pt x="4" y="132"/>
                  </a:lnTo>
                  <a:lnTo>
                    <a:pt x="3" y="144"/>
                  </a:lnTo>
                  <a:lnTo>
                    <a:pt x="4" y="157"/>
                  </a:lnTo>
                  <a:lnTo>
                    <a:pt x="5" y="168"/>
                  </a:lnTo>
                  <a:lnTo>
                    <a:pt x="7" y="173"/>
                  </a:lnTo>
                  <a:lnTo>
                    <a:pt x="9" y="176"/>
                  </a:lnTo>
                  <a:lnTo>
                    <a:pt x="10" y="178"/>
                  </a:lnTo>
                  <a:lnTo>
                    <a:pt x="12" y="178"/>
                  </a:lnTo>
                  <a:lnTo>
                    <a:pt x="13" y="178"/>
                  </a:lnTo>
                  <a:lnTo>
                    <a:pt x="15" y="176"/>
                  </a:lnTo>
                  <a:lnTo>
                    <a:pt x="16" y="174"/>
                  </a:lnTo>
                  <a:lnTo>
                    <a:pt x="17" y="169"/>
                  </a:lnTo>
                  <a:lnTo>
                    <a:pt x="20" y="180"/>
                  </a:lnTo>
                  <a:lnTo>
                    <a:pt x="25" y="191"/>
                  </a:lnTo>
                  <a:lnTo>
                    <a:pt x="29" y="201"/>
                  </a:lnTo>
                  <a:lnTo>
                    <a:pt x="34" y="210"/>
                  </a:lnTo>
                  <a:lnTo>
                    <a:pt x="40" y="219"/>
                  </a:lnTo>
                  <a:lnTo>
                    <a:pt x="45" y="227"/>
                  </a:lnTo>
                  <a:lnTo>
                    <a:pt x="52" y="235"/>
                  </a:lnTo>
                  <a:lnTo>
                    <a:pt x="59" y="242"/>
                  </a:lnTo>
                  <a:lnTo>
                    <a:pt x="66" y="248"/>
                  </a:lnTo>
                  <a:lnTo>
                    <a:pt x="72" y="254"/>
                  </a:lnTo>
                  <a:lnTo>
                    <a:pt x="79" y="259"/>
                  </a:lnTo>
                  <a:lnTo>
                    <a:pt x="86" y="263"/>
                  </a:lnTo>
                  <a:lnTo>
                    <a:pt x="93" y="267"/>
                  </a:lnTo>
                  <a:lnTo>
                    <a:pt x="98" y="269"/>
                  </a:lnTo>
                  <a:lnTo>
                    <a:pt x="105" y="270"/>
                  </a:lnTo>
                  <a:lnTo>
                    <a:pt x="110" y="271"/>
                  </a:lnTo>
                  <a:lnTo>
                    <a:pt x="117" y="270"/>
                  </a:lnTo>
                  <a:lnTo>
                    <a:pt x="124" y="269"/>
                  </a:lnTo>
                  <a:lnTo>
                    <a:pt x="131" y="267"/>
                  </a:lnTo>
                  <a:lnTo>
                    <a:pt x="138" y="263"/>
                  </a:lnTo>
                  <a:lnTo>
                    <a:pt x="145" y="259"/>
                  </a:lnTo>
                  <a:lnTo>
                    <a:pt x="152" y="255"/>
                  </a:lnTo>
                  <a:lnTo>
                    <a:pt x="159" y="248"/>
                  </a:lnTo>
                  <a:lnTo>
                    <a:pt x="165" y="243"/>
                  </a:lnTo>
                  <a:lnTo>
                    <a:pt x="172" y="235"/>
                  </a:lnTo>
                  <a:lnTo>
                    <a:pt x="178" y="228"/>
                  </a:lnTo>
                  <a:lnTo>
                    <a:pt x="183" y="219"/>
                  </a:lnTo>
                  <a:lnTo>
                    <a:pt x="188" y="209"/>
                  </a:lnTo>
                  <a:lnTo>
                    <a:pt x="192" y="200"/>
                  </a:lnTo>
                  <a:lnTo>
                    <a:pt x="195" y="189"/>
                  </a:lnTo>
                  <a:lnTo>
                    <a:pt x="199" y="178"/>
                  </a:lnTo>
                  <a:lnTo>
                    <a:pt x="200" y="166"/>
                  </a:lnTo>
                  <a:lnTo>
                    <a:pt x="202" y="160"/>
                  </a:lnTo>
                  <a:lnTo>
                    <a:pt x="205" y="140"/>
                  </a:lnTo>
                  <a:lnTo>
                    <a:pt x="206" y="128"/>
                  </a:lnTo>
                  <a:lnTo>
                    <a:pt x="207" y="119"/>
                  </a:lnTo>
                  <a:lnTo>
                    <a:pt x="207" y="111"/>
                  </a:lnTo>
                  <a:lnTo>
                    <a:pt x="206" y="109"/>
                  </a:lnTo>
                  <a:lnTo>
                    <a:pt x="205" y="109"/>
                  </a:lnTo>
                  <a:lnTo>
                    <a:pt x="204" y="110"/>
                  </a:lnTo>
                  <a:lnTo>
                    <a:pt x="204" y="96"/>
                  </a:lnTo>
                  <a:lnTo>
                    <a:pt x="203" y="81"/>
                  </a:lnTo>
                  <a:lnTo>
                    <a:pt x="200" y="83"/>
                  </a:lnTo>
                  <a:lnTo>
                    <a:pt x="196" y="84"/>
                  </a:lnTo>
                  <a:lnTo>
                    <a:pt x="192" y="85"/>
                  </a:lnTo>
                  <a:lnTo>
                    <a:pt x="189" y="85"/>
                  </a:lnTo>
                  <a:lnTo>
                    <a:pt x="180" y="84"/>
                  </a:lnTo>
                  <a:lnTo>
                    <a:pt x="170" y="82"/>
                  </a:lnTo>
                  <a:lnTo>
                    <a:pt x="149" y="73"/>
                  </a:lnTo>
                  <a:lnTo>
                    <a:pt x="125" y="61"/>
                  </a:lnTo>
                  <a:lnTo>
                    <a:pt x="131" y="63"/>
                  </a:lnTo>
                  <a:lnTo>
                    <a:pt x="137" y="67"/>
                  </a:lnTo>
                  <a:lnTo>
                    <a:pt x="147" y="71"/>
                  </a:lnTo>
                  <a:lnTo>
                    <a:pt x="155" y="73"/>
                  </a:lnTo>
                  <a:lnTo>
                    <a:pt x="163" y="74"/>
                  </a:lnTo>
                  <a:lnTo>
                    <a:pt x="170" y="74"/>
                  </a:lnTo>
                  <a:lnTo>
                    <a:pt x="178" y="73"/>
                  </a:lnTo>
                  <a:lnTo>
                    <a:pt x="183" y="70"/>
                  </a:lnTo>
                  <a:lnTo>
                    <a:pt x="189" y="68"/>
                  </a:lnTo>
                  <a:lnTo>
                    <a:pt x="194" y="63"/>
                  </a:lnTo>
                  <a:lnTo>
                    <a:pt x="202" y="56"/>
                  </a:lnTo>
                  <a:lnTo>
                    <a:pt x="207" y="48"/>
                  </a:lnTo>
                  <a:lnTo>
                    <a:pt x="210" y="43"/>
                  </a:lnTo>
                  <a:lnTo>
                    <a:pt x="212" y="41"/>
                  </a:lnTo>
                  <a:close/>
                  <a:moveTo>
                    <a:pt x="13" y="110"/>
                  </a:moveTo>
                  <a:lnTo>
                    <a:pt x="13" y="110"/>
                  </a:lnTo>
                  <a:lnTo>
                    <a:pt x="13" y="110"/>
                  </a:lnTo>
                  <a:lnTo>
                    <a:pt x="13" y="107"/>
                  </a:lnTo>
                  <a:lnTo>
                    <a:pt x="13" y="101"/>
                  </a:lnTo>
                  <a:lnTo>
                    <a:pt x="13" y="106"/>
                  </a:lnTo>
                  <a:lnTo>
                    <a:pt x="13" y="110"/>
                  </a:lnTo>
                  <a:close/>
                  <a:moveTo>
                    <a:pt x="13" y="101"/>
                  </a:moveTo>
                  <a:lnTo>
                    <a:pt x="14" y="96"/>
                  </a:lnTo>
                  <a:lnTo>
                    <a:pt x="14" y="89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4" y="97"/>
                  </a:lnTo>
                  <a:lnTo>
                    <a:pt x="13" y="101"/>
                  </a:lnTo>
                  <a:close/>
                  <a:moveTo>
                    <a:pt x="23" y="52"/>
                  </a:moveTo>
                  <a:lnTo>
                    <a:pt x="24" y="48"/>
                  </a:lnTo>
                  <a:lnTo>
                    <a:pt x="26" y="47"/>
                  </a:lnTo>
                  <a:lnTo>
                    <a:pt x="27" y="45"/>
                  </a:lnTo>
                  <a:lnTo>
                    <a:pt x="29" y="45"/>
                  </a:lnTo>
                  <a:lnTo>
                    <a:pt x="26" y="48"/>
                  </a:lnTo>
                  <a:lnTo>
                    <a:pt x="23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4722813" y="2065338"/>
              <a:ext cx="34925" cy="15875"/>
            </a:xfrm>
            <a:custGeom>
              <a:avLst/>
              <a:gdLst>
                <a:gd name="T0" fmla="*/ 54 w 87"/>
                <a:gd name="T1" fmla="*/ 0 h 40"/>
                <a:gd name="T2" fmla="*/ 0 w 87"/>
                <a:gd name="T3" fmla="*/ 0 h 40"/>
                <a:gd name="T4" fmla="*/ 1 w 87"/>
                <a:gd name="T5" fmla="*/ 1 h 40"/>
                <a:gd name="T6" fmla="*/ 0 w 87"/>
                <a:gd name="T7" fmla="*/ 6 h 40"/>
                <a:gd name="T8" fmla="*/ 2 w 87"/>
                <a:gd name="T9" fmla="*/ 22 h 40"/>
                <a:gd name="T10" fmla="*/ 8 w 87"/>
                <a:gd name="T11" fmla="*/ 23 h 40"/>
                <a:gd name="T12" fmla="*/ 14 w 87"/>
                <a:gd name="T13" fmla="*/ 23 h 40"/>
                <a:gd name="T14" fmla="*/ 15 w 87"/>
                <a:gd name="T15" fmla="*/ 22 h 40"/>
                <a:gd name="T16" fmla="*/ 16 w 87"/>
                <a:gd name="T17" fmla="*/ 21 h 40"/>
                <a:gd name="T18" fmla="*/ 17 w 87"/>
                <a:gd name="T19" fmla="*/ 20 h 40"/>
                <a:gd name="T20" fmla="*/ 21 w 87"/>
                <a:gd name="T21" fmla="*/ 22 h 40"/>
                <a:gd name="T22" fmla="*/ 32 w 87"/>
                <a:gd name="T23" fmla="*/ 30 h 40"/>
                <a:gd name="T24" fmla="*/ 44 w 87"/>
                <a:gd name="T25" fmla="*/ 36 h 40"/>
                <a:gd name="T26" fmla="*/ 50 w 87"/>
                <a:gd name="T27" fmla="*/ 38 h 40"/>
                <a:gd name="T28" fmla="*/ 57 w 87"/>
                <a:gd name="T29" fmla="*/ 39 h 40"/>
                <a:gd name="T30" fmla="*/ 64 w 87"/>
                <a:gd name="T31" fmla="*/ 40 h 40"/>
                <a:gd name="T32" fmla="*/ 73 w 87"/>
                <a:gd name="T33" fmla="*/ 40 h 40"/>
                <a:gd name="T34" fmla="*/ 80 w 87"/>
                <a:gd name="T35" fmla="*/ 39 h 40"/>
                <a:gd name="T36" fmla="*/ 84 w 87"/>
                <a:gd name="T37" fmla="*/ 37 h 40"/>
                <a:gd name="T38" fmla="*/ 87 w 87"/>
                <a:gd name="T39" fmla="*/ 35 h 40"/>
                <a:gd name="T40" fmla="*/ 87 w 87"/>
                <a:gd name="T41" fmla="*/ 33 h 40"/>
                <a:gd name="T42" fmla="*/ 87 w 87"/>
                <a:gd name="T43" fmla="*/ 30 h 40"/>
                <a:gd name="T44" fmla="*/ 85 w 87"/>
                <a:gd name="T45" fmla="*/ 26 h 40"/>
                <a:gd name="T46" fmla="*/ 83 w 87"/>
                <a:gd name="T47" fmla="*/ 22 h 40"/>
                <a:gd name="T48" fmla="*/ 78 w 87"/>
                <a:gd name="T49" fmla="*/ 19 h 40"/>
                <a:gd name="T50" fmla="*/ 62 w 87"/>
                <a:gd name="T51" fmla="*/ 6 h 40"/>
                <a:gd name="T52" fmla="*/ 54 w 87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40">
                  <a:moveTo>
                    <a:pt x="54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22"/>
                  </a:lnTo>
                  <a:lnTo>
                    <a:pt x="8" y="23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21" y="22"/>
                  </a:lnTo>
                  <a:lnTo>
                    <a:pt x="32" y="30"/>
                  </a:lnTo>
                  <a:lnTo>
                    <a:pt x="44" y="36"/>
                  </a:lnTo>
                  <a:lnTo>
                    <a:pt x="50" y="38"/>
                  </a:lnTo>
                  <a:lnTo>
                    <a:pt x="57" y="39"/>
                  </a:lnTo>
                  <a:lnTo>
                    <a:pt x="64" y="40"/>
                  </a:lnTo>
                  <a:lnTo>
                    <a:pt x="73" y="40"/>
                  </a:lnTo>
                  <a:lnTo>
                    <a:pt x="80" y="39"/>
                  </a:lnTo>
                  <a:lnTo>
                    <a:pt x="84" y="37"/>
                  </a:lnTo>
                  <a:lnTo>
                    <a:pt x="87" y="35"/>
                  </a:lnTo>
                  <a:lnTo>
                    <a:pt x="87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3" y="22"/>
                  </a:lnTo>
                  <a:lnTo>
                    <a:pt x="78" y="19"/>
                  </a:lnTo>
                  <a:lnTo>
                    <a:pt x="62" y="6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122"/>
            <p:cNvSpPr>
              <a:spLocks/>
            </p:cNvSpPr>
            <p:nvPr/>
          </p:nvSpPr>
          <p:spPr bwMode="auto">
            <a:xfrm>
              <a:off x="4678363" y="2063750"/>
              <a:ext cx="38100" cy="15875"/>
            </a:xfrm>
            <a:custGeom>
              <a:avLst/>
              <a:gdLst>
                <a:gd name="T0" fmla="*/ 62 w 98"/>
                <a:gd name="T1" fmla="*/ 0 h 40"/>
                <a:gd name="T2" fmla="*/ 0 w 98"/>
                <a:gd name="T3" fmla="*/ 0 h 40"/>
                <a:gd name="T4" fmla="*/ 1 w 98"/>
                <a:gd name="T5" fmla="*/ 2 h 40"/>
                <a:gd name="T6" fmla="*/ 0 w 98"/>
                <a:gd name="T7" fmla="*/ 7 h 40"/>
                <a:gd name="T8" fmla="*/ 3 w 98"/>
                <a:gd name="T9" fmla="*/ 22 h 40"/>
                <a:gd name="T10" fmla="*/ 9 w 98"/>
                <a:gd name="T11" fmla="*/ 23 h 40"/>
                <a:gd name="T12" fmla="*/ 16 w 98"/>
                <a:gd name="T13" fmla="*/ 23 h 40"/>
                <a:gd name="T14" fmla="*/ 17 w 98"/>
                <a:gd name="T15" fmla="*/ 23 h 40"/>
                <a:gd name="T16" fmla="*/ 19 w 98"/>
                <a:gd name="T17" fmla="*/ 21 h 40"/>
                <a:gd name="T18" fmla="*/ 20 w 98"/>
                <a:gd name="T19" fmla="*/ 21 h 40"/>
                <a:gd name="T20" fmla="*/ 24 w 98"/>
                <a:gd name="T21" fmla="*/ 23 h 40"/>
                <a:gd name="T22" fmla="*/ 36 w 98"/>
                <a:gd name="T23" fmla="*/ 31 h 40"/>
                <a:gd name="T24" fmla="*/ 50 w 98"/>
                <a:gd name="T25" fmla="*/ 36 h 40"/>
                <a:gd name="T26" fmla="*/ 56 w 98"/>
                <a:gd name="T27" fmla="*/ 38 h 40"/>
                <a:gd name="T28" fmla="*/ 65 w 98"/>
                <a:gd name="T29" fmla="*/ 40 h 40"/>
                <a:gd name="T30" fmla="*/ 74 w 98"/>
                <a:gd name="T31" fmla="*/ 40 h 40"/>
                <a:gd name="T32" fmla="*/ 83 w 98"/>
                <a:gd name="T33" fmla="*/ 40 h 40"/>
                <a:gd name="T34" fmla="*/ 91 w 98"/>
                <a:gd name="T35" fmla="*/ 39 h 40"/>
                <a:gd name="T36" fmla="*/ 95 w 98"/>
                <a:gd name="T37" fmla="*/ 38 h 40"/>
                <a:gd name="T38" fmla="*/ 98 w 98"/>
                <a:gd name="T39" fmla="*/ 36 h 40"/>
                <a:gd name="T40" fmla="*/ 98 w 98"/>
                <a:gd name="T41" fmla="*/ 33 h 40"/>
                <a:gd name="T42" fmla="*/ 98 w 98"/>
                <a:gd name="T43" fmla="*/ 29 h 40"/>
                <a:gd name="T44" fmla="*/ 96 w 98"/>
                <a:gd name="T45" fmla="*/ 26 h 40"/>
                <a:gd name="T46" fmla="*/ 93 w 98"/>
                <a:gd name="T47" fmla="*/ 23 h 40"/>
                <a:gd name="T48" fmla="*/ 90 w 98"/>
                <a:gd name="T49" fmla="*/ 20 h 40"/>
                <a:gd name="T50" fmla="*/ 71 w 98"/>
                <a:gd name="T51" fmla="*/ 7 h 40"/>
                <a:gd name="T52" fmla="*/ 62 w 98"/>
                <a:gd name="T5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40">
                  <a:moveTo>
                    <a:pt x="62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3" y="22"/>
                  </a:lnTo>
                  <a:lnTo>
                    <a:pt x="9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4" y="23"/>
                  </a:lnTo>
                  <a:lnTo>
                    <a:pt x="36" y="31"/>
                  </a:lnTo>
                  <a:lnTo>
                    <a:pt x="50" y="36"/>
                  </a:lnTo>
                  <a:lnTo>
                    <a:pt x="56" y="38"/>
                  </a:lnTo>
                  <a:lnTo>
                    <a:pt x="65" y="40"/>
                  </a:lnTo>
                  <a:lnTo>
                    <a:pt x="74" y="40"/>
                  </a:lnTo>
                  <a:lnTo>
                    <a:pt x="83" y="40"/>
                  </a:lnTo>
                  <a:lnTo>
                    <a:pt x="91" y="39"/>
                  </a:lnTo>
                  <a:lnTo>
                    <a:pt x="95" y="38"/>
                  </a:lnTo>
                  <a:lnTo>
                    <a:pt x="98" y="36"/>
                  </a:lnTo>
                  <a:lnTo>
                    <a:pt x="98" y="33"/>
                  </a:lnTo>
                  <a:lnTo>
                    <a:pt x="98" y="29"/>
                  </a:lnTo>
                  <a:lnTo>
                    <a:pt x="96" y="26"/>
                  </a:lnTo>
                  <a:lnTo>
                    <a:pt x="93" y="23"/>
                  </a:lnTo>
                  <a:lnTo>
                    <a:pt x="90" y="20"/>
                  </a:lnTo>
                  <a:lnTo>
                    <a:pt x="71" y="7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123"/>
            <p:cNvSpPr>
              <a:spLocks/>
            </p:cNvSpPr>
            <p:nvPr/>
          </p:nvSpPr>
          <p:spPr bwMode="auto">
            <a:xfrm>
              <a:off x="4764088" y="1906588"/>
              <a:ext cx="9525" cy="7938"/>
            </a:xfrm>
            <a:custGeom>
              <a:avLst/>
              <a:gdLst>
                <a:gd name="T0" fmla="*/ 0 w 25"/>
                <a:gd name="T1" fmla="*/ 19 h 19"/>
                <a:gd name="T2" fmla="*/ 25 w 25"/>
                <a:gd name="T3" fmla="*/ 1 h 19"/>
                <a:gd name="T4" fmla="*/ 8 w 25"/>
                <a:gd name="T5" fmla="*/ 0 h 19"/>
                <a:gd name="T6" fmla="*/ 0 w 25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0" y="19"/>
                  </a:moveTo>
                  <a:lnTo>
                    <a:pt x="25" y="1"/>
                  </a:lnTo>
                  <a:lnTo>
                    <a:pt x="8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124"/>
            <p:cNvSpPr>
              <a:spLocks/>
            </p:cNvSpPr>
            <p:nvPr/>
          </p:nvSpPr>
          <p:spPr bwMode="auto">
            <a:xfrm>
              <a:off x="4805363" y="1911350"/>
              <a:ext cx="80963" cy="65088"/>
            </a:xfrm>
            <a:custGeom>
              <a:avLst/>
              <a:gdLst>
                <a:gd name="T0" fmla="*/ 165 w 204"/>
                <a:gd name="T1" fmla="*/ 163 h 163"/>
                <a:gd name="T2" fmla="*/ 168 w 204"/>
                <a:gd name="T3" fmla="*/ 151 h 163"/>
                <a:gd name="T4" fmla="*/ 172 w 204"/>
                <a:gd name="T5" fmla="*/ 138 h 163"/>
                <a:gd name="T6" fmla="*/ 177 w 204"/>
                <a:gd name="T7" fmla="*/ 124 h 163"/>
                <a:gd name="T8" fmla="*/ 183 w 204"/>
                <a:gd name="T9" fmla="*/ 109 h 163"/>
                <a:gd name="T10" fmla="*/ 187 w 204"/>
                <a:gd name="T11" fmla="*/ 102 h 163"/>
                <a:gd name="T12" fmla="*/ 191 w 204"/>
                <a:gd name="T13" fmla="*/ 96 h 163"/>
                <a:gd name="T14" fmla="*/ 191 w 204"/>
                <a:gd name="T15" fmla="*/ 93 h 163"/>
                <a:gd name="T16" fmla="*/ 192 w 204"/>
                <a:gd name="T17" fmla="*/ 90 h 163"/>
                <a:gd name="T18" fmla="*/ 194 w 204"/>
                <a:gd name="T19" fmla="*/ 88 h 163"/>
                <a:gd name="T20" fmla="*/ 196 w 204"/>
                <a:gd name="T21" fmla="*/ 87 h 163"/>
                <a:gd name="T22" fmla="*/ 198 w 204"/>
                <a:gd name="T23" fmla="*/ 86 h 163"/>
                <a:gd name="T24" fmla="*/ 200 w 204"/>
                <a:gd name="T25" fmla="*/ 85 h 163"/>
                <a:gd name="T26" fmla="*/ 202 w 204"/>
                <a:gd name="T27" fmla="*/ 83 h 163"/>
                <a:gd name="T28" fmla="*/ 204 w 204"/>
                <a:gd name="T29" fmla="*/ 80 h 163"/>
                <a:gd name="T30" fmla="*/ 200 w 204"/>
                <a:gd name="T31" fmla="*/ 68 h 163"/>
                <a:gd name="T32" fmla="*/ 194 w 204"/>
                <a:gd name="T33" fmla="*/ 56 h 163"/>
                <a:gd name="T34" fmla="*/ 190 w 204"/>
                <a:gd name="T35" fmla="*/ 47 h 163"/>
                <a:gd name="T36" fmla="*/ 186 w 204"/>
                <a:gd name="T37" fmla="*/ 40 h 163"/>
                <a:gd name="T38" fmla="*/ 181 w 204"/>
                <a:gd name="T39" fmla="*/ 34 h 163"/>
                <a:gd name="T40" fmla="*/ 176 w 204"/>
                <a:gd name="T41" fmla="*/ 29 h 163"/>
                <a:gd name="T42" fmla="*/ 169 w 204"/>
                <a:gd name="T43" fmla="*/ 23 h 163"/>
                <a:gd name="T44" fmla="*/ 164 w 204"/>
                <a:gd name="T45" fmla="*/ 19 h 163"/>
                <a:gd name="T46" fmla="*/ 158 w 204"/>
                <a:gd name="T47" fmla="*/ 16 h 163"/>
                <a:gd name="T48" fmla="*/ 152 w 204"/>
                <a:gd name="T49" fmla="*/ 14 h 163"/>
                <a:gd name="T50" fmla="*/ 139 w 204"/>
                <a:gd name="T51" fmla="*/ 9 h 163"/>
                <a:gd name="T52" fmla="*/ 127 w 204"/>
                <a:gd name="T53" fmla="*/ 8 h 163"/>
                <a:gd name="T54" fmla="*/ 115 w 204"/>
                <a:gd name="T55" fmla="*/ 7 h 163"/>
                <a:gd name="T56" fmla="*/ 105 w 204"/>
                <a:gd name="T57" fmla="*/ 8 h 163"/>
                <a:gd name="T58" fmla="*/ 105 w 204"/>
                <a:gd name="T59" fmla="*/ 7 h 163"/>
                <a:gd name="T60" fmla="*/ 104 w 204"/>
                <a:gd name="T61" fmla="*/ 7 h 163"/>
                <a:gd name="T62" fmla="*/ 112 w 204"/>
                <a:gd name="T63" fmla="*/ 3 h 163"/>
                <a:gd name="T64" fmla="*/ 122 w 204"/>
                <a:gd name="T65" fmla="*/ 0 h 163"/>
                <a:gd name="T66" fmla="*/ 112 w 204"/>
                <a:gd name="T67" fmla="*/ 0 h 163"/>
                <a:gd name="T68" fmla="*/ 90 w 204"/>
                <a:gd name="T69" fmla="*/ 2 h 163"/>
                <a:gd name="T70" fmla="*/ 76 w 204"/>
                <a:gd name="T71" fmla="*/ 6 h 163"/>
                <a:gd name="T72" fmla="*/ 61 w 204"/>
                <a:gd name="T73" fmla="*/ 13 h 163"/>
                <a:gd name="T74" fmla="*/ 54 w 204"/>
                <a:gd name="T75" fmla="*/ 17 h 163"/>
                <a:gd name="T76" fmla="*/ 46 w 204"/>
                <a:gd name="T77" fmla="*/ 21 h 163"/>
                <a:gd name="T78" fmla="*/ 40 w 204"/>
                <a:gd name="T79" fmla="*/ 28 h 163"/>
                <a:gd name="T80" fmla="*/ 33 w 204"/>
                <a:gd name="T81" fmla="*/ 34 h 163"/>
                <a:gd name="T82" fmla="*/ 30 w 204"/>
                <a:gd name="T83" fmla="*/ 36 h 163"/>
                <a:gd name="T84" fmla="*/ 28 w 204"/>
                <a:gd name="T85" fmla="*/ 38 h 163"/>
                <a:gd name="T86" fmla="*/ 29 w 204"/>
                <a:gd name="T87" fmla="*/ 38 h 163"/>
                <a:gd name="T88" fmla="*/ 31 w 204"/>
                <a:gd name="T89" fmla="*/ 38 h 163"/>
                <a:gd name="T90" fmla="*/ 25 w 204"/>
                <a:gd name="T91" fmla="*/ 46 h 163"/>
                <a:gd name="T92" fmla="*/ 19 w 204"/>
                <a:gd name="T93" fmla="*/ 56 h 163"/>
                <a:gd name="T94" fmla="*/ 13 w 204"/>
                <a:gd name="T95" fmla="*/ 72 h 163"/>
                <a:gd name="T96" fmla="*/ 7 w 204"/>
                <a:gd name="T97" fmla="*/ 88 h 163"/>
                <a:gd name="T98" fmla="*/ 3 w 204"/>
                <a:gd name="T99" fmla="*/ 102 h 163"/>
                <a:gd name="T100" fmla="*/ 1 w 204"/>
                <a:gd name="T101" fmla="*/ 115 h 163"/>
                <a:gd name="T102" fmla="*/ 0 w 204"/>
                <a:gd name="T103" fmla="*/ 128 h 163"/>
                <a:gd name="T104" fmla="*/ 0 w 204"/>
                <a:gd name="T105" fmla="*/ 140 h 163"/>
                <a:gd name="T106" fmla="*/ 1 w 204"/>
                <a:gd name="T107" fmla="*/ 152 h 163"/>
                <a:gd name="T108" fmla="*/ 3 w 204"/>
                <a:gd name="T109" fmla="*/ 163 h 163"/>
                <a:gd name="T110" fmla="*/ 5 w 204"/>
                <a:gd name="T111" fmla="*/ 163 h 163"/>
                <a:gd name="T112" fmla="*/ 7 w 204"/>
                <a:gd name="T113" fmla="*/ 163 h 163"/>
                <a:gd name="T114" fmla="*/ 40 w 204"/>
                <a:gd name="T115" fmla="*/ 163 h 163"/>
                <a:gd name="T116" fmla="*/ 40 w 204"/>
                <a:gd name="T117" fmla="*/ 162 h 163"/>
                <a:gd name="T118" fmla="*/ 40 w 204"/>
                <a:gd name="T119" fmla="*/ 161 h 163"/>
                <a:gd name="T120" fmla="*/ 41 w 204"/>
                <a:gd name="T121" fmla="*/ 162 h 163"/>
                <a:gd name="T122" fmla="*/ 41 w 204"/>
                <a:gd name="T123" fmla="*/ 163 h 163"/>
                <a:gd name="T124" fmla="*/ 165 w 204"/>
                <a:gd name="T12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4" h="163">
                  <a:moveTo>
                    <a:pt x="165" y="163"/>
                  </a:moveTo>
                  <a:lnTo>
                    <a:pt x="168" y="151"/>
                  </a:lnTo>
                  <a:lnTo>
                    <a:pt x="172" y="138"/>
                  </a:lnTo>
                  <a:lnTo>
                    <a:pt x="177" y="124"/>
                  </a:lnTo>
                  <a:lnTo>
                    <a:pt x="183" y="109"/>
                  </a:lnTo>
                  <a:lnTo>
                    <a:pt x="187" y="102"/>
                  </a:lnTo>
                  <a:lnTo>
                    <a:pt x="191" y="96"/>
                  </a:lnTo>
                  <a:lnTo>
                    <a:pt x="191" y="93"/>
                  </a:lnTo>
                  <a:lnTo>
                    <a:pt x="192" y="90"/>
                  </a:lnTo>
                  <a:lnTo>
                    <a:pt x="194" y="88"/>
                  </a:lnTo>
                  <a:lnTo>
                    <a:pt x="196" y="87"/>
                  </a:lnTo>
                  <a:lnTo>
                    <a:pt x="198" y="86"/>
                  </a:lnTo>
                  <a:lnTo>
                    <a:pt x="200" y="85"/>
                  </a:lnTo>
                  <a:lnTo>
                    <a:pt x="202" y="83"/>
                  </a:lnTo>
                  <a:lnTo>
                    <a:pt x="204" y="80"/>
                  </a:lnTo>
                  <a:lnTo>
                    <a:pt x="200" y="68"/>
                  </a:lnTo>
                  <a:lnTo>
                    <a:pt x="194" y="56"/>
                  </a:lnTo>
                  <a:lnTo>
                    <a:pt x="190" y="47"/>
                  </a:lnTo>
                  <a:lnTo>
                    <a:pt x="186" y="40"/>
                  </a:lnTo>
                  <a:lnTo>
                    <a:pt x="181" y="34"/>
                  </a:lnTo>
                  <a:lnTo>
                    <a:pt x="176" y="29"/>
                  </a:lnTo>
                  <a:lnTo>
                    <a:pt x="169" y="23"/>
                  </a:lnTo>
                  <a:lnTo>
                    <a:pt x="164" y="19"/>
                  </a:lnTo>
                  <a:lnTo>
                    <a:pt x="158" y="16"/>
                  </a:lnTo>
                  <a:lnTo>
                    <a:pt x="152" y="14"/>
                  </a:lnTo>
                  <a:lnTo>
                    <a:pt x="139" y="9"/>
                  </a:lnTo>
                  <a:lnTo>
                    <a:pt x="127" y="8"/>
                  </a:lnTo>
                  <a:lnTo>
                    <a:pt x="115" y="7"/>
                  </a:lnTo>
                  <a:lnTo>
                    <a:pt x="105" y="8"/>
                  </a:lnTo>
                  <a:lnTo>
                    <a:pt x="105" y="7"/>
                  </a:lnTo>
                  <a:lnTo>
                    <a:pt x="104" y="7"/>
                  </a:lnTo>
                  <a:lnTo>
                    <a:pt x="112" y="3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76" y="6"/>
                  </a:lnTo>
                  <a:lnTo>
                    <a:pt x="61" y="13"/>
                  </a:lnTo>
                  <a:lnTo>
                    <a:pt x="54" y="17"/>
                  </a:lnTo>
                  <a:lnTo>
                    <a:pt x="46" y="21"/>
                  </a:lnTo>
                  <a:lnTo>
                    <a:pt x="40" y="28"/>
                  </a:lnTo>
                  <a:lnTo>
                    <a:pt x="33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25" y="46"/>
                  </a:lnTo>
                  <a:lnTo>
                    <a:pt x="19" y="56"/>
                  </a:lnTo>
                  <a:lnTo>
                    <a:pt x="13" y="72"/>
                  </a:lnTo>
                  <a:lnTo>
                    <a:pt x="7" y="88"/>
                  </a:lnTo>
                  <a:lnTo>
                    <a:pt x="3" y="102"/>
                  </a:lnTo>
                  <a:lnTo>
                    <a:pt x="1" y="115"/>
                  </a:lnTo>
                  <a:lnTo>
                    <a:pt x="0" y="12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3" y="163"/>
                  </a:lnTo>
                  <a:lnTo>
                    <a:pt x="5" y="163"/>
                  </a:lnTo>
                  <a:lnTo>
                    <a:pt x="7" y="163"/>
                  </a:lnTo>
                  <a:lnTo>
                    <a:pt x="40" y="163"/>
                  </a:lnTo>
                  <a:lnTo>
                    <a:pt x="40" y="162"/>
                  </a:lnTo>
                  <a:lnTo>
                    <a:pt x="40" y="161"/>
                  </a:lnTo>
                  <a:lnTo>
                    <a:pt x="41" y="162"/>
                  </a:lnTo>
                  <a:lnTo>
                    <a:pt x="41" y="163"/>
                  </a:lnTo>
                  <a:lnTo>
                    <a:pt x="165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125"/>
            <p:cNvSpPr>
              <a:spLocks/>
            </p:cNvSpPr>
            <p:nvPr/>
          </p:nvSpPr>
          <p:spPr bwMode="auto">
            <a:xfrm>
              <a:off x="4927601" y="1909763"/>
              <a:ext cx="73025" cy="66675"/>
            </a:xfrm>
            <a:custGeom>
              <a:avLst/>
              <a:gdLst>
                <a:gd name="T0" fmla="*/ 164 w 185"/>
                <a:gd name="T1" fmla="*/ 78 h 167"/>
                <a:gd name="T2" fmla="*/ 170 w 185"/>
                <a:gd name="T3" fmla="*/ 74 h 167"/>
                <a:gd name="T4" fmla="*/ 178 w 185"/>
                <a:gd name="T5" fmla="*/ 69 h 167"/>
                <a:gd name="T6" fmla="*/ 179 w 185"/>
                <a:gd name="T7" fmla="*/ 67 h 167"/>
                <a:gd name="T8" fmla="*/ 181 w 185"/>
                <a:gd name="T9" fmla="*/ 65 h 167"/>
                <a:gd name="T10" fmla="*/ 184 w 185"/>
                <a:gd name="T11" fmla="*/ 44 h 167"/>
                <a:gd name="T12" fmla="*/ 185 w 185"/>
                <a:gd name="T13" fmla="*/ 34 h 167"/>
                <a:gd name="T14" fmla="*/ 182 w 185"/>
                <a:gd name="T15" fmla="*/ 32 h 167"/>
                <a:gd name="T16" fmla="*/ 175 w 185"/>
                <a:gd name="T17" fmla="*/ 25 h 167"/>
                <a:gd name="T18" fmla="*/ 168 w 185"/>
                <a:gd name="T19" fmla="*/ 21 h 167"/>
                <a:gd name="T20" fmla="*/ 162 w 185"/>
                <a:gd name="T21" fmla="*/ 17 h 167"/>
                <a:gd name="T22" fmla="*/ 153 w 185"/>
                <a:gd name="T23" fmla="*/ 12 h 167"/>
                <a:gd name="T24" fmla="*/ 143 w 185"/>
                <a:gd name="T25" fmla="*/ 8 h 167"/>
                <a:gd name="T26" fmla="*/ 133 w 185"/>
                <a:gd name="T27" fmla="*/ 5 h 167"/>
                <a:gd name="T28" fmla="*/ 121 w 185"/>
                <a:gd name="T29" fmla="*/ 2 h 167"/>
                <a:gd name="T30" fmla="*/ 109 w 185"/>
                <a:gd name="T31" fmla="*/ 0 h 167"/>
                <a:gd name="T32" fmla="*/ 95 w 185"/>
                <a:gd name="T33" fmla="*/ 0 h 167"/>
                <a:gd name="T34" fmla="*/ 80 w 185"/>
                <a:gd name="T35" fmla="*/ 2 h 167"/>
                <a:gd name="T36" fmla="*/ 65 w 185"/>
                <a:gd name="T37" fmla="*/ 5 h 167"/>
                <a:gd name="T38" fmla="*/ 47 w 185"/>
                <a:gd name="T39" fmla="*/ 10 h 167"/>
                <a:gd name="T40" fmla="*/ 30 w 185"/>
                <a:gd name="T41" fmla="*/ 19 h 167"/>
                <a:gd name="T42" fmla="*/ 16 w 185"/>
                <a:gd name="T43" fmla="*/ 29 h 167"/>
                <a:gd name="T44" fmla="*/ 0 w 185"/>
                <a:gd name="T45" fmla="*/ 39 h 167"/>
                <a:gd name="T46" fmla="*/ 1 w 185"/>
                <a:gd name="T47" fmla="*/ 45 h 167"/>
                <a:gd name="T48" fmla="*/ 4 w 185"/>
                <a:gd name="T49" fmla="*/ 61 h 167"/>
                <a:gd name="T50" fmla="*/ 13 w 185"/>
                <a:gd name="T51" fmla="*/ 63 h 167"/>
                <a:gd name="T52" fmla="*/ 22 w 185"/>
                <a:gd name="T53" fmla="*/ 66 h 167"/>
                <a:gd name="T54" fmla="*/ 31 w 185"/>
                <a:gd name="T55" fmla="*/ 71 h 167"/>
                <a:gd name="T56" fmla="*/ 40 w 185"/>
                <a:gd name="T57" fmla="*/ 76 h 167"/>
                <a:gd name="T58" fmla="*/ 48 w 185"/>
                <a:gd name="T59" fmla="*/ 84 h 167"/>
                <a:gd name="T60" fmla="*/ 56 w 185"/>
                <a:gd name="T61" fmla="*/ 91 h 167"/>
                <a:gd name="T62" fmla="*/ 62 w 185"/>
                <a:gd name="T63" fmla="*/ 102 h 167"/>
                <a:gd name="T64" fmla="*/ 69 w 185"/>
                <a:gd name="T65" fmla="*/ 114 h 167"/>
                <a:gd name="T66" fmla="*/ 75 w 185"/>
                <a:gd name="T67" fmla="*/ 128 h 167"/>
                <a:gd name="T68" fmla="*/ 80 w 185"/>
                <a:gd name="T69" fmla="*/ 142 h 167"/>
                <a:gd name="T70" fmla="*/ 83 w 185"/>
                <a:gd name="T71" fmla="*/ 154 h 167"/>
                <a:gd name="T72" fmla="*/ 86 w 185"/>
                <a:gd name="T73" fmla="*/ 167 h 167"/>
                <a:gd name="T74" fmla="*/ 150 w 185"/>
                <a:gd name="T75" fmla="*/ 167 h 167"/>
                <a:gd name="T76" fmla="*/ 152 w 185"/>
                <a:gd name="T77" fmla="*/ 159 h 167"/>
                <a:gd name="T78" fmla="*/ 153 w 185"/>
                <a:gd name="T79" fmla="*/ 154 h 167"/>
                <a:gd name="T80" fmla="*/ 155 w 185"/>
                <a:gd name="T81" fmla="*/ 148 h 167"/>
                <a:gd name="T82" fmla="*/ 157 w 185"/>
                <a:gd name="T83" fmla="*/ 144 h 167"/>
                <a:gd name="T84" fmla="*/ 158 w 185"/>
                <a:gd name="T85" fmla="*/ 142 h 167"/>
                <a:gd name="T86" fmla="*/ 158 w 185"/>
                <a:gd name="T87" fmla="*/ 140 h 167"/>
                <a:gd name="T88" fmla="*/ 156 w 185"/>
                <a:gd name="T89" fmla="*/ 125 h 167"/>
                <a:gd name="T90" fmla="*/ 154 w 185"/>
                <a:gd name="T91" fmla="*/ 113 h 167"/>
                <a:gd name="T92" fmla="*/ 153 w 185"/>
                <a:gd name="T93" fmla="*/ 105 h 167"/>
                <a:gd name="T94" fmla="*/ 152 w 185"/>
                <a:gd name="T95" fmla="*/ 102 h 167"/>
                <a:gd name="T96" fmla="*/ 152 w 185"/>
                <a:gd name="T97" fmla="*/ 99 h 167"/>
                <a:gd name="T98" fmla="*/ 152 w 185"/>
                <a:gd name="T99" fmla="*/ 94 h 167"/>
                <a:gd name="T100" fmla="*/ 152 w 185"/>
                <a:gd name="T101" fmla="*/ 91 h 167"/>
                <a:gd name="T102" fmla="*/ 154 w 185"/>
                <a:gd name="T103" fmla="*/ 88 h 167"/>
                <a:gd name="T104" fmla="*/ 155 w 185"/>
                <a:gd name="T105" fmla="*/ 85 h 167"/>
                <a:gd name="T106" fmla="*/ 158 w 185"/>
                <a:gd name="T107" fmla="*/ 83 h 167"/>
                <a:gd name="T108" fmla="*/ 161 w 185"/>
                <a:gd name="T109" fmla="*/ 80 h 167"/>
                <a:gd name="T110" fmla="*/ 164 w 185"/>
                <a:gd name="T111" fmla="*/ 7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5" h="167">
                  <a:moveTo>
                    <a:pt x="164" y="78"/>
                  </a:moveTo>
                  <a:lnTo>
                    <a:pt x="170" y="74"/>
                  </a:lnTo>
                  <a:lnTo>
                    <a:pt x="178" y="69"/>
                  </a:lnTo>
                  <a:lnTo>
                    <a:pt x="179" y="67"/>
                  </a:lnTo>
                  <a:lnTo>
                    <a:pt x="181" y="65"/>
                  </a:lnTo>
                  <a:lnTo>
                    <a:pt x="184" y="44"/>
                  </a:lnTo>
                  <a:lnTo>
                    <a:pt x="185" y="34"/>
                  </a:lnTo>
                  <a:lnTo>
                    <a:pt x="182" y="32"/>
                  </a:lnTo>
                  <a:lnTo>
                    <a:pt x="175" y="25"/>
                  </a:lnTo>
                  <a:lnTo>
                    <a:pt x="168" y="21"/>
                  </a:lnTo>
                  <a:lnTo>
                    <a:pt x="162" y="17"/>
                  </a:lnTo>
                  <a:lnTo>
                    <a:pt x="153" y="12"/>
                  </a:lnTo>
                  <a:lnTo>
                    <a:pt x="143" y="8"/>
                  </a:lnTo>
                  <a:lnTo>
                    <a:pt x="133" y="5"/>
                  </a:lnTo>
                  <a:lnTo>
                    <a:pt x="121" y="2"/>
                  </a:lnTo>
                  <a:lnTo>
                    <a:pt x="109" y="0"/>
                  </a:lnTo>
                  <a:lnTo>
                    <a:pt x="95" y="0"/>
                  </a:lnTo>
                  <a:lnTo>
                    <a:pt x="80" y="2"/>
                  </a:lnTo>
                  <a:lnTo>
                    <a:pt x="65" y="5"/>
                  </a:lnTo>
                  <a:lnTo>
                    <a:pt x="47" y="10"/>
                  </a:lnTo>
                  <a:lnTo>
                    <a:pt x="30" y="19"/>
                  </a:lnTo>
                  <a:lnTo>
                    <a:pt x="16" y="29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4" y="61"/>
                  </a:lnTo>
                  <a:lnTo>
                    <a:pt x="13" y="63"/>
                  </a:lnTo>
                  <a:lnTo>
                    <a:pt x="22" y="66"/>
                  </a:lnTo>
                  <a:lnTo>
                    <a:pt x="31" y="71"/>
                  </a:lnTo>
                  <a:lnTo>
                    <a:pt x="40" y="76"/>
                  </a:lnTo>
                  <a:lnTo>
                    <a:pt x="48" y="84"/>
                  </a:lnTo>
                  <a:lnTo>
                    <a:pt x="56" y="91"/>
                  </a:lnTo>
                  <a:lnTo>
                    <a:pt x="62" y="102"/>
                  </a:lnTo>
                  <a:lnTo>
                    <a:pt x="69" y="114"/>
                  </a:lnTo>
                  <a:lnTo>
                    <a:pt x="75" y="128"/>
                  </a:lnTo>
                  <a:lnTo>
                    <a:pt x="80" y="142"/>
                  </a:lnTo>
                  <a:lnTo>
                    <a:pt x="83" y="154"/>
                  </a:lnTo>
                  <a:lnTo>
                    <a:pt x="86" y="167"/>
                  </a:lnTo>
                  <a:lnTo>
                    <a:pt x="150" y="167"/>
                  </a:lnTo>
                  <a:lnTo>
                    <a:pt x="152" y="159"/>
                  </a:lnTo>
                  <a:lnTo>
                    <a:pt x="153" y="154"/>
                  </a:lnTo>
                  <a:lnTo>
                    <a:pt x="155" y="148"/>
                  </a:lnTo>
                  <a:lnTo>
                    <a:pt x="157" y="144"/>
                  </a:lnTo>
                  <a:lnTo>
                    <a:pt x="158" y="142"/>
                  </a:lnTo>
                  <a:lnTo>
                    <a:pt x="158" y="140"/>
                  </a:lnTo>
                  <a:lnTo>
                    <a:pt x="156" y="125"/>
                  </a:lnTo>
                  <a:lnTo>
                    <a:pt x="154" y="113"/>
                  </a:lnTo>
                  <a:lnTo>
                    <a:pt x="153" y="105"/>
                  </a:lnTo>
                  <a:lnTo>
                    <a:pt x="152" y="102"/>
                  </a:lnTo>
                  <a:lnTo>
                    <a:pt x="152" y="99"/>
                  </a:lnTo>
                  <a:lnTo>
                    <a:pt x="152" y="94"/>
                  </a:lnTo>
                  <a:lnTo>
                    <a:pt x="152" y="91"/>
                  </a:lnTo>
                  <a:lnTo>
                    <a:pt x="154" y="88"/>
                  </a:lnTo>
                  <a:lnTo>
                    <a:pt x="155" y="85"/>
                  </a:lnTo>
                  <a:lnTo>
                    <a:pt x="158" y="83"/>
                  </a:lnTo>
                  <a:lnTo>
                    <a:pt x="161" y="80"/>
                  </a:lnTo>
                  <a:lnTo>
                    <a:pt x="164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126"/>
            <p:cNvSpPr>
              <a:spLocks/>
            </p:cNvSpPr>
            <p:nvPr/>
          </p:nvSpPr>
          <p:spPr bwMode="auto">
            <a:xfrm>
              <a:off x="4794251" y="1984375"/>
              <a:ext cx="76200" cy="69850"/>
            </a:xfrm>
            <a:custGeom>
              <a:avLst/>
              <a:gdLst>
                <a:gd name="T0" fmla="*/ 191 w 194"/>
                <a:gd name="T1" fmla="*/ 0 h 175"/>
                <a:gd name="T2" fmla="*/ 35 w 194"/>
                <a:gd name="T3" fmla="*/ 0 h 175"/>
                <a:gd name="T4" fmla="*/ 28 w 194"/>
                <a:gd name="T5" fmla="*/ 2 h 175"/>
                <a:gd name="T6" fmla="*/ 21 w 194"/>
                <a:gd name="T7" fmla="*/ 4 h 175"/>
                <a:gd name="T8" fmla="*/ 16 w 194"/>
                <a:gd name="T9" fmla="*/ 7 h 175"/>
                <a:gd name="T10" fmla="*/ 11 w 194"/>
                <a:gd name="T11" fmla="*/ 11 h 175"/>
                <a:gd name="T12" fmla="*/ 6 w 194"/>
                <a:gd name="T13" fmla="*/ 17 h 175"/>
                <a:gd name="T14" fmla="*/ 3 w 194"/>
                <a:gd name="T15" fmla="*/ 23 h 175"/>
                <a:gd name="T16" fmla="*/ 1 w 194"/>
                <a:gd name="T17" fmla="*/ 30 h 175"/>
                <a:gd name="T18" fmla="*/ 0 w 194"/>
                <a:gd name="T19" fmla="*/ 36 h 175"/>
                <a:gd name="T20" fmla="*/ 0 w 194"/>
                <a:gd name="T21" fmla="*/ 140 h 175"/>
                <a:gd name="T22" fmla="*/ 1 w 194"/>
                <a:gd name="T23" fmla="*/ 146 h 175"/>
                <a:gd name="T24" fmla="*/ 3 w 194"/>
                <a:gd name="T25" fmla="*/ 154 h 175"/>
                <a:gd name="T26" fmla="*/ 6 w 194"/>
                <a:gd name="T27" fmla="*/ 159 h 175"/>
                <a:gd name="T28" fmla="*/ 11 w 194"/>
                <a:gd name="T29" fmla="*/ 165 h 175"/>
                <a:gd name="T30" fmla="*/ 16 w 194"/>
                <a:gd name="T31" fmla="*/ 169 h 175"/>
                <a:gd name="T32" fmla="*/ 21 w 194"/>
                <a:gd name="T33" fmla="*/ 172 h 175"/>
                <a:gd name="T34" fmla="*/ 28 w 194"/>
                <a:gd name="T35" fmla="*/ 174 h 175"/>
                <a:gd name="T36" fmla="*/ 35 w 194"/>
                <a:gd name="T37" fmla="*/ 175 h 175"/>
                <a:gd name="T38" fmla="*/ 150 w 194"/>
                <a:gd name="T39" fmla="*/ 175 h 175"/>
                <a:gd name="T40" fmla="*/ 150 w 194"/>
                <a:gd name="T41" fmla="*/ 94 h 175"/>
                <a:gd name="T42" fmla="*/ 151 w 194"/>
                <a:gd name="T43" fmla="*/ 85 h 175"/>
                <a:gd name="T44" fmla="*/ 153 w 194"/>
                <a:gd name="T45" fmla="*/ 75 h 175"/>
                <a:gd name="T46" fmla="*/ 157 w 194"/>
                <a:gd name="T47" fmla="*/ 66 h 175"/>
                <a:gd name="T48" fmla="*/ 163 w 194"/>
                <a:gd name="T49" fmla="*/ 59 h 175"/>
                <a:gd name="T50" fmla="*/ 169 w 194"/>
                <a:gd name="T51" fmla="*/ 51 h 175"/>
                <a:gd name="T52" fmla="*/ 176 w 194"/>
                <a:gd name="T53" fmla="*/ 46 h 175"/>
                <a:gd name="T54" fmla="*/ 184 w 194"/>
                <a:gd name="T55" fmla="*/ 42 h 175"/>
                <a:gd name="T56" fmla="*/ 194 w 194"/>
                <a:gd name="T57" fmla="*/ 38 h 175"/>
                <a:gd name="T58" fmla="*/ 192 w 194"/>
                <a:gd name="T59" fmla="*/ 30 h 175"/>
                <a:gd name="T60" fmla="*/ 192 w 194"/>
                <a:gd name="T61" fmla="*/ 20 h 175"/>
                <a:gd name="T62" fmla="*/ 191 w 194"/>
                <a:gd name="T63" fmla="*/ 11 h 175"/>
                <a:gd name="T64" fmla="*/ 191 w 194"/>
                <a:gd name="T6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175">
                  <a:moveTo>
                    <a:pt x="191" y="0"/>
                  </a:moveTo>
                  <a:lnTo>
                    <a:pt x="35" y="0"/>
                  </a:lnTo>
                  <a:lnTo>
                    <a:pt x="28" y="2"/>
                  </a:lnTo>
                  <a:lnTo>
                    <a:pt x="21" y="4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0" y="140"/>
                  </a:lnTo>
                  <a:lnTo>
                    <a:pt x="1" y="146"/>
                  </a:lnTo>
                  <a:lnTo>
                    <a:pt x="3" y="154"/>
                  </a:lnTo>
                  <a:lnTo>
                    <a:pt x="6" y="159"/>
                  </a:lnTo>
                  <a:lnTo>
                    <a:pt x="11" y="165"/>
                  </a:lnTo>
                  <a:lnTo>
                    <a:pt x="16" y="169"/>
                  </a:lnTo>
                  <a:lnTo>
                    <a:pt x="21" y="172"/>
                  </a:lnTo>
                  <a:lnTo>
                    <a:pt x="28" y="174"/>
                  </a:lnTo>
                  <a:lnTo>
                    <a:pt x="35" y="175"/>
                  </a:lnTo>
                  <a:lnTo>
                    <a:pt x="150" y="175"/>
                  </a:lnTo>
                  <a:lnTo>
                    <a:pt x="150" y="94"/>
                  </a:lnTo>
                  <a:lnTo>
                    <a:pt x="151" y="85"/>
                  </a:lnTo>
                  <a:lnTo>
                    <a:pt x="153" y="75"/>
                  </a:lnTo>
                  <a:lnTo>
                    <a:pt x="157" y="66"/>
                  </a:lnTo>
                  <a:lnTo>
                    <a:pt x="163" y="59"/>
                  </a:lnTo>
                  <a:lnTo>
                    <a:pt x="169" y="51"/>
                  </a:lnTo>
                  <a:lnTo>
                    <a:pt x="176" y="46"/>
                  </a:lnTo>
                  <a:lnTo>
                    <a:pt x="184" y="42"/>
                  </a:lnTo>
                  <a:lnTo>
                    <a:pt x="194" y="38"/>
                  </a:lnTo>
                  <a:lnTo>
                    <a:pt x="192" y="30"/>
                  </a:lnTo>
                  <a:lnTo>
                    <a:pt x="192" y="20"/>
                  </a:lnTo>
                  <a:lnTo>
                    <a:pt x="191" y="11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127"/>
            <p:cNvSpPr>
              <a:spLocks/>
            </p:cNvSpPr>
            <p:nvPr/>
          </p:nvSpPr>
          <p:spPr bwMode="auto">
            <a:xfrm>
              <a:off x="5056188" y="1911350"/>
              <a:ext cx="71438" cy="65088"/>
            </a:xfrm>
            <a:custGeom>
              <a:avLst/>
              <a:gdLst>
                <a:gd name="T0" fmla="*/ 138 w 177"/>
                <a:gd name="T1" fmla="*/ 163 h 163"/>
                <a:gd name="T2" fmla="*/ 145 w 177"/>
                <a:gd name="T3" fmla="*/ 138 h 163"/>
                <a:gd name="T4" fmla="*/ 156 w 177"/>
                <a:gd name="T5" fmla="*/ 109 h 163"/>
                <a:gd name="T6" fmla="*/ 164 w 177"/>
                <a:gd name="T7" fmla="*/ 96 h 163"/>
                <a:gd name="T8" fmla="*/ 165 w 177"/>
                <a:gd name="T9" fmla="*/ 90 h 163"/>
                <a:gd name="T10" fmla="*/ 169 w 177"/>
                <a:gd name="T11" fmla="*/ 87 h 163"/>
                <a:gd name="T12" fmla="*/ 172 w 177"/>
                <a:gd name="T13" fmla="*/ 85 h 163"/>
                <a:gd name="T14" fmla="*/ 177 w 177"/>
                <a:gd name="T15" fmla="*/ 80 h 163"/>
                <a:gd name="T16" fmla="*/ 167 w 177"/>
                <a:gd name="T17" fmla="*/ 56 h 163"/>
                <a:gd name="T18" fmla="*/ 159 w 177"/>
                <a:gd name="T19" fmla="*/ 40 h 163"/>
                <a:gd name="T20" fmla="*/ 148 w 177"/>
                <a:gd name="T21" fmla="*/ 29 h 163"/>
                <a:gd name="T22" fmla="*/ 137 w 177"/>
                <a:gd name="T23" fmla="*/ 19 h 163"/>
                <a:gd name="T24" fmla="*/ 124 w 177"/>
                <a:gd name="T25" fmla="*/ 14 h 163"/>
                <a:gd name="T26" fmla="*/ 99 w 177"/>
                <a:gd name="T27" fmla="*/ 8 h 163"/>
                <a:gd name="T28" fmla="*/ 78 w 177"/>
                <a:gd name="T29" fmla="*/ 8 h 163"/>
                <a:gd name="T30" fmla="*/ 77 w 177"/>
                <a:gd name="T31" fmla="*/ 7 h 163"/>
                <a:gd name="T32" fmla="*/ 94 w 177"/>
                <a:gd name="T33" fmla="*/ 0 h 163"/>
                <a:gd name="T34" fmla="*/ 63 w 177"/>
                <a:gd name="T35" fmla="*/ 2 h 163"/>
                <a:gd name="T36" fmla="*/ 33 w 177"/>
                <a:gd name="T37" fmla="*/ 13 h 163"/>
                <a:gd name="T38" fmla="*/ 19 w 177"/>
                <a:gd name="T39" fmla="*/ 21 h 163"/>
                <a:gd name="T40" fmla="*/ 5 w 177"/>
                <a:gd name="T41" fmla="*/ 34 h 163"/>
                <a:gd name="T42" fmla="*/ 1 w 177"/>
                <a:gd name="T43" fmla="*/ 38 h 163"/>
                <a:gd name="T44" fmla="*/ 3 w 177"/>
                <a:gd name="T45" fmla="*/ 38 h 163"/>
                <a:gd name="T46" fmla="*/ 0 w 177"/>
                <a:gd name="T47" fmla="*/ 43 h 163"/>
                <a:gd name="T48" fmla="*/ 19 w 177"/>
                <a:gd name="T49" fmla="*/ 53 h 163"/>
                <a:gd name="T50" fmla="*/ 34 w 177"/>
                <a:gd name="T51" fmla="*/ 62 h 163"/>
                <a:gd name="T52" fmla="*/ 48 w 177"/>
                <a:gd name="T53" fmla="*/ 74 h 163"/>
                <a:gd name="T54" fmla="*/ 53 w 177"/>
                <a:gd name="T55" fmla="*/ 82 h 163"/>
                <a:gd name="T56" fmla="*/ 54 w 177"/>
                <a:gd name="T57" fmla="*/ 92 h 163"/>
                <a:gd name="T58" fmla="*/ 51 w 177"/>
                <a:gd name="T59" fmla="*/ 115 h 163"/>
                <a:gd name="T60" fmla="*/ 48 w 177"/>
                <a:gd name="T61" fmla="*/ 140 h 163"/>
                <a:gd name="T62" fmla="*/ 53 w 177"/>
                <a:gd name="T63" fmla="*/ 150 h 163"/>
                <a:gd name="T64" fmla="*/ 55 w 177"/>
                <a:gd name="T6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3">
                  <a:moveTo>
                    <a:pt x="55" y="163"/>
                  </a:moveTo>
                  <a:lnTo>
                    <a:pt x="138" y="163"/>
                  </a:lnTo>
                  <a:lnTo>
                    <a:pt x="140" y="151"/>
                  </a:lnTo>
                  <a:lnTo>
                    <a:pt x="145" y="138"/>
                  </a:lnTo>
                  <a:lnTo>
                    <a:pt x="150" y="124"/>
                  </a:lnTo>
                  <a:lnTo>
                    <a:pt x="156" y="109"/>
                  </a:lnTo>
                  <a:lnTo>
                    <a:pt x="160" y="102"/>
                  </a:lnTo>
                  <a:lnTo>
                    <a:pt x="164" y="96"/>
                  </a:lnTo>
                  <a:lnTo>
                    <a:pt x="164" y="93"/>
                  </a:lnTo>
                  <a:lnTo>
                    <a:pt x="165" y="90"/>
                  </a:lnTo>
                  <a:lnTo>
                    <a:pt x="167" y="88"/>
                  </a:lnTo>
                  <a:lnTo>
                    <a:pt x="169" y="87"/>
                  </a:lnTo>
                  <a:lnTo>
                    <a:pt x="170" y="86"/>
                  </a:lnTo>
                  <a:lnTo>
                    <a:pt x="172" y="85"/>
                  </a:lnTo>
                  <a:lnTo>
                    <a:pt x="174" y="83"/>
                  </a:lnTo>
                  <a:lnTo>
                    <a:pt x="177" y="80"/>
                  </a:lnTo>
                  <a:lnTo>
                    <a:pt x="173" y="68"/>
                  </a:lnTo>
                  <a:lnTo>
                    <a:pt x="167" y="56"/>
                  </a:lnTo>
                  <a:lnTo>
                    <a:pt x="163" y="47"/>
                  </a:lnTo>
                  <a:lnTo>
                    <a:pt x="159" y="40"/>
                  </a:lnTo>
                  <a:lnTo>
                    <a:pt x="153" y="34"/>
                  </a:lnTo>
                  <a:lnTo>
                    <a:pt x="148" y="29"/>
                  </a:lnTo>
                  <a:lnTo>
                    <a:pt x="142" y="23"/>
                  </a:lnTo>
                  <a:lnTo>
                    <a:pt x="137" y="19"/>
                  </a:lnTo>
                  <a:lnTo>
                    <a:pt x="131" y="16"/>
                  </a:lnTo>
                  <a:lnTo>
                    <a:pt x="124" y="14"/>
                  </a:lnTo>
                  <a:lnTo>
                    <a:pt x="112" y="9"/>
                  </a:lnTo>
                  <a:lnTo>
                    <a:pt x="99" y="8"/>
                  </a:lnTo>
                  <a:lnTo>
                    <a:pt x="88" y="7"/>
                  </a:lnTo>
                  <a:lnTo>
                    <a:pt x="78" y="8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85" y="3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63" y="2"/>
                  </a:lnTo>
                  <a:lnTo>
                    <a:pt x="48" y="6"/>
                  </a:lnTo>
                  <a:lnTo>
                    <a:pt x="33" y="13"/>
                  </a:lnTo>
                  <a:lnTo>
                    <a:pt x="26" y="17"/>
                  </a:lnTo>
                  <a:lnTo>
                    <a:pt x="19" y="21"/>
                  </a:lnTo>
                  <a:lnTo>
                    <a:pt x="12" y="28"/>
                  </a:lnTo>
                  <a:lnTo>
                    <a:pt x="5" y="34"/>
                  </a:lnTo>
                  <a:lnTo>
                    <a:pt x="3" y="36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3" y="38"/>
                  </a:lnTo>
                  <a:lnTo>
                    <a:pt x="1" y="40"/>
                  </a:lnTo>
                  <a:lnTo>
                    <a:pt x="0" y="43"/>
                  </a:lnTo>
                  <a:lnTo>
                    <a:pt x="11" y="47"/>
                  </a:lnTo>
                  <a:lnTo>
                    <a:pt x="19" y="53"/>
                  </a:lnTo>
                  <a:lnTo>
                    <a:pt x="28" y="58"/>
                  </a:lnTo>
                  <a:lnTo>
                    <a:pt x="34" y="62"/>
                  </a:lnTo>
                  <a:lnTo>
                    <a:pt x="44" y="71"/>
                  </a:lnTo>
                  <a:lnTo>
                    <a:pt x="48" y="74"/>
                  </a:lnTo>
                  <a:lnTo>
                    <a:pt x="51" y="77"/>
                  </a:lnTo>
                  <a:lnTo>
                    <a:pt x="53" y="82"/>
                  </a:lnTo>
                  <a:lnTo>
                    <a:pt x="54" y="86"/>
                  </a:lnTo>
                  <a:lnTo>
                    <a:pt x="54" y="92"/>
                  </a:lnTo>
                  <a:lnTo>
                    <a:pt x="53" y="103"/>
                  </a:lnTo>
                  <a:lnTo>
                    <a:pt x="51" y="115"/>
                  </a:lnTo>
                  <a:lnTo>
                    <a:pt x="50" y="128"/>
                  </a:lnTo>
                  <a:lnTo>
                    <a:pt x="48" y="140"/>
                  </a:lnTo>
                  <a:lnTo>
                    <a:pt x="51" y="144"/>
                  </a:lnTo>
                  <a:lnTo>
                    <a:pt x="53" y="150"/>
                  </a:lnTo>
                  <a:lnTo>
                    <a:pt x="54" y="155"/>
                  </a:lnTo>
                  <a:lnTo>
                    <a:pt x="55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128"/>
            <p:cNvSpPr>
              <a:spLocks/>
            </p:cNvSpPr>
            <p:nvPr/>
          </p:nvSpPr>
          <p:spPr bwMode="auto">
            <a:xfrm>
              <a:off x="5075238" y="1984375"/>
              <a:ext cx="36513" cy="69850"/>
            </a:xfrm>
            <a:custGeom>
              <a:avLst/>
              <a:gdLst>
                <a:gd name="T0" fmla="*/ 90 w 92"/>
                <a:gd name="T1" fmla="*/ 0 h 175"/>
                <a:gd name="T2" fmla="*/ 10 w 92"/>
                <a:gd name="T3" fmla="*/ 0 h 175"/>
                <a:gd name="T4" fmla="*/ 9 w 92"/>
                <a:gd name="T5" fmla="*/ 13 h 175"/>
                <a:gd name="T6" fmla="*/ 7 w 92"/>
                <a:gd name="T7" fmla="*/ 24 h 175"/>
                <a:gd name="T8" fmla="*/ 5 w 92"/>
                <a:gd name="T9" fmla="*/ 33 h 175"/>
                <a:gd name="T10" fmla="*/ 0 w 92"/>
                <a:gd name="T11" fmla="*/ 38 h 175"/>
                <a:gd name="T12" fmla="*/ 9 w 92"/>
                <a:gd name="T13" fmla="*/ 43 h 175"/>
                <a:gd name="T14" fmla="*/ 18 w 92"/>
                <a:gd name="T15" fmla="*/ 47 h 175"/>
                <a:gd name="T16" fmla="*/ 24 w 92"/>
                <a:gd name="T17" fmla="*/ 52 h 175"/>
                <a:gd name="T18" fmla="*/ 31 w 92"/>
                <a:gd name="T19" fmla="*/ 60 h 175"/>
                <a:gd name="T20" fmla="*/ 35 w 92"/>
                <a:gd name="T21" fmla="*/ 67 h 175"/>
                <a:gd name="T22" fmla="*/ 39 w 92"/>
                <a:gd name="T23" fmla="*/ 76 h 175"/>
                <a:gd name="T24" fmla="*/ 41 w 92"/>
                <a:gd name="T25" fmla="*/ 85 h 175"/>
                <a:gd name="T26" fmla="*/ 42 w 92"/>
                <a:gd name="T27" fmla="*/ 94 h 175"/>
                <a:gd name="T28" fmla="*/ 42 w 92"/>
                <a:gd name="T29" fmla="*/ 175 h 175"/>
                <a:gd name="T30" fmla="*/ 49 w 92"/>
                <a:gd name="T31" fmla="*/ 175 h 175"/>
                <a:gd name="T32" fmla="*/ 49 w 92"/>
                <a:gd name="T33" fmla="*/ 94 h 175"/>
                <a:gd name="T34" fmla="*/ 49 w 92"/>
                <a:gd name="T35" fmla="*/ 85 h 175"/>
                <a:gd name="T36" fmla="*/ 52 w 92"/>
                <a:gd name="T37" fmla="*/ 75 h 175"/>
                <a:gd name="T38" fmla="*/ 55 w 92"/>
                <a:gd name="T39" fmla="*/ 66 h 175"/>
                <a:gd name="T40" fmla="*/ 61 w 92"/>
                <a:gd name="T41" fmla="*/ 59 h 175"/>
                <a:gd name="T42" fmla="*/ 67 w 92"/>
                <a:gd name="T43" fmla="*/ 51 h 175"/>
                <a:gd name="T44" fmla="*/ 75 w 92"/>
                <a:gd name="T45" fmla="*/ 46 h 175"/>
                <a:gd name="T46" fmla="*/ 83 w 92"/>
                <a:gd name="T47" fmla="*/ 42 h 175"/>
                <a:gd name="T48" fmla="*/ 92 w 92"/>
                <a:gd name="T49" fmla="*/ 38 h 175"/>
                <a:gd name="T50" fmla="*/ 91 w 92"/>
                <a:gd name="T51" fmla="*/ 30 h 175"/>
                <a:gd name="T52" fmla="*/ 90 w 92"/>
                <a:gd name="T53" fmla="*/ 20 h 175"/>
                <a:gd name="T54" fmla="*/ 90 w 92"/>
                <a:gd name="T55" fmla="*/ 11 h 175"/>
                <a:gd name="T56" fmla="*/ 90 w 92"/>
                <a:gd name="T5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175">
                  <a:moveTo>
                    <a:pt x="90" y="0"/>
                  </a:moveTo>
                  <a:lnTo>
                    <a:pt x="10" y="0"/>
                  </a:lnTo>
                  <a:lnTo>
                    <a:pt x="9" y="13"/>
                  </a:lnTo>
                  <a:lnTo>
                    <a:pt x="7" y="24"/>
                  </a:lnTo>
                  <a:lnTo>
                    <a:pt x="5" y="33"/>
                  </a:lnTo>
                  <a:lnTo>
                    <a:pt x="0" y="38"/>
                  </a:lnTo>
                  <a:lnTo>
                    <a:pt x="9" y="43"/>
                  </a:lnTo>
                  <a:lnTo>
                    <a:pt x="18" y="47"/>
                  </a:lnTo>
                  <a:lnTo>
                    <a:pt x="24" y="52"/>
                  </a:lnTo>
                  <a:lnTo>
                    <a:pt x="31" y="60"/>
                  </a:lnTo>
                  <a:lnTo>
                    <a:pt x="35" y="67"/>
                  </a:lnTo>
                  <a:lnTo>
                    <a:pt x="39" y="76"/>
                  </a:lnTo>
                  <a:lnTo>
                    <a:pt x="41" y="85"/>
                  </a:lnTo>
                  <a:lnTo>
                    <a:pt x="42" y="94"/>
                  </a:lnTo>
                  <a:lnTo>
                    <a:pt x="42" y="175"/>
                  </a:lnTo>
                  <a:lnTo>
                    <a:pt x="49" y="175"/>
                  </a:lnTo>
                  <a:lnTo>
                    <a:pt x="49" y="94"/>
                  </a:lnTo>
                  <a:lnTo>
                    <a:pt x="49" y="85"/>
                  </a:lnTo>
                  <a:lnTo>
                    <a:pt x="52" y="75"/>
                  </a:lnTo>
                  <a:lnTo>
                    <a:pt x="55" y="66"/>
                  </a:lnTo>
                  <a:lnTo>
                    <a:pt x="61" y="59"/>
                  </a:lnTo>
                  <a:lnTo>
                    <a:pt x="67" y="51"/>
                  </a:lnTo>
                  <a:lnTo>
                    <a:pt x="75" y="46"/>
                  </a:lnTo>
                  <a:lnTo>
                    <a:pt x="83" y="42"/>
                  </a:lnTo>
                  <a:lnTo>
                    <a:pt x="92" y="38"/>
                  </a:lnTo>
                  <a:lnTo>
                    <a:pt x="91" y="30"/>
                  </a:lnTo>
                  <a:lnTo>
                    <a:pt x="90" y="20"/>
                  </a:lnTo>
                  <a:lnTo>
                    <a:pt x="90" y="11"/>
                  </a:lnTo>
                  <a:lnTo>
                    <a:pt x="9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4" name="Freeform 129"/>
            <p:cNvSpPr>
              <a:spLocks/>
            </p:cNvSpPr>
            <p:nvPr/>
          </p:nvSpPr>
          <p:spPr bwMode="auto">
            <a:xfrm>
              <a:off x="4960938" y="1984375"/>
              <a:ext cx="28575" cy="31750"/>
            </a:xfrm>
            <a:custGeom>
              <a:avLst/>
              <a:gdLst>
                <a:gd name="T0" fmla="*/ 64 w 71"/>
                <a:gd name="T1" fmla="*/ 0 h 77"/>
                <a:gd name="T2" fmla="*/ 3 w 71"/>
                <a:gd name="T3" fmla="*/ 0 h 77"/>
                <a:gd name="T4" fmla="*/ 4 w 71"/>
                <a:gd name="T5" fmla="*/ 11 h 77"/>
                <a:gd name="T6" fmla="*/ 3 w 71"/>
                <a:gd name="T7" fmla="*/ 22 h 77"/>
                <a:gd name="T8" fmla="*/ 2 w 71"/>
                <a:gd name="T9" fmla="*/ 33 h 77"/>
                <a:gd name="T10" fmla="*/ 0 w 71"/>
                <a:gd name="T11" fmla="*/ 43 h 77"/>
                <a:gd name="T12" fmla="*/ 10 w 71"/>
                <a:gd name="T13" fmla="*/ 49 h 77"/>
                <a:gd name="T14" fmla="*/ 17 w 71"/>
                <a:gd name="T15" fmla="*/ 58 h 77"/>
                <a:gd name="T16" fmla="*/ 21 w 71"/>
                <a:gd name="T17" fmla="*/ 62 h 77"/>
                <a:gd name="T18" fmla="*/ 24 w 71"/>
                <a:gd name="T19" fmla="*/ 66 h 77"/>
                <a:gd name="T20" fmla="*/ 26 w 71"/>
                <a:gd name="T21" fmla="*/ 72 h 77"/>
                <a:gd name="T22" fmla="*/ 28 w 71"/>
                <a:gd name="T23" fmla="*/ 77 h 77"/>
                <a:gd name="T24" fmla="*/ 31 w 71"/>
                <a:gd name="T25" fmla="*/ 70 h 77"/>
                <a:gd name="T26" fmla="*/ 35 w 71"/>
                <a:gd name="T27" fmla="*/ 63 h 77"/>
                <a:gd name="T28" fmla="*/ 40 w 71"/>
                <a:gd name="T29" fmla="*/ 57 h 77"/>
                <a:gd name="T30" fmla="*/ 44 w 71"/>
                <a:gd name="T31" fmla="*/ 51 h 77"/>
                <a:gd name="T32" fmla="*/ 51 w 71"/>
                <a:gd name="T33" fmla="*/ 47 h 77"/>
                <a:gd name="T34" fmla="*/ 57 w 71"/>
                <a:gd name="T35" fmla="*/ 43 h 77"/>
                <a:gd name="T36" fmla="*/ 64 w 71"/>
                <a:gd name="T37" fmla="*/ 39 h 77"/>
                <a:gd name="T38" fmla="*/ 71 w 71"/>
                <a:gd name="T39" fmla="*/ 37 h 77"/>
                <a:gd name="T40" fmla="*/ 69 w 71"/>
                <a:gd name="T41" fmla="*/ 31 h 77"/>
                <a:gd name="T42" fmla="*/ 66 w 71"/>
                <a:gd name="T43" fmla="*/ 23 h 77"/>
                <a:gd name="T44" fmla="*/ 65 w 71"/>
                <a:gd name="T45" fmla="*/ 13 h 77"/>
                <a:gd name="T46" fmla="*/ 64 w 71"/>
                <a:gd name="T4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77">
                  <a:moveTo>
                    <a:pt x="64" y="0"/>
                  </a:moveTo>
                  <a:lnTo>
                    <a:pt x="3" y="0"/>
                  </a:lnTo>
                  <a:lnTo>
                    <a:pt x="4" y="11"/>
                  </a:lnTo>
                  <a:lnTo>
                    <a:pt x="3" y="22"/>
                  </a:lnTo>
                  <a:lnTo>
                    <a:pt x="2" y="33"/>
                  </a:lnTo>
                  <a:lnTo>
                    <a:pt x="0" y="43"/>
                  </a:lnTo>
                  <a:lnTo>
                    <a:pt x="10" y="49"/>
                  </a:lnTo>
                  <a:lnTo>
                    <a:pt x="17" y="58"/>
                  </a:lnTo>
                  <a:lnTo>
                    <a:pt x="21" y="62"/>
                  </a:lnTo>
                  <a:lnTo>
                    <a:pt x="24" y="66"/>
                  </a:lnTo>
                  <a:lnTo>
                    <a:pt x="26" y="72"/>
                  </a:lnTo>
                  <a:lnTo>
                    <a:pt x="28" y="77"/>
                  </a:lnTo>
                  <a:lnTo>
                    <a:pt x="31" y="70"/>
                  </a:lnTo>
                  <a:lnTo>
                    <a:pt x="35" y="63"/>
                  </a:lnTo>
                  <a:lnTo>
                    <a:pt x="40" y="57"/>
                  </a:lnTo>
                  <a:lnTo>
                    <a:pt x="44" y="51"/>
                  </a:lnTo>
                  <a:lnTo>
                    <a:pt x="51" y="47"/>
                  </a:lnTo>
                  <a:lnTo>
                    <a:pt x="57" y="43"/>
                  </a:lnTo>
                  <a:lnTo>
                    <a:pt x="64" y="39"/>
                  </a:lnTo>
                  <a:lnTo>
                    <a:pt x="71" y="37"/>
                  </a:lnTo>
                  <a:lnTo>
                    <a:pt x="69" y="31"/>
                  </a:lnTo>
                  <a:lnTo>
                    <a:pt x="66" y="23"/>
                  </a:lnTo>
                  <a:lnTo>
                    <a:pt x="65" y="13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5" name="Freeform 130"/>
            <p:cNvSpPr>
              <a:spLocks/>
            </p:cNvSpPr>
            <p:nvPr/>
          </p:nvSpPr>
          <p:spPr bwMode="auto">
            <a:xfrm>
              <a:off x="4878388" y="1938338"/>
              <a:ext cx="76200" cy="60325"/>
            </a:xfrm>
            <a:custGeom>
              <a:avLst/>
              <a:gdLst>
                <a:gd name="T0" fmla="*/ 31 w 192"/>
                <a:gd name="T1" fmla="*/ 138 h 151"/>
                <a:gd name="T2" fmla="*/ 37 w 192"/>
                <a:gd name="T3" fmla="*/ 142 h 151"/>
                <a:gd name="T4" fmla="*/ 40 w 192"/>
                <a:gd name="T5" fmla="*/ 148 h 151"/>
                <a:gd name="T6" fmla="*/ 145 w 192"/>
                <a:gd name="T7" fmla="*/ 151 h 151"/>
                <a:gd name="T8" fmla="*/ 148 w 192"/>
                <a:gd name="T9" fmla="*/ 137 h 151"/>
                <a:gd name="T10" fmla="*/ 152 w 192"/>
                <a:gd name="T11" fmla="*/ 131 h 151"/>
                <a:gd name="T12" fmla="*/ 158 w 192"/>
                <a:gd name="T13" fmla="*/ 127 h 151"/>
                <a:gd name="T14" fmla="*/ 166 w 192"/>
                <a:gd name="T15" fmla="*/ 131 h 151"/>
                <a:gd name="T16" fmla="*/ 169 w 192"/>
                <a:gd name="T17" fmla="*/ 137 h 151"/>
                <a:gd name="T18" fmla="*/ 169 w 192"/>
                <a:gd name="T19" fmla="*/ 151 h 151"/>
                <a:gd name="T20" fmla="*/ 185 w 192"/>
                <a:gd name="T21" fmla="*/ 151 h 151"/>
                <a:gd name="T22" fmla="*/ 191 w 192"/>
                <a:gd name="T23" fmla="*/ 140 h 151"/>
                <a:gd name="T24" fmla="*/ 192 w 192"/>
                <a:gd name="T25" fmla="*/ 117 h 151"/>
                <a:gd name="T26" fmla="*/ 189 w 192"/>
                <a:gd name="T27" fmla="*/ 92 h 151"/>
                <a:gd name="T28" fmla="*/ 180 w 192"/>
                <a:gd name="T29" fmla="*/ 64 h 151"/>
                <a:gd name="T30" fmla="*/ 168 w 192"/>
                <a:gd name="T31" fmla="*/ 39 h 151"/>
                <a:gd name="T32" fmla="*/ 155 w 192"/>
                <a:gd name="T33" fmla="*/ 23 h 151"/>
                <a:gd name="T34" fmla="*/ 138 w 192"/>
                <a:gd name="T35" fmla="*/ 12 h 151"/>
                <a:gd name="T36" fmla="*/ 116 w 192"/>
                <a:gd name="T37" fmla="*/ 7 h 151"/>
                <a:gd name="T38" fmla="*/ 99 w 192"/>
                <a:gd name="T39" fmla="*/ 6 h 151"/>
                <a:gd name="T40" fmla="*/ 92 w 192"/>
                <a:gd name="T41" fmla="*/ 6 h 151"/>
                <a:gd name="T42" fmla="*/ 86 w 192"/>
                <a:gd name="T43" fmla="*/ 4 h 151"/>
                <a:gd name="T44" fmla="*/ 70 w 192"/>
                <a:gd name="T45" fmla="*/ 3 h 151"/>
                <a:gd name="T46" fmla="*/ 49 w 192"/>
                <a:gd name="T47" fmla="*/ 13 h 151"/>
                <a:gd name="T48" fmla="*/ 36 w 192"/>
                <a:gd name="T49" fmla="*/ 24 h 151"/>
                <a:gd name="T50" fmla="*/ 29 w 192"/>
                <a:gd name="T51" fmla="*/ 30 h 151"/>
                <a:gd name="T52" fmla="*/ 28 w 192"/>
                <a:gd name="T53" fmla="*/ 31 h 151"/>
                <a:gd name="T54" fmla="*/ 22 w 192"/>
                <a:gd name="T55" fmla="*/ 40 h 151"/>
                <a:gd name="T56" fmla="*/ 10 w 192"/>
                <a:gd name="T57" fmla="*/ 65 h 151"/>
                <a:gd name="T58" fmla="*/ 2 w 192"/>
                <a:gd name="T59" fmla="*/ 94 h 151"/>
                <a:gd name="T60" fmla="*/ 0 w 192"/>
                <a:gd name="T61" fmla="*/ 119 h 151"/>
                <a:gd name="T62" fmla="*/ 1 w 192"/>
                <a:gd name="T63" fmla="*/ 140 h 151"/>
                <a:gd name="T64" fmla="*/ 18 w 192"/>
                <a:gd name="T65" fmla="*/ 151 h 151"/>
                <a:gd name="T66" fmla="*/ 18 w 192"/>
                <a:gd name="T67" fmla="*/ 149 h 151"/>
                <a:gd name="T68" fmla="*/ 20 w 192"/>
                <a:gd name="T69" fmla="*/ 142 h 151"/>
                <a:gd name="T70" fmla="*/ 27 w 192"/>
                <a:gd name="T71" fmla="*/ 13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51">
                  <a:moveTo>
                    <a:pt x="27" y="138"/>
                  </a:moveTo>
                  <a:lnTo>
                    <a:pt x="31" y="138"/>
                  </a:lnTo>
                  <a:lnTo>
                    <a:pt x="34" y="139"/>
                  </a:lnTo>
                  <a:lnTo>
                    <a:pt x="37" y="142"/>
                  </a:lnTo>
                  <a:lnTo>
                    <a:pt x="38" y="146"/>
                  </a:lnTo>
                  <a:lnTo>
                    <a:pt x="40" y="148"/>
                  </a:lnTo>
                  <a:lnTo>
                    <a:pt x="41" y="151"/>
                  </a:lnTo>
                  <a:lnTo>
                    <a:pt x="145" y="151"/>
                  </a:lnTo>
                  <a:lnTo>
                    <a:pt x="146" y="144"/>
                  </a:lnTo>
                  <a:lnTo>
                    <a:pt x="148" y="137"/>
                  </a:lnTo>
                  <a:lnTo>
                    <a:pt x="149" y="133"/>
                  </a:lnTo>
                  <a:lnTo>
                    <a:pt x="152" y="131"/>
                  </a:lnTo>
                  <a:lnTo>
                    <a:pt x="155" y="128"/>
                  </a:lnTo>
                  <a:lnTo>
                    <a:pt x="158" y="127"/>
                  </a:lnTo>
                  <a:lnTo>
                    <a:pt x="163" y="128"/>
                  </a:lnTo>
                  <a:lnTo>
                    <a:pt x="166" y="131"/>
                  </a:lnTo>
                  <a:lnTo>
                    <a:pt x="168" y="134"/>
                  </a:lnTo>
                  <a:lnTo>
                    <a:pt x="169" y="137"/>
                  </a:lnTo>
                  <a:lnTo>
                    <a:pt x="169" y="145"/>
                  </a:lnTo>
                  <a:lnTo>
                    <a:pt x="169" y="151"/>
                  </a:lnTo>
                  <a:lnTo>
                    <a:pt x="181" y="151"/>
                  </a:lnTo>
                  <a:lnTo>
                    <a:pt x="185" y="151"/>
                  </a:lnTo>
                  <a:lnTo>
                    <a:pt x="189" y="151"/>
                  </a:lnTo>
                  <a:lnTo>
                    <a:pt x="191" y="140"/>
                  </a:lnTo>
                  <a:lnTo>
                    <a:pt x="192" y="128"/>
                  </a:lnTo>
                  <a:lnTo>
                    <a:pt x="192" y="117"/>
                  </a:lnTo>
                  <a:lnTo>
                    <a:pt x="191" y="105"/>
                  </a:lnTo>
                  <a:lnTo>
                    <a:pt x="189" y="92"/>
                  </a:lnTo>
                  <a:lnTo>
                    <a:pt x="185" y="79"/>
                  </a:lnTo>
                  <a:lnTo>
                    <a:pt x="180" y="64"/>
                  </a:lnTo>
                  <a:lnTo>
                    <a:pt x="173" y="49"/>
                  </a:lnTo>
                  <a:lnTo>
                    <a:pt x="168" y="39"/>
                  </a:lnTo>
                  <a:lnTo>
                    <a:pt x="162" y="30"/>
                  </a:lnTo>
                  <a:lnTo>
                    <a:pt x="155" y="23"/>
                  </a:lnTo>
                  <a:lnTo>
                    <a:pt x="146" y="17"/>
                  </a:lnTo>
                  <a:lnTo>
                    <a:pt x="138" y="12"/>
                  </a:lnTo>
                  <a:lnTo>
                    <a:pt x="127" y="9"/>
                  </a:lnTo>
                  <a:lnTo>
                    <a:pt x="116" y="7"/>
                  </a:lnTo>
                  <a:lnTo>
                    <a:pt x="104" y="6"/>
                  </a:lnTo>
                  <a:lnTo>
                    <a:pt x="99" y="6"/>
                  </a:lnTo>
                  <a:lnTo>
                    <a:pt x="95" y="6"/>
                  </a:lnTo>
                  <a:lnTo>
                    <a:pt x="92" y="6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3" y="0"/>
                  </a:lnTo>
                  <a:lnTo>
                    <a:pt x="70" y="3"/>
                  </a:lnTo>
                  <a:lnTo>
                    <a:pt x="56" y="10"/>
                  </a:lnTo>
                  <a:lnTo>
                    <a:pt x="49" y="13"/>
                  </a:lnTo>
                  <a:lnTo>
                    <a:pt x="43" y="17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2"/>
                  </a:lnTo>
                  <a:lnTo>
                    <a:pt x="22" y="40"/>
                  </a:lnTo>
                  <a:lnTo>
                    <a:pt x="18" y="49"/>
                  </a:lnTo>
                  <a:lnTo>
                    <a:pt x="10" y="65"/>
                  </a:lnTo>
                  <a:lnTo>
                    <a:pt x="5" y="80"/>
                  </a:lnTo>
                  <a:lnTo>
                    <a:pt x="2" y="94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0" y="130"/>
                  </a:lnTo>
                  <a:lnTo>
                    <a:pt x="1" y="140"/>
                  </a:lnTo>
                  <a:lnTo>
                    <a:pt x="2" y="151"/>
                  </a:lnTo>
                  <a:lnTo>
                    <a:pt x="18" y="151"/>
                  </a:lnTo>
                  <a:lnTo>
                    <a:pt x="18" y="150"/>
                  </a:lnTo>
                  <a:lnTo>
                    <a:pt x="18" y="149"/>
                  </a:lnTo>
                  <a:lnTo>
                    <a:pt x="19" y="146"/>
                  </a:lnTo>
                  <a:lnTo>
                    <a:pt x="20" y="142"/>
                  </a:lnTo>
                  <a:lnTo>
                    <a:pt x="23" y="139"/>
                  </a:lnTo>
                  <a:lnTo>
                    <a:pt x="27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6" name="Freeform 131"/>
            <p:cNvSpPr>
              <a:spLocks/>
            </p:cNvSpPr>
            <p:nvPr/>
          </p:nvSpPr>
          <p:spPr bwMode="auto">
            <a:xfrm>
              <a:off x="4995863" y="1933575"/>
              <a:ext cx="74613" cy="65088"/>
            </a:xfrm>
            <a:custGeom>
              <a:avLst/>
              <a:gdLst>
                <a:gd name="T0" fmla="*/ 6 w 192"/>
                <a:gd name="T1" fmla="*/ 97 h 166"/>
                <a:gd name="T2" fmla="*/ 4 w 192"/>
                <a:gd name="T3" fmla="*/ 101 h 166"/>
                <a:gd name="T4" fmla="*/ 0 w 192"/>
                <a:gd name="T5" fmla="*/ 115 h 166"/>
                <a:gd name="T6" fmla="*/ 0 w 192"/>
                <a:gd name="T7" fmla="*/ 139 h 166"/>
                <a:gd name="T8" fmla="*/ 4 w 192"/>
                <a:gd name="T9" fmla="*/ 153 h 166"/>
                <a:gd name="T10" fmla="*/ 6 w 192"/>
                <a:gd name="T11" fmla="*/ 157 h 166"/>
                <a:gd name="T12" fmla="*/ 9 w 192"/>
                <a:gd name="T13" fmla="*/ 157 h 166"/>
                <a:gd name="T14" fmla="*/ 11 w 192"/>
                <a:gd name="T15" fmla="*/ 154 h 166"/>
                <a:gd name="T16" fmla="*/ 15 w 192"/>
                <a:gd name="T17" fmla="*/ 159 h 166"/>
                <a:gd name="T18" fmla="*/ 174 w 192"/>
                <a:gd name="T19" fmla="*/ 166 h 166"/>
                <a:gd name="T20" fmla="*/ 179 w 192"/>
                <a:gd name="T21" fmla="*/ 147 h 166"/>
                <a:gd name="T22" fmla="*/ 181 w 192"/>
                <a:gd name="T23" fmla="*/ 154 h 166"/>
                <a:gd name="T24" fmla="*/ 184 w 192"/>
                <a:gd name="T25" fmla="*/ 156 h 166"/>
                <a:gd name="T26" fmla="*/ 186 w 192"/>
                <a:gd name="T27" fmla="*/ 154 h 166"/>
                <a:gd name="T28" fmla="*/ 189 w 192"/>
                <a:gd name="T29" fmla="*/ 148 h 166"/>
                <a:gd name="T30" fmla="*/ 192 w 192"/>
                <a:gd name="T31" fmla="*/ 126 h 166"/>
                <a:gd name="T32" fmla="*/ 189 w 192"/>
                <a:gd name="T33" fmla="*/ 103 h 166"/>
                <a:gd name="T34" fmla="*/ 186 w 192"/>
                <a:gd name="T35" fmla="*/ 97 h 166"/>
                <a:gd name="T36" fmla="*/ 184 w 192"/>
                <a:gd name="T37" fmla="*/ 95 h 166"/>
                <a:gd name="T38" fmla="*/ 182 w 192"/>
                <a:gd name="T39" fmla="*/ 96 h 166"/>
                <a:gd name="T40" fmla="*/ 185 w 192"/>
                <a:gd name="T41" fmla="*/ 62 h 166"/>
                <a:gd name="T42" fmla="*/ 188 w 192"/>
                <a:gd name="T43" fmla="*/ 33 h 166"/>
                <a:gd name="T44" fmla="*/ 187 w 192"/>
                <a:gd name="T45" fmla="*/ 32 h 166"/>
                <a:gd name="T46" fmla="*/ 187 w 192"/>
                <a:gd name="T47" fmla="*/ 32 h 166"/>
                <a:gd name="T48" fmla="*/ 184 w 192"/>
                <a:gd name="T49" fmla="*/ 29 h 166"/>
                <a:gd name="T50" fmla="*/ 183 w 192"/>
                <a:gd name="T51" fmla="*/ 28 h 166"/>
                <a:gd name="T52" fmla="*/ 176 w 192"/>
                <a:gd name="T53" fmla="*/ 24 h 166"/>
                <a:gd name="T54" fmla="*/ 175 w 192"/>
                <a:gd name="T55" fmla="*/ 22 h 166"/>
                <a:gd name="T56" fmla="*/ 168 w 192"/>
                <a:gd name="T57" fmla="*/ 17 h 166"/>
                <a:gd name="T58" fmla="*/ 166 w 192"/>
                <a:gd name="T59" fmla="*/ 16 h 166"/>
                <a:gd name="T60" fmla="*/ 155 w 192"/>
                <a:gd name="T61" fmla="*/ 11 h 166"/>
                <a:gd name="T62" fmla="*/ 153 w 192"/>
                <a:gd name="T63" fmla="*/ 10 h 166"/>
                <a:gd name="T64" fmla="*/ 142 w 192"/>
                <a:gd name="T65" fmla="*/ 5 h 166"/>
                <a:gd name="T66" fmla="*/ 139 w 192"/>
                <a:gd name="T67" fmla="*/ 4 h 166"/>
                <a:gd name="T68" fmla="*/ 123 w 192"/>
                <a:gd name="T69" fmla="*/ 1 h 166"/>
                <a:gd name="T70" fmla="*/ 120 w 192"/>
                <a:gd name="T71" fmla="*/ 1 h 166"/>
                <a:gd name="T72" fmla="*/ 106 w 192"/>
                <a:gd name="T73" fmla="*/ 0 h 166"/>
                <a:gd name="T74" fmla="*/ 101 w 192"/>
                <a:gd name="T75" fmla="*/ 0 h 166"/>
                <a:gd name="T76" fmla="*/ 92 w 192"/>
                <a:gd name="T77" fmla="*/ 0 h 166"/>
                <a:gd name="T78" fmla="*/ 86 w 192"/>
                <a:gd name="T79" fmla="*/ 1 h 166"/>
                <a:gd name="T80" fmla="*/ 76 w 192"/>
                <a:gd name="T81" fmla="*/ 2 h 166"/>
                <a:gd name="T82" fmla="*/ 69 w 192"/>
                <a:gd name="T83" fmla="*/ 4 h 166"/>
                <a:gd name="T84" fmla="*/ 58 w 192"/>
                <a:gd name="T85" fmla="*/ 7 h 166"/>
                <a:gd name="T86" fmla="*/ 52 w 192"/>
                <a:gd name="T87" fmla="*/ 10 h 166"/>
                <a:gd name="T88" fmla="*/ 34 w 192"/>
                <a:gd name="T89" fmla="*/ 18 h 166"/>
                <a:gd name="T90" fmla="*/ 3 w 192"/>
                <a:gd name="T91" fmla="*/ 39 h 166"/>
                <a:gd name="T92" fmla="*/ 6 w 192"/>
                <a:gd name="T93" fmla="*/ 51 h 166"/>
                <a:gd name="T94" fmla="*/ 10 w 192"/>
                <a:gd name="T95" fmla="*/ 82 h 166"/>
                <a:gd name="T96" fmla="*/ 9 w 192"/>
                <a:gd name="T97" fmla="*/ 97 h 166"/>
                <a:gd name="T98" fmla="*/ 8 w 192"/>
                <a:gd name="T99" fmla="*/ 9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2" h="166">
                  <a:moveTo>
                    <a:pt x="8" y="96"/>
                  </a:moveTo>
                  <a:lnTo>
                    <a:pt x="6" y="97"/>
                  </a:lnTo>
                  <a:lnTo>
                    <a:pt x="5" y="99"/>
                  </a:lnTo>
                  <a:lnTo>
                    <a:pt x="4" y="101"/>
                  </a:lnTo>
                  <a:lnTo>
                    <a:pt x="3" y="106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0" y="139"/>
                  </a:lnTo>
                  <a:lnTo>
                    <a:pt x="3" y="149"/>
                  </a:lnTo>
                  <a:lnTo>
                    <a:pt x="4" y="153"/>
                  </a:lnTo>
                  <a:lnTo>
                    <a:pt x="5" y="156"/>
                  </a:lnTo>
                  <a:lnTo>
                    <a:pt x="6" y="157"/>
                  </a:lnTo>
                  <a:lnTo>
                    <a:pt x="8" y="159"/>
                  </a:lnTo>
                  <a:lnTo>
                    <a:pt x="9" y="157"/>
                  </a:lnTo>
                  <a:lnTo>
                    <a:pt x="10" y="156"/>
                  </a:lnTo>
                  <a:lnTo>
                    <a:pt x="11" y="154"/>
                  </a:lnTo>
                  <a:lnTo>
                    <a:pt x="12" y="151"/>
                  </a:lnTo>
                  <a:lnTo>
                    <a:pt x="15" y="159"/>
                  </a:lnTo>
                  <a:lnTo>
                    <a:pt x="18" y="166"/>
                  </a:lnTo>
                  <a:lnTo>
                    <a:pt x="174" y="166"/>
                  </a:lnTo>
                  <a:lnTo>
                    <a:pt x="176" y="156"/>
                  </a:lnTo>
                  <a:lnTo>
                    <a:pt x="179" y="147"/>
                  </a:lnTo>
                  <a:lnTo>
                    <a:pt x="180" y="151"/>
                  </a:lnTo>
                  <a:lnTo>
                    <a:pt x="181" y="154"/>
                  </a:lnTo>
                  <a:lnTo>
                    <a:pt x="182" y="156"/>
                  </a:lnTo>
                  <a:lnTo>
                    <a:pt x="184" y="156"/>
                  </a:lnTo>
                  <a:lnTo>
                    <a:pt x="185" y="156"/>
                  </a:lnTo>
                  <a:lnTo>
                    <a:pt x="186" y="154"/>
                  </a:lnTo>
                  <a:lnTo>
                    <a:pt x="188" y="151"/>
                  </a:lnTo>
                  <a:lnTo>
                    <a:pt x="189" y="148"/>
                  </a:lnTo>
                  <a:lnTo>
                    <a:pt x="190" y="138"/>
                  </a:lnTo>
                  <a:lnTo>
                    <a:pt x="192" y="126"/>
                  </a:lnTo>
                  <a:lnTo>
                    <a:pt x="190" y="114"/>
                  </a:lnTo>
                  <a:lnTo>
                    <a:pt x="189" y="103"/>
                  </a:lnTo>
                  <a:lnTo>
                    <a:pt x="188" y="100"/>
                  </a:lnTo>
                  <a:lnTo>
                    <a:pt x="186" y="97"/>
                  </a:lnTo>
                  <a:lnTo>
                    <a:pt x="185" y="96"/>
                  </a:lnTo>
                  <a:lnTo>
                    <a:pt x="184" y="95"/>
                  </a:lnTo>
                  <a:lnTo>
                    <a:pt x="183" y="95"/>
                  </a:lnTo>
                  <a:lnTo>
                    <a:pt x="182" y="96"/>
                  </a:lnTo>
                  <a:lnTo>
                    <a:pt x="183" y="83"/>
                  </a:lnTo>
                  <a:lnTo>
                    <a:pt x="185" y="62"/>
                  </a:lnTo>
                  <a:lnTo>
                    <a:pt x="187" y="42"/>
                  </a:lnTo>
                  <a:lnTo>
                    <a:pt x="188" y="33"/>
                  </a:lnTo>
                  <a:lnTo>
                    <a:pt x="188" y="33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5" y="30"/>
                  </a:lnTo>
                  <a:lnTo>
                    <a:pt x="184" y="29"/>
                  </a:lnTo>
                  <a:lnTo>
                    <a:pt x="183" y="29"/>
                  </a:lnTo>
                  <a:lnTo>
                    <a:pt x="183" y="28"/>
                  </a:lnTo>
                  <a:lnTo>
                    <a:pt x="180" y="26"/>
                  </a:lnTo>
                  <a:lnTo>
                    <a:pt x="176" y="24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1" y="19"/>
                  </a:lnTo>
                  <a:lnTo>
                    <a:pt x="168" y="17"/>
                  </a:lnTo>
                  <a:lnTo>
                    <a:pt x="167" y="17"/>
                  </a:lnTo>
                  <a:lnTo>
                    <a:pt x="166" y="16"/>
                  </a:lnTo>
                  <a:lnTo>
                    <a:pt x="160" y="14"/>
                  </a:lnTo>
                  <a:lnTo>
                    <a:pt x="155" y="11"/>
                  </a:lnTo>
                  <a:lnTo>
                    <a:pt x="154" y="10"/>
                  </a:lnTo>
                  <a:lnTo>
                    <a:pt x="153" y="10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40" y="5"/>
                  </a:lnTo>
                  <a:lnTo>
                    <a:pt x="139" y="4"/>
                  </a:lnTo>
                  <a:lnTo>
                    <a:pt x="131" y="2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1"/>
                  </a:lnTo>
                  <a:lnTo>
                    <a:pt x="80" y="1"/>
                  </a:lnTo>
                  <a:lnTo>
                    <a:pt x="76" y="2"/>
                  </a:lnTo>
                  <a:lnTo>
                    <a:pt x="73" y="3"/>
                  </a:lnTo>
                  <a:lnTo>
                    <a:pt x="69" y="4"/>
                  </a:lnTo>
                  <a:lnTo>
                    <a:pt x="63" y="5"/>
                  </a:lnTo>
                  <a:lnTo>
                    <a:pt x="58" y="7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42" y="13"/>
                  </a:lnTo>
                  <a:lnTo>
                    <a:pt x="34" y="18"/>
                  </a:lnTo>
                  <a:lnTo>
                    <a:pt x="19" y="28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6" y="51"/>
                  </a:lnTo>
                  <a:lnTo>
                    <a:pt x="8" y="65"/>
                  </a:lnTo>
                  <a:lnTo>
                    <a:pt x="10" y="82"/>
                  </a:lnTo>
                  <a:lnTo>
                    <a:pt x="9" y="88"/>
                  </a:lnTo>
                  <a:lnTo>
                    <a:pt x="9" y="97"/>
                  </a:lnTo>
                  <a:lnTo>
                    <a:pt x="8" y="97"/>
                  </a:lnTo>
                  <a:lnTo>
                    <a:pt x="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7" name="Freeform 132"/>
            <p:cNvSpPr>
              <a:spLocks/>
            </p:cNvSpPr>
            <p:nvPr/>
          </p:nvSpPr>
          <p:spPr bwMode="auto">
            <a:xfrm>
              <a:off x="4862513" y="2008188"/>
              <a:ext cx="101600" cy="69850"/>
            </a:xfrm>
            <a:custGeom>
              <a:avLst/>
              <a:gdLst>
                <a:gd name="T0" fmla="*/ 220 w 256"/>
                <a:gd name="T1" fmla="*/ 0 h 175"/>
                <a:gd name="T2" fmla="*/ 35 w 256"/>
                <a:gd name="T3" fmla="*/ 0 h 175"/>
                <a:gd name="T4" fmla="*/ 28 w 256"/>
                <a:gd name="T5" fmla="*/ 1 h 175"/>
                <a:gd name="T6" fmla="*/ 21 w 256"/>
                <a:gd name="T7" fmla="*/ 3 h 175"/>
                <a:gd name="T8" fmla="*/ 15 w 256"/>
                <a:gd name="T9" fmla="*/ 6 h 175"/>
                <a:gd name="T10" fmla="*/ 9 w 256"/>
                <a:gd name="T11" fmla="*/ 11 h 175"/>
                <a:gd name="T12" fmla="*/ 5 w 256"/>
                <a:gd name="T13" fmla="*/ 16 h 175"/>
                <a:gd name="T14" fmla="*/ 2 w 256"/>
                <a:gd name="T15" fmla="*/ 22 h 175"/>
                <a:gd name="T16" fmla="*/ 0 w 256"/>
                <a:gd name="T17" fmla="*/ 29 h 175"/>
                <a:gd name="T18" fmla="*/ 0 w 256"/>
                <a:gd name="T19" fmla="*/ 35 h 175"/>
                <a:gd name="T20" fmla="*/ 0 w 256"/>
                <a:gd name="T21" fmla="*/ 139 h 175"/>
                <a:gd name="T22" fmla="*/ 0 w 256"/>
                <a:gd name="T23" fmla="*/ 146 h 175"/>
                <a:gd name="T24" fmla="*/ 2 w 256"/>
                <a:gd name="T25" fmla="*/ 153 h 175"/>
                <a:gd name="T26" fmla="*/ 5 w 256"/>
                <a:gd name="T27" fmla="*/ 159 h 175"/>
                <a:gd name="T28" fmla="*/ 9 w 256"/>
                <a:gd name="T29" fmla="*/ 164 h 175"/>
                <a:gd name="T30" fmla="*/ 15 w 256"/>
                <a:gd name="T31" fmla="*/ 168 h 175"/>
                <a:gd name="T32" fmla="*/ 21 w 256"/>
                <a:gd name="T33" fmla="*/ 172 h 175"/>
                <a:gd name="T34" fmla="*/ 28 w 256"/>
                <a:gd name="T35" fmla="*/ 174 h 175"/>
                <a:gd name="T36" fmla="*/ 35 w 256"/>
                <a:gd name="T37" fmla="*/ 175 h 175"/>
                <a:gd name="T38" fmla="*/ 220 w 256"/>
                <a:gd name="T39" fmla="*/ 175 h 175"/>
                <a:gd name="T40" fmla="*/ 228 w 256"/>
                <a:gd name="T41" fmla="*/ 174 h 175"/>
                <a:gd name="T42" fmla="*/ 234 w 256"/>
                <a:gd name="T43" fmla="*/ 172 h 175"/>
                <a:gd name="T44" fmla="*/ 241 w 256"/>
                <a:gd name="T45" fmla="*/ 168 h 175"/>
                <a:gd name="T46" fmla="*/ 246 w 256"/>
                <a:gd name="T47" fmla="*/ 164 h 175"/>
                <a:gd name="T48" fmla="*/ 250 w 256"/>
                <a:gd name="T49" fmla="*/ 159 h 175"/>
                <a:gd name="T50" fmla="*/ 253 w 256"/>
                <a:gd name="T51" fmla="*/ 153 h 175"/>
                <a:gd name="T52" fmla="*/ 256 w 256"/>
                <a:gd name="T53" fmla="*/ 146 h 175"/>
                <a:gd name="T54" fmla="*/ 256 w 256"/>
                <a:gd name="T55" fmla="*/ 139 h 175"/>
                <a:gd name="T56" fmla="*/ 256 w 256"/>
                <a:gd name="T57" fmla="*/ 35 h 175"/>
                <a:gd name="T58" fmla="*/ 256 w 256"/>
                <a:gd name="T59" fmla="*/ 29 h 175"/>
                <a:gd name="T60" fmla="*/ 253 w 256"/>
                <a:gd name="T61" fmla="*/ 22 h 175"/>
                <a:gd name="T62" fmla="*/ 250 w 256"/>
                <a:gd name="T63" fmla="*/ 16 h 175"/>
                <a:gd name="T64" fmla="*/ 246 w 256"/>
                <a:gd name="T65" fmla="*/ 11 h 175"/>
                <a:gd name="T66" fmla="*/ 241 w 256"/>
                <a:gd name="T67" fmla="*/ 6 h 175"/>
                <a:gd name="T68" fmla="*/ 234 w 256"/>
                <a:gd name="T69" fmla="*/ 3 h 175"/>
                <a:gd name="T70" fmla="*/ 228 w 256"/>
                <a:gd name="T71" fmla="*/ 1 h 175"/>
                <a:gd name="T72" fmla="*/ 220 w 256"/>
                <a:gd name="T7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75">
                  <a:moveTo>
                    <a:pt x="220" y="0"/>
                  </a:moveTo>
                  <a:lnTo>
                    <a:pt x="35" y="0"/>
                  </a:lnTo>
                  <a:lnTo>
                    <a:pt x="28" y="1"/>
                  </a:lnTo>
                  <a:lnTo>
                    <a:pt x="21" y="3"/>
                  </a:lnTo>
                  <a:lnTo>
                    <a:pt x="15" y="6"/>
                  </a:lnTo>
                  <a:lnTo>
                    <a:pt x="9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2" y="153"/>
                  </a:lnTo>
                  <a:lnTo>
                    <a:pt x="5" y="159"/>
                  </a:lnTo>
                  <a:lnTo>
                    <a:pt x="9" y="164"/>
                  </a:lnTo>
                  <a:lnTo>
                    <a:pt x="15" y="168"/>
                  </a:lnTo>
                  <a:lnTo>
                    <a:pt x="21" y="172"/>
                  </a:lnTo>
                  <a:lnTo>
                    <a:pt x="28" y="174"/>
                  </a:lnTo>
                  <a:lnTo>
                    <a:pt x="35" y="175"/>
                  </a:lnTo>
                  <a:lnTo>
                    <a:pt x="220" y="175"/>
                  </a:lnTo>
                  <a:lnTo>
                    <a:pt x="228" y="174"/>
                  </a:lnTo>
                  <a:lnTo>
                    <a:pt x="234" y="172"/>
                  </a:lnTo>
                  <a:lnTo>
                    <a:pt x="241" y="168"/>
                  </a:lnTo>
                  <a:lnTo>
                    <a:pt x="246" y="164"/>
                  </a:lnTo>
                  <a:lnTo>
                    <a:pt x="250" y="159"/>
                  </a:lnTo>
                  <a:lnTo>
                    <a:pt x="253" y="153"/>
                  </a:lnTo>
                  <a:lnTo>
                    <a:pt x="256" y="146"/>
                  </a:lnTo>
                  <a:lnTo>
                    <a:pt x="256" y="139"/>
                  </a:lnTo>
                  <a:lnTo>
                    <a:pt x="256" y="35"/>
                  </a:lnTo>
                  <a:lnTo>
                    <a:pt x="256" y="29"/>
                  </a:lnTo>
                  <a:lnTo>
                    <a:pt x="253" y="22"/>
                  </a:lnTo>
                  <a:lnTo>
                    <a:pt x="250" y="16"/>
                  </a:lnTo>
                  <a:lnTo>
                    <a:pt x="246" y="11"/>
                  </a:lnTo>
                  <a:lnTo>
                    <a:pt x="241" y="6"/>
                  </a:lnTo>
                  <a:lnTo>
                    <a:pt x="234" y="3"/>
                  </a:lnTo>
                  <a:lnTo>
                    <a:pt x="228" y="1"/>
                  </a:lnTo>
                  <a:lnTo>
                    <a:pt x="2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8" name="Freeform 133"/>
            <p:cNvSpPr>
              <a:spLocks/>
            </p:cNvSpPr>
            <p:nvPr/>
          </p:nvSpPr>
          <p:spPr bwMode="auto">
            <a:xfrm>
              <a:off x="5119688" y="1938338"/>
              <a:ext cx="76200" cy="60325"/>
            </a:xfrm>
            <a:custGeom>
              <a:avLst/>
              <a:gdLst>
                <a:gd name="T0" fmla="*/ 93 w 193"/>
                <a:gd name="T1" fmla="*/ 6 h 151"/>
                <a:gd name="T2" fmla="*/ 88 w 193"/>
                <a:gd name="T3" fmla="*/ 4 h 151"/>
                <a:gd name="T4" fmla="*/ 72 w 193"/>
                <a:gd name="T5" fmla="*/ 3 h 151"/>
                <a:gd name="T6" fmla="*/ 50 w 193"/>
                <a:gd name="T7" fmla="*/ 13 h 151"/>
                <a:gd name="T8" fmla="*/ 37 w 193"/>
                <a:gd name="T9" fmla="*/ 24 h 151"/>
                <a:gd name="T10" fmla="*/ 31 w 193"/>
                <a:gd name="T11" fmla="*/ 30 h 151"/>
                <a:gd name="T12" fmla="*/ 30 w 193"/>
                <a:gd name="T13" fmla="*/ 31 h 151"/>
                <a:gd name="T14" fmla="*/ 23 w 193"/>
                <a:gd name="T15" fmla="*/ 40 h 151"/>
                <a:gd name="T16" fmla="*/ 12 w 193"/>
                <a:gd name="T17" fmla="*/ 65 h 151"/>
                <a:gd name="T18" fmla="*/ 4 w 193"/>
                <a:gd name="T19" fmla="*/ 94 h 151"/>
                <a:gd name="T20" fmla="*/ 0 w 193"/>
                <a:gd name="T21" fmla="*/ 119 h 151"/>
                <a:gd name="T22" fmla="*/ 2 w 193"/>
                <a:gd name="T23" fmla="*/ 140 h 151"/>
                <a:gd name="T24" fmla="*/ 20 w 193"/>
                <a:gd name="T25" fmla="*/ 151 h 151"/>
                <a:gd name="T26" fmla="*/ 20 w 193"/>
                <a:gd name="T27" fmla="*/ 149 h 151"/>
                <a:gd name="T28" fmla="*/ 22 w 193"/>
                <a:gd name="T29" fmla="*/ 142 h 151"/>
                <a:gd name="T30" fmla="*/ 29 w 193"/>
                <a:gd name="T31" fmla="*/ 138 h 151"/>
                <a:gd name="T32" fmla="*/ 36 w 193"/>
                <a:gd name="T33" fmla="*/ 139 h 151"/>
                <a:gd name="T34" fmla="*/ 40 w 193"/>
                <a:gd name="T35" fmla="*/ 146 h 151"/>
                <a:gd name="T36" fmla="*/ 41 w 193"/>
                <a:gd name="T37" fmla="*/ 151 h 151"/>
                <a:gd name="T38" fmla="*/ 148 w 193"/>
                <a:gd name="T39" fmla="*/ 144 h 151"/>
                <a:gd name="T40" fmla="*/ 151 w 193"/>
                <a:gd name="T41" fmla="*/ 133 h 151"/>
                <a:gd name="T42" fmla="*/ 156 w 193"/>
                <a:gd name="T43" fmla="*/ 128 h 151"/>
                <a:gd name="T44" fmla="*/ 165 w 193"/>
                <a:gd name="T45" fmla="*/ 128 h 151"/>
                <a:gd name="T46" fmla="*/ 170 w 193"/>
                <a:gd name="T47" fmla="*/ 134 h 151"/>
                <a:gd name="T48" fmla="*/ 171 w 193"/>
                <a:gd name="T49" fmla="*/ 145 h 151"/>
                <a:gd name="T50" fmla="*/ 183 w 193"/>
                <a:gd name="T51" fmla="*/ 151 h 151"/>
                <a:gd name="T52" fmla="*/ 191 w 193"/>
                <a:gd name="T53" fmla="*/ 151 h 151"/>
                <a:gd name="T54" fmla="*/ 193 w 193"/>
                <a:gd name="T55" fmla="*/ 128 h 151"/>
                <a:gd name="T56" fmla="*/ 192 w 193"/>
                <a:gd name="T57" fmla="*/ 105 h 151"/>
                <a:gd name="T58" fmla="*/ 186 w 193"/>
                <a:gd name="T59" fmla="*/ 79 h 151"/>
                <a:gd name="T60" fmla="*/ 174 w 193"/>
                <a:gd name="T61" fmla="*/ 49 h 151"/>
                <a:gd name="T62" fmla="*/ 164 w 193"/>
                <a:gd name="T63" fmla="*/ 30 h 151"/>
                <a:gd name="T64" fmla="*/ 148 w 193"/>
                <a:gd name="T65" fmla="*/ 17 h 151"/>
                <a:gd name="T66" fmla="*/ 129 w 193"/>
                <a:gd name="T67" fmla="*/ 9 h 151"/>
                <a:gd name="T68" fmla="*/ 106 w 193"/>
                <a:gd name="T69" fmla="*/ 6 h 151"/>
                <a:gd name="T70" fmla="*/ 95 w 193"/>
                <a:gd name="T71" fmla="*/ 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3" h="151">
                  <a:moveTo>
                    <a:pt x="95" y="6"/>
                  </a:moveTo>
                  <a:lnTo>
                    <a:pt x="93" y="6"/>
                  </a:lnTo>
                  <a:lnTo>
                    <a:pt x="91" y="6"/>
                  </a:lnTo>
                  <a:lnTo>
                    <a:pt x="88" y="4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8" y="10"/>
                  </a:lnTo>
                  <a:lnTo>
                    <a:pt x="50" y="13"/>
                  </a:lnTo>
                  <a:lnTo>
                    <a:pt x="44" y="17"/>
                  </a:lnTo>
                  <a:lnTo>
                    <a:pt x="37" y="24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23" y="40"/>
                  </a:lnTo>
                  <a:lnTo>
                    <a:pt x="19" y="49"/>
                  </a:lnTo>
                  <a:lnTo>
                    <a:pt x="12" y="65"/>
                  </a:lnTo>
                  <a:lnTo>
                    <a:pt x="7" y="80"/>
                  </a:lnTo>
                  <a:lnTo>
                    <a:pt x="4" y="94"/>
                  </a:lnTo>
                  <a:lnTo>
                    <a:pt x="2" y="107"/>
                  </a:lnTo>
                  <a:lnTo>
                    <a:pt x="0" y="119"/>
                  </a:lnTo>
                  <a:lnTo>
                    <a:pt x="2" y="130"/>
                  </a:lnTo>
                  <a:lnTo>
                    <a:pt x="2" y="140"/>
                  </a:lnTo>
                  <a:lnTo>
                    <a:pt x="4" y="151"/>
                  </a:lnTo>
                  <a:lnTo>
                    <a:pt x="20" y="151"/>
                  </a:lnTo>
                  <a:lnTo>
                    <a:pt x="20" y="150"/>
                  </a:lnTo>
                  <a:lnTo>
                    <a:pt x="20" y="149"/>
                  </a:lnTo>
                  <a:lnTo>
                    <a:pt x="20" y="146"/>
                  </a:lnTo>
                  <a:lnTo>
                    <a:pt x="22" y="142"/>
                  </a:lnTo>
                  <a:lnTo>
                    <a:pt x="24" y="139"/>
                  </a:lnTo>
                  <a:lnTo>
                    <a:pt x="29" y="138"/>
                  </a:lnTo>
                  <a:lnTo>
                    <a:pt x="33" y="138"/>
                  </a:lnTo>
                  <a:lnTo>
                    <a:pt x="36" y="139"/>
                  </a:lnTo>
                  <a:lnTo>
                    <a:pt x="38" y="142"/>
                  </a:lnTo>
                  <a:lnTo>
                    <a:pt x="40" y="146"/>
                  </a:lnTo>
                  <a:lnTo>
                    <a:pt x="41" y="148"/>
                  </a:lnTo>
                  <a:lnTo>
                    <a:pt x="41" y="151"/>
                  </a:lnTo>
                  <a:lnTo>
                    <a:pt x="147" y="151"/>
                  </a:lnTo>
                  <a:lnTo>
                    <a:pt x="148" y="144"/>
                  </a:lnTo>
                  <a:lnTo>
                    <a:pt x="149" y="137"/>
                  </a:lnTo>
                  <a:lnTo>
                    <a:pt x="151" y="133"/>
                  </a:lnTo>
                  <a:lnTo>
                    <a:pt x="153" y="131"/>
                  </a:lnTo>
                  <a:lnTo>
                    <a:pt x="156" y="128"/>
                  </a:lnTo>
                  <a:lnTo>
                    <a:pt x="160" y="127"/>
                  </a:lnTo>
                  <a:lnTo>
                    <a:pt x="165" y="128"/>
                  </a:lnTo>
                  <a:lnTo>
                    <a:pt x="168" y="131"/>
                  </a:lnTo>
                  <a:lnTo>
                    <a:pt x="170" y="134"/>
                  </a:lnTo>
                  <a:lnTo>
                    <a:pt x="171" y="137"/>
                  </a:lnTo>
                  <a:lnTo>
                    <a:pt x="171" y="145"/>
                  </a:lnTo>
                  <a:lnTo>
                    <a:pt x="171" y="151"/>
                  </a:lnTo>
                  <a:lnTo>
                    <a:pt x="183" y="151"/>
                  </a:lnTo>
                  <a:lnTo>
                    <a:pt x="186" y="151"/>
                  </a:lnTo>
                  <a:lnTo>
                    <a:pt x="191" y="151"/>
                  </a:lnTo>
                  <a:lnTo>
                    <a:pt x="192" y="140"/>
                  </a:lnTo>
                  <a:lnTo>
                    <a:pt x="193" y="128"/>
                  </a:lnTo>
                  <a:lnTo>
                    <a:pt x="193" y="117"/>
                  </a:lnTo>
                  <a:lnTo>
                    <a:pt x="192" y="105"/>
                  </a:lnTo>
                  <a:lnTo>
                    <a:pt x="189" y="92"/>
                  </a:lnTo>
                  <a:lnTo>
                    <a:pt x="186" y="79"/>
                  </a:lnTo>
                  <a:lnTo>
                    <a:pt x="181" y="64"/>
                  </a:lnTo>
                  <a:lnTo>
                    <a:pt x="174" y="49"/>
                  </a:lnTo>
                  <a:lnTo>
                    <a:pt x="170" y="39"/>
                  </a:lnTo>
                  <a:lnTo>
                    <a:pt x="164" y="30"/>
                  </a:lnTo>
                  <a:lnTo>
                    <a:pt x="156" y="23"/>
                  </a:lnTo>
                  <a:lnTo>
                    <a:pt x="148" y="17"/>
                  </a:lnTo>
                  <a:lnTo>
                    <a:pt x="139" y="12"/>
                  </a:lnTo>
                  <a:lnTo>
                    <a:pt x="129" y="9"/>
                  </a:lnTo>
                  <a:lnTo>
                    <a:pt x="118" y="7"/>
                  </a:lnTo>
                  <a:lnTo>
                    <a:pt x="106" y="6"/>
                  </a:lnTo>
                  <a:lnTo>
                    <a:pt x="101" y="6"/>
                  </a:lnTo>
                  <a:lnTo>
                    <a:pt x="9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9" name="Freeform 134"/>
            <p:cNvSpPr>
              <a:spLocks/>
            </p:cNvSpPr>
            <p:nvPr/>
          </p:nvSpPr>
          <p:spPr bwMode="auto">
            <a:xfrm>
              <a:off x="5103813" y="2008188"/>
              <a:ext cx="101600" cy="69850"/>
            </a:xfrm>
            <a:custGeom>
              <a:avLst/>
              <a:gdLst>
                <a:gd name="T0" fmla="*/ 221 w 257"/>
                <a:gd name="T1" fmla="*/ 0 h 175"/>
                <a:gd name="T2" fmla="*/ 35 w 257"/>
                <a:gd name="T3" fmla="*/ 0 h 175"/>
                <a:gd name="T4" fmla="*/ 29 w 257"/>
                <a:gd name="T5" fmla="*/ 1 h 175"/>
                <a:gd name="T6" fmla="*/ 21 w 257"/>
                <a:gd name="T7" fmla="*/ 3 h 175"/>
                <a:gd name="T8" fmla="*/ 16 w 257"/>
                <a:gd name="T9" fmla="*/ 6 h 175"/>
                <a:gd name="T10" fmla="*/ 10 w 257"/>
                <a:gd name="T11" fmla="*/ 11 h 175"/>
                <a:gd name="T12" fmla="*/ 6 w 257"/>
                <a:gd name="T13" fmla="*/ 16 h 175"/>
                <a:gd name="T14" fmla="*/ 3 w 257"/>
                <a:gd name="T15" fmla="*/ 22 h 175"/>
                <a:gd name="T16" fmla="*/ 1 w 257"/>
                <a:gd name="T17" fmla="*/ 29 h 175"/>
                <a:gd name="T18" fmla="*/ 0 w 257"/>
                <a:gd name="T19" fmla="*/ 35 h 175"/>
                <a:gd name="T20" fmla="*/ 0 w 257"/>
                <a:gd name="T21" fmla="*/ 139 h 175"/>
                <a:gd name="T22" fmla="*/ 1 w 257"/>
                <a:gd name="T23" fmla="*/ 146 h 175"/>
                <a:gd name="T24" fmla="*/ 3 w 257"/>
                <a:gd name="T25" fmla="*/ 153 h 175"/>
                <a:gd name="T26" fmla="*/ 6 w 257"/>
                <a:gd name="T27" fmla="*/ 159 h 175"/>
                <a:gd name="T28" fmla="*/ 10 w 257"/>
                <a:gd name="T29" fmla="*/ 164 h 175"/>
                <a:gd name="T30" fmla="*/ 16 w 257"/>
                <a:gd name="T31" fmla="*/ 168 h 175"/>
                <a:gd name="T32" fmla="*/ 21 w 257"/>
                <a:gd name="T33" fmla="*/ 172 h 175"/>
                <a:gd name="T34" fmla="*/ 29 w 257"/>
                <a:gd name="T35" fmla="*/ 174 h 175"/>
                <a:gd name="T36" fmla="*/ 35 w 257"/>
                <a:gd name="T37" fmla="*/ 175 h 175"/>
                <a:gd name="T38" fmla="*/ 221 w 257"/>
                <a:gd name="T39" fmla="*/ 175 h 175"/>
                <a:gd name="T40" fmla="*/ 229 w 257"/>
                <a:gd name="T41" fmla="*/ 174 h 175"/>
                <a:gd name="T42" fmla="*/ 235 w 257"/>
                <a:gd name="T43" fmla="*/ 172 h 175"/>
                <a:gd name="T44" fmla="*/ 240 w 257"/>
                <a:gd name="T45" fmla="*/ 168 h 175"/>
                <a:gd name="T46" fmla="*/ 246 w 257"/>
                <a:gd name="T47" fmla="*/ 164 h 175"/>
                <a:gd name="T48" fmla="*/ 250 w 257"/>
                <a:gd name="T49" fmla="*/ 159 h 175"/>
                <a:gd name="T50" fmla="*/ 253 w 257"/>
                <a:gd name="T51" fmla="*/ 153 h 175"/>
                <a:gd name="T52" fmla="*/ 256 w 257"/>
                <a:gd name="T53" fmla="*/ 146 h 175"/>
                <a:gd name="T54" fmla="*/ 257 w 257"/>
                <a:gd name="T55" fmla="*/ 139 h 175"/>
                <a:gd name="T56" fmla="*/ 257 w 257"/>
                <a:gd name="T57" fmla="*/ 35 h 175"/>
                <a:gd name="T58" fmla="*/ 256 w 257"/>
                <a:gd name="T59" fmla="*/ 29 h 175"/>
                <a:gd name="T60" fmla="*/ 253 w 257"/>
                <a:gd name="T61" fmla="*/ 22 h 175"/>
                <a:gd name="T62" fmla="*/ 250 w 257"/>
                <a:gd name="T63" fmla="*/ 16 h 175"/>
                <a:gd name="T64" fmla="*/ 246 w 257"/>
                <a:gd name="T65" fmla="*/ 11 h 175"/>
                <a:gd name="T66" fmla="*/ 240 w 257"/>
                <a:gd name="T67" fmla="*/ 6 h 175"/>
                <a:gd name="T68" fmla="*/ 235 w 257"/>
                <a:gd name="T69" fmla="*/ 3 h 175"/>
                <a:gd name="T70" fmla="*/ 229 w 257"/>
                <a:gd name="T71" fmla="*/ 1 h 175"/>
                <a:gd name="T72" fmla="*/ 221 w 257"/>
                <a:gd name="T7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175">
                  <a:moveTo>
                    <a:pt x="221" y="0"/>
                  </a:moveTo>
                  <a:lnTo>
                    <a:pt x="35" y="0"/>
                  </a:lnTo>
                  <a:lnTo>
                    <a:pt x="29" y="1"/>
                  </a:lnTo>
                  <a:lnTo>
                    <a:pt x="21" y="3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139"/>
                  </a:lnTo>
                  <a:lnTo>
                    <a:pt x="1" y="146"/>
                  </a:lnTo>
                  <a:lnTo>
                    <a:pt x="3" y="153"/>
                  </a:lnTo>
                  <a:lnTo>
                    <a:pt x="6" y="159"/>
                  </a:lnTo>
                  <a:lnTo>
                    <a:pt x="10" y="164"/>
                  </a:lnTo>
                  <a:lnTo>
                    <a:pt x="16" y="168"/>
                  </a:lnTo>
                  <a:lnTo>
                    <a:pt x="21" y="172"/>
                  </a:lnTo>
                  <a:lnTo>
                    <a:pt x="29" y="174"/>
                  </a:lnTo>
                  <a:lnTo>
                    <a:pt x="35" y="175"/>
                  </a:lnTo>
                  <a:lnTo>
                    <a:pt x="221" y="175"/>
                  </a:lnTo>
                  <a:lnTo>
                    <a:pt x="229" y="174"/>
                  </a:lnTo>
                  <a:lnTo>
                    <a:pt x="235" y="172"/>
                  </a:lnTo>
                  <a:lnTo>
                    <a:pt x="240" y="168"/>
                  </a:lnTo>
                  <a:lnTo>
                    <a:pt x="246" y="164"/>
                  </a:lnTo>
                  <a:lnTo>
                    <a:pt x="250" y="159"/>
                  </a:lnTo>
                  <a:lnTo>
                    <a:pt x="253" y="153"/>
                  </a:lnTo>
                  <a:lnTo>
                    <a:pt x="256" y="146"/>
                  </a:lnTo>
                  <a:lnTo>
                    <a:pt x="257" y="139"/>
                  </a:lnTo>
                  <a:lnTo>
                    <a:pt x="257" y="35"/>
                  </a:lnTo>
                  <a:lnTo>
                    <a:pt x="256" y="29"/>
                  </a:lnTo>
                  <a:lnTo>
                    <a:pt x="253" y="22"/>
                  </a:lnTo>
                  <a:lnTo>
                    <a:pt x="250" y="16"/>
                  </a:lnTo>
                  <a:lnTo>
                    <a:pt x="246" y="11"/>
                  </a:lnTo>
                  <a:lnTo>
                    <a:pt x="240" y="6"/>
                  </a:lnTo>
                  <a:lnTo>
                    <a:pt x="235" y="3"/>
                  </a:lnTo>
                  <a:lnTo>
                    <a:pt x="229" y="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0" name="Freeform 135"/>
            <p:cNvSpPr>
              <a:spLocks/>
            </p:cNvSpPr>
            <p:nvPr/>
          </p:nvSpPr>
          <p:spPr bwMode="auto">
            <a:xfrm>
              <a:off x="4979988" y="2008188"/>
              <a:ext cx="103188" cy="69850"/>
            </a:xfrm>
            <a:custGeom>
              <a:avLst/>
              <a:gdLst>
                <a:gd name="T0" fmla="*/ 221 w 257"/>
                <a:gd name="T1" fmla="*/ 0 h 175"/>
                <a:gd name="T2" fmla="*/ 35 w 257"/>
                <a:gd name="T3" fmla="*/ 0 h 175"/>
                <a:gd name="T4" fmla="*/ 29 w 257"/>
                <a:gd name="T5" fmla="*/ 1 h 175"/>
                <a:gd name="T6" fmla="*/ 21 w 257"/>
                <a:gd name="T7" fmla="*/ 3 h 175"/>
                <a:gd name="T8" fmla="*/ 16 w 257"/>
                <a:gd name="T9" fmla="*/ 6 h 175"/>
                <a:gd name="T10" fmla="*/ 10 w 257"/>
                <a:gd name="T11" fmla="*/ 11 h 175"/>
                <a:gd name="T12" fmla="*/ 6 w 257"/>
                <a:gd name="T13" fmla="*/ 16 h 175"/>
                <a:gd name="T14" fmla="*/ 3 w 257"/>
                <a:gd name="T15" fmla="*/ 22 h 175"/>
                <a:gd name="T16" fmla="*/ 1 w 257"/>
                <a:gd name="T17" fmla="*/ 29 h 175"/>
                <a:gd name="T18" fmla="*/ 0 w 257"/>
                <a:gd name="T19" fmla="*/ 35 h 175"/>
                <a:gd name="T20" fmla="*/ 0 w 257"/>
                <a:gd name="T21" fmla="*/ 139 h 175"/>
                <a:gd name="T22" fmla="*/ 1 w 257"/>
                <a:gd name="T23" fmla="*/ 146 h 175"/>
                <a:gd name="T24" fmla="*/ 3 w 257"/>
                <a:gd name="T25" fmla="*/ 153 h 175"/>
                <a:gd name="T26" fmla="*/ 6 w 257"/>
                <a:gd name="T27" fmla="*/ 159 h 175"/>
                <a:gd name="T28" fmla="*/ 10 w 257"/>
                <a:gd name="T29" fmla="*/ 164 h 175"/>
                <a:gd name="T30" fmla="*/ 16 w 257"/>
                <a:gd name="T31" fmla="*/ 168 h 175"/>
                <a:gd name="T32" fmla="*/ 21 w 257"/>
                <a:gd name="T33" fmla="*/ 172 h 175"/>
                <a:gd name="T34" fmla="*/ 29 w 257"/>
                <a:gd name="T35" fmla="*/ 174 h 175"/>
                <a:gd name="T36" fmla="*/ 35 w 257"/>
                <a:gd name="T37" fmla="*/ 175 h 175"/>
                <a:gd name="T38" fmla="*/ 221 w 257"/>
                <a:gd name="T39" fmla="*/ 175 h 175"/>
                <a:gd name="T40" fmla="*/ 229 w 257"/>
                <a:gd name="T41" fmla="*/ 174 h 175"/>
                <a:gd name="T42" fmla="*/ 235 w 257"/>
                <a:gd name="T43" fmla="*/ 172 h 175"/>
                <a:gd name="T44" fmla="*/ 240 w 257"/>
                <a:gd name="T45" fmla="*/ 168 h 175"/>
                <a:gd name="T46" fmla="*/ 246 w 257"/>
                <a:gd name="T47" fmla="*/ 164 h 175"/>
                <a:gd name="T48" fmla="*/ 250 w 257"/>
                <a:gd name="T49" fmla="*/ 159 h 175"/>
                <a:gd name="T50" fmla="*/ 253 w 257"/>
                <a:gd name="T51" fmla="*/ 153 h 175"/>
                <a:gd name="T52" fmla="*/ 256 w 257"/>
                <a:gd name="T53" fmla="*/ 146 h 175"/>
                <a:gd name="T54" fmla="*/ 257 w 257"/>
                <a:gd name="T55" fmla="*/ 139 h 175"/>
                <a:gd name="T56" fmla="*/ 257 w 257"/>
                <a:gd name="T57" fmla="*/ 35 h 175"/>
                <a:gd name="T58" fmla="*/ 256 w 257"/>
                <a:gd name="T59" fmla="*/ 29 h 175"/>
                <a:gd name="T60" fmla="*/ 253 w 257"/>
                <a:gd name="T61" fmla="*/ 22 h 175"/>
                <a:gd name="T62" fmla="*/ 250 w 257"/>
                <a:gd name="T63" fmla="*/ 16 h 175"/>
                <a:gd name="T64" fmla="*/ 246 w 257"/>
                <a:gd name="T65" fmla="*/ 11 h 175"/>
                <a:gd name="T66" fmla="*/ 240 w 257"/>
                <a:gd name="T67" fmla="*/ 6 h 175"/>
                <a:gd name="T68" fmla="*/ 235 w 257"/>
                <a:gd name="T69" fmla="*/ 3 h 175"/>
                <a:gd name="T70" fmla="*/ 229 w 257"/>
                <a:gd name="T71" fmla="*/ 1 h 175"/>
                <a:gd name="T72" fmla="*/ 221 w 257"/>
                <a:gd name="T7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175">
                  <a:moveTo>
                    <a:pt x="221" y="0"/>
                  </a:moveTo>
                  <a:lnTo>
                    <a:pt x="35" y="0"/>
                  </a:lnTo>
                  <a:lnTo>
                    <a:pt x="29" y="1"/>
                  </a:lnTo>
                  <a:lnTo>
                    <a:pt x="21" y="3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139"/>
                  </a:lnTo>
                  <a:lnTo>
                    <a:pt x="1" y="146"/>
                  </a:lnTo>
                  <a:lnTo>
                    <a:pt x="3" y="153"/>
                  </a:lnTo>
                  <a:lnTo>
                    <a:pt x="6" y="159"/>
                  </a:lnTo>
                  <a:lnTo>
                    <a:pt x="10" y="164"/>
                  </a:lnTo>
                  <a:lnTo>
                    <a:pt x="16" y="168"/>
                  </a:lnTo>
                  <a:lnTo>
                    <a:pt x="21" y="172"/>
                  </a:lnTo>
                  <a:lnTo>
                    <a:pt x="29" y="174"/>
                  </a:lnTo>
                  <a:lnTo>
                    <a:pt x="35" y="175"/>
                  </a:lnTo>
                  <a:lnTo>
                    <a:pt x="221" y="175"/>
                  </a:lnTo>
                  <a:lnTo>
                    <a:pt x="229" y="174"/>
                  </a:lnTo>
                  <a:lnTo>
                    <a:pt x="235" y="172"/>
                  </a:lnTo>
                  <a:lnTo>
                    <a:pt x="240" y="168"/>
                  </a:lnTo>
                  <a:lnTo>
                    <a:pt x="246" y="164"/>
                  </a:lnTo>
                  <a:lnTo>
                    <a:pt x="250" y="159"/>
                  </a:lnTo>
                  <a:lnTo>
                    <a:pt x="253" y="153"/>
                  </a:lnTo>
                  <a:lnTo>
                    <a:pt x="256" y="146"/>
                  </a:lnTo>
                  <a:lnTo>
                    <a:pt x="257" y="139"/>
                  </a:lnTo>
                  <a:lnTo>
                    <a:pt x="257" y="35"/>
                  </a:lnTo>
                  <a:lnTo>
                    <a:pt x="256" y="29"/>
                  </a:lnTo>
                  <a:lnTo>
                    <a:pt x="253" y="22"/>
                  </a:lnTo>
                  <a:lnTo>
                    <a:pt x="250" y="16"/>
                  </a:lnTo>
                  <a:lnTo>
                    <a:pt x="246" y="11"/>
                  </a:lnTo>
                  <a:lnTo>
                    <a:pt x="240" y="6"/>
                  </a:lnTo>
                  <a:lnTo>
                    <a:pt x="235" y="3"/>
                  </a:lnTo>
                  <a:lnTo>
                    <a:pt x="229" y="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1" name="Freeform 136"/>
            <p:cNvSpPr>
              <a:spLocks/>
            </p:cNvSpPr>
            <p:nvPr/>
          </p:nvSpPr>
          <p:spPr bwMode="auto">
            <a:xfrm>
              <a:off x="4902201" y="1698625"/>
              <a:ext cx="231775" cy="130175"/>
            </a:xfrm>
            <a:custGeom>
              <a:avLst/>
              <a:gdLst>
                <a:gd name="T0" fmla="*/ 367 w 583"/>
                <a:gd name="T1" fmla="*/ 127 h 327"/>
                <a:gd name="T2" fmla="*/ 208 w 583"/>
                <a:gd name="T3" fmla="*/ 293 h 327"/>
                <a:gd name="T4" fmla="*/ 113 w 583"/>
                <a:gd name="T5" fmla="*/ 243 h 327"/>
                <a:gd name="T6" fmla="*/ 0 w 583"/>
                <a:gd name="T7" fmla="*/ 327 h 327"/>
                <a:gd name="T8" fmla="*/ 583 w 583"/>
                <a:gd name="T9" fmla="*/ 327 h 327"/>
                <a:gd name="T10" fmla="*/ 583 w 583"/>
                <a:gd name="T11" fmla="*/ 0 h 327"/>
                <a:gd name="T12" fmla="*/ 454 w 583"/>
                <a:gd name="T13" fmla="*/ 164 h 327"/>
                <a:gd name="T14" fmla="*/ 367 w 583"/>
                <a:gd name="T15" fmla="*/ 1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327">
                  <a:moveTo>
                    <a:pt x="367" y="127"/>
                  </a:moveTo>
                  <a:lnTo>
                    <a:pt x="208" y="293"/>
                  </a:lnTo>
                  <a:lnTo>
                    <a:pt x="113" y="243"/>
                  </a:lnTo>
                  <a:lnTo>
                    <a:pt x="0" y="327"/>
                  </a:lnTo>
                  <a:lnTo>
                    <a:pt x="583" y="327"/>
                  </a:lnTo>
                  <a:lnTo>
                    <a:pt x="583" y="0"/>
                  </a:lnTo>
                  <a:lnTo>
                    <a:pt x="454" y="164"/>
                  </a:lnTo>
                  <a:lnTo>
                    <a:pt x="367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42" y="5199977"/>
            <a:ext cx="493762" cy="49376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24" y="5099218"/>
            <a:ext cx="716109" cy="716109"/>
          </a:xfrm>
          <a:prstGeom prst="rect">
            <a:avLst/>
          </a:prstGeom>
        </p:spPr>
      </p:pic>
      <p:sp>
        <p:nvSpPr>
          <p:cNvPr id="76" name="object 67"/>
          <p:cNvSpPr/>
          <p:nvPr/>
        </p:nvSpPr>
        <p:spPr>
          <a:xfrm>
            <a:off x="3590793" y="5158725"/>
            <a:ext cx="792142" cy="535013"/>
          </a:xfrm>
          <a:custGeom>
            <a:avLst/>
            <a:gdLst/>
            <a:ahLst/>
            <a:cxnLst/>
            <a:rect l="l" t="t" r="r" b="b"/>
            <a:pathLst>
              <a:path w="2181225" h="1473200">
                <a:moveTo>
                  <a:pt x="222568" y="1460500"/>
                </a:moveTo>
                <a:lnTo>
                  <a:pt x="143516" y="1460500"/>
                </a:lnTo>
                <a:lnTo>
                  <a:pt x="155111" y="1473200"/>
                </a:lnTo>
                <a:lnTo>
                  <a:pt x="210736" y="1473200"/>
                </a:lnTo>
                <a:lnTo>
                  <a:pt x="222568" y="1460500"/>
                </a:lnTo>
                <a:close/>
              </a:path>
              <a:path w="2181225" h="1473200">
                <a:moveTo>
                  <a:pt x="373545" y="1460500"/>
                </a:moveTo>
                <a:lnTo>
                  <a:pt x="294536" y="1460500"/>
                </a:lnTo>
                <a:lnTo>
                  <a:pt x="306130" y="1473200"/>
                </a:lnTo>
                <a:lnTo>
                  <a:pt x="361713" y="1473200"/>
                </a:lnTo>
                <a:lnTo>
                  <a:pt x="373545" y="1460500"/>
                </a:lnTo>
                <a:close/>
              </a:path>
              <a:path w="2181225" h="1473200">
                <a:moveTo>
                  <a:pt x="1054242" y="1460500"/>
                </a:moveTo>
                <a:lnTo>
                  <a:pt x="975580" y="1460500"/>
                </a:lnTo>
                <a:lnTo>
                  <a:pt x="987165" y="1473200"/>
                </a:lnTo>
                <a:lnTo>
                  <a:pt x="1042515" y="1473200"/>
                </a:lnTo>
                <a:lnTo>
                  <a:pt x="1054242" y="1460500"/>
                </a:lnTo>
                <a:close/>
              </a:path>
              <a:path w="2181225" h="1473200">
                <a:moveTo>
                  <a:pt x="1205214" y="1460500"/>
                </a:moveTo>
                <a:lnTo>
                  <a:pt x="1126569" y="1460500"/>
                </a:lnTo>
                <a:lnTo>
                  <a:pt x="1138153" y="1473200"/>
                </a:lnTo>
                <a:lnTo>
                  <a:pt x="1193485" y="1473200"/>
                </a:lnTo>
                <a:lnTo>
                  <a:pt x="1205214" y="1460500"/>
                </a:lnTo>
                <a:close/>
              </a:path>
              <a:path w="2181225" h="1473200">
                <a:moveTo>
                  <a:pt x="1885224" y="1460500"/>
                </a:moveTo>
                <a:lnTo>
                  <a:pt x="1806188" y="1460500"/>
                </a:lnTo>
                <a:lnTo>
                  <a:pt x="1817785" y="1473200"/>
                </a:lnTo>
                <a:lnTo>
                  <a:pt x="1873394" y="1473200"/>
                </a:lnTo>
                <a:lnTo>
                  <a:pt x="1885224" y="1460500"/>
                </a:lnTo>
                <a:close/>
              </a:path>
              <a:path w="2181225" h="1473200">
                <a:moveTo>
                  <a:pt x="2036224" y="1460500"/>
                </a:moveTo>
                <a:lnTo>
                  <a:pt x="1957172" y="1460500"/>
                </a:lnTo>
                <a:lnTo>
                  <a:pt x="1968767" y="1473200"/>
                </a:lnTo>
                <a:lnTo>
                  <a:pt x="2024392" y="1473200"/>
                </a:lnTo>
                <a:lnTo>
                  <a:pt x="2036224" y="1460500"/>
                </a:lnTo>
                <a:close/>
              </a:path>
              <a:path w="2181225" h="1473200">
                <a:moveTo>
                  <a:pt x="398092" y="482600"/>
                </a:moveTo>
                <a:lnTo>
                  <a:pt x="120167" y="482600"/>
                </a:lnTo>
                <a:lnTo>
                  <a:pt x="120167" y="1422400"/>
                </a:lnTo>
                <a:lnTo>
                  <a:pt x="121811" y="1435100"/>
                </a:lnTo>
                <a:lnTo>
                  <a:pt x="126497" y="1447800"/>
                </a:lnTo>
                <a:lnTo>
                  <a:pt x="133855" y="1460500"/>
                </a:lnTo>
                <a:lnTo>
                  <a:pt x="232460" y="1460500"/>
                </a:lnTo>
                <a:lnTo>
                  <a:pt x="240069" y="1447800"/>
                </a:lnTo>
                <a:lnTo>
                  <a:pt x="245052" y="1435100"/>
                </a:lnTo>
                <a:lnTo>
                  <a:pt x="247065" y="1422400"/>
                </a:lnTo>
                <a:lnTo>
                  <a:pt x="247091" y="889000"/>
                </a:lnTo>
                <a:lnTo>
                  <a:pt x="398082" y="889000"/>
                </a:lnTo>
                <a:lnTo>
                  <a:pt x="398092" y="482600"/>
                </a:lnTo>
                <a:close/>
              </a:path>
              <a:path w="2181225" h="1473200">
                <a:moveTo>
                  <a:pt x="398082" y="889000"/>
                </a:moveTo>
                <a:lnTo>
                  <a:pt x="271183" y="889000"/>
                </a:lnTo>
                <a:lnTo>
                  <a:pt x="271183" y="1422400"/>
                </a:lnTo>
                <a:lnTo>
                  <a:pt x="272827" y="1435100"/>
                </a:lnTo>
                <a:lnTo>
                  <a:pt x="277515" y="1447800"/>
                </a:lnTo>
                <a:lnTo>
                  <a:pt x="284875" y="1460500"/>
                </a:lnTo>
                <a:lnTo>
                  <a:pt x="383444" y="1460500"/>
                </a:lnTo>
                <a:lnTo>
                  <a:pt x="391061" y="1447800"/>
                </a:lnTo>
                <a:lnTo>
                  <a:pt x="396052" y="1435100"/>
                </a:lnTo>
                <a:lnTo>
                  <a:pt x="398068" y="1422400"/>
                </a:lnTo>
                <a:lnTo>
                  <a:pt x="398082" y="889000"/>
                </a:lnTo>
                <a:close/>
              </a:path>
              <a:path w="2181225" h="1473200">
                <a:moveTo>
                  <a:pt x="826601" y="127000"/>
                </a:moveTo>
                <a:lnTo>
                  <a:pt x="675170" y="127000"/>
                </a:lnTo>
                <a:lnTo>
                  <a:pt x="952245" y="431800"/>
                </a:lnTo>
                <a:lnTo>
                  <a:pt x="952245" y="1422400"/>
                </a:lnTo>
                <a:lnTo>
                  <a:pt x="953889" y="1435100"/>
                </a:lnTo>
                <a:lnTo>
                  <a:pt x="958572" y="1447800"/>
                </a:lnTo>
                <a:lnTo>
                  <a:pt x="965925" y="1460500"/>
                </a:lnTo>
                <a:lnTo>
                  <a:pt x="1064031" y="1460500"/>
                </a:lnTo>
                <a:lnTo>
                  <a:pt x="1071529" y="1447800"/>
                </a:lnTo>
                <a:lnTo>
                  <a:pt x="1076384" y="1435100"/>
                </a:lnTo>
                <a:lnTo>
                  <a:pt x="1078246" y="1422400"/>
                </a:lnTo>
                <a:lnTo>
                  <a:pt x="1078255" y="889000"/>
                </a:lnTo>
                <a:lnTo>
                  <a:pt x="1229254" y="889000"/>
                </a:lnTo>
                <a:lnTo>
                  <a:pt x="1229258" y="431800"/>
                </a:lnTo>
                <a:lnTo>
                  <a:pt x="1333052" y="317500"/>
                </a:lnTo>
                <a:lnTo>
                  <a:pt x="998639" y="317500"/>
                </a:lnTo>
                <a:lnTo>
                  <a:pt x="826601" y="127000"/>
                </a:lnTo>
                <a:close/>
              </a:path>
              <a:path w="2181225" h="1473200">
                <a:moveTo>
                  <a:pt x="1229254" y="889000"/>
                </a:moveTo>
                <a:lnTo>
                  <a:pt x="1103248" y="889000"/>
                </a:lnTo>
                <a:lnTo>
                  <a:pt x="1103248" y="1422400"/>
                </a:lnTo>
                <a:lnTo>
                  <a:pt x="1104890" y="1435100"/>
                </a:lnTo>
                <a:lnTo>
                  <a:pt x="1109570" y="1447800"/>
                </a:lnTo>
                <a:lnTo>
                  <a:pt x="1116919" y="1460500"/>
                </a:lnTo>
                <a:lnTo>
                  <a:pt x="1215010" y="1460500"/>
                </a:lnTo>
                <a:lnTo>
                  <a:pt x="1222517" y="1447800"/>
                </a:lnTo>
                <a:lnTo>
                  <a:pt x="1227382" y="1435100"/>
                </a:lnTo>
                <a:lnTo>
                  <a:pt x="1229249" y="1422400"/>
                </a:lnTo>
                <a:lnTo>
                  <a:pt x="1229254" y="889000"/>
                </a:lnTo>
                <a:close/>
              </a:path>
              <a:path w="2181225" h="1473200">
                <a:moveTo>
                  <a:pt x="1657173" y="127000"/>
                </a:moveTo>
                <a:lnTo>
                  <a:pt x="1506042" y="127000"/>
                </a:lnTo>
                <a:lnTo>
                  <a:pt x="1782826" y="431800"/>
                </a:lnTo>
                <a:lnTo>
                  <a:pt x="1782826" y="1422400"/>
                </a:lnTo>
                <a:lnTo>
                  <a:pt x="1784471" y="1435100"/>
                </a:lnTo>
                <a:lnTo>
                  <a:pt x="1789160" y="1447800"/>
                </a:lnTo>
                <a:lnTo>
                  <a:pt x="1796523" y="1460500"/>
                </a:lnTo>
                <a:lnTo>
                  <a:pt x="1895114" y="1460500"/>
                </a:lnTo>
                <a:lnTo>
                  <a:pt x="1902721" y="1447800"/>
                </a:lnTo>
                <a:lnTo>
                  <a:pt x="1907702" y="1435100"/>
                </a:lnTo>
                <a:lnTo>
                  <a:pt x="1909711" y="1422400"/>
                </a:lnTo>
                <a:lnTo>
                  <a:pt x="1909737" y="889000"/>
                </a:lnTo>
                <a:lnTo>
                  <a:pt x="2060741" y="889000"/>
                </a:lnTo>
                <a:lnTo>
                  <a:pt x="2060752" y="482600"/>
                </a:lnTo>
                <a:lnTo>
                  <a:pt x="2180918" y="482600"/>
                </a:lnTo>
                <a:lnTo>
                  <a:pt x="2180920" y="469900"/>
                </a:lnTo>
                <a:lnTo>
                  <a:pt x="2175303" y="431800"/>
                </a:lnTo>
                <a:lnTo>
                  <a:pt x="2159489" y="393700"/>
                </a:lnTo>
                <a:lnTo>
                  <a:pt x="2135034" y="355600"/>
                </a:lnTo>
                <a:lnTo>
                  <a:pt x="2125230" y="355600"/>
                </a:lnTo>
                <a:lnTo>
                  <a:pt x="2114697" y="342900"/>
                </a:lnTo>
                <a:lnTo>
                  <a:pt x="2103491" y="330200"/>
                </a:lnTo>
                <a:lnTo>
                  <a:pt x="2079574" y="330200"/>
                </a:lnTo>
                <a:lnTo>
                  <a:pt x="2067556" y="317500"/>
                </a:lnTo>
                <a:lnTo>
                  <a:pt x="1829219" y="317500"/>
                </a:lnTo>
                <a:lnTo>
                  <a:pt x="1657173" y="127000"/>
                </a:lnTo>
                <a:close/>
              </a:path>
              <a:path w="2181225" h="1473200">
                <a:moveTo>
                  <a:pt x="2060741" y="889000"/>
                </a:moveTo>
                <a:lnTo>
                  <a:pt x="1933828" y="889000"/>
                </a:lnTo>
                <a:lnTo>
                  <a:pt x="1933828" y="1422400"/>
                </a:lnTo>
                <a:lnTo>
                  <a:pt x="1935472" y="1435100"/>
                </a:lnTo>
                <a:lnTo>
                  <a:pt x="1940156" y="1447800"/>
                </a:lnTo>
                <a:lnTo>
                  <a:pt x="1947512" y="1460500"/>
                </a:lnTo>
                <a:lnTo>
                  <a:pt x="2046118" y="1460500"/>
                </a:lnTo>
                <a:lnTo>
                  <a:pt x="2053729" y="1447800"/>
                </a:lnTo>
                <a:lnTo>
                  <a:pt x="2058713" y="1435100"/>
                </a:lnTo>
                <a:lnTo>
                  <a:pt x="2060727" y="1422400"/>
                </a:lnTo>
                <a:lnTo>
                  <a:pt x="2060741" y="889000"/>
                </a:lnTo>
                <a:close/>
              </a:path>
              <a:path w="2181225" h="1473200">
                <a:moveTo>
                  <a:pt x="72493" y="863600"/>
                </a:moveTo>
                <a:lnTo>
                  <a:pt x="28192" y="863600"/>
                </a:lnTo>
                <a:lnTo>
                  <a:pt x="41581" y="876300"/>
                </a:lnTo>
                <a:lnTo>
                  <a:pt x="58261" y="876300"/>
                </a:lnTo>
                <a:lnTo>
                  <a:pt x="72493" y="863600"/>
                </a:lnTo>
                <a:close/>
              </a:path>
              <a:path w="2181225" h="1473200">
                <a:moveTo>
                  <a:pt x="2152793" y="863600"/>
                </a:moveTo>
                <a:lnTo>
                  <a:pt x="2108498" y="863600"/>
                </a:lnTo>
                <a:lnTo>
                  <a:pt x="2121892" y="876300"/>
                </a:lnTo>
                <a:lnTo>
                  <a:pt x="2138562" y="876300"/>
                </a:lnTo>
                <a:lnTo>
                  <a:pt x="2152793" y="863600"/>
                </a:lnTo>
                <a:close/>
              </a:path>
              <a:path w="2181225" h="1473200">
                <a:moveTo>
                  <a:pt x="713311" y="0"/>
                </a:moveTo>
                <a:lnTo>
                  <a:pt x="640084" y="0"/>
                </a:lnTo>
                <a:lnTo>
                  <a:pt x="629904" y="12700"/>
                </a:lnTo>
                <a:lnTo>
                  <a:pt x="351701" y="317500"/>
                </a:lnTo>
                <a:lnTo>
                  <a:pt x="109792" y="317500"/>
                </a:lnTo>
                <a:lnTo>
                  <a:pt x="96262" y="330200"/>
                </a:lnTo>
                <a:lnTo>
                  <a:pt x="83471" y="330200"/>
                </a:lnTo>
                <a:lnTo>
                  <a:pt x="71452" y="342900"/>
                </a:lnTo>
                <a:lnTo>
                  <a:pt x="60241" y="342900"/>
                </a:lnTo>
                <a:lnTo>
                  <a:pt x="49872" y="355600"/>
                </a:lnTo>
                <a:lnTo>
                  <a:pt x="40379" y="368300"/>
                </a:lnTo>
                <a:lnTo>
                  <a:pt x="31798" y="381000"/>
                </a:lnTo>
                <a:lnTo>
                  <a:pt x="24163" y="381000"/>
                </a:lnTo>
                <a:lnTo>
                  <a:pt x="7284" y="419100"/>
                </a:lnTo>
                <a:lnTo>
                  <a:pt x="170" y="457200"/>
                </a:lnTo>
                <a:lnTo>
                  <a:pt x="0" y="825500"/>
                </a:lnTo>
                <a:lnTo>
                  <a:pt x="2058" y="838200"/>
                </a:lnTo>
                <a:lnTo>
                  <a:pt x="7837" y="850900"/>
                </a:lnTo>
                <a:lnTo>
                  <a:pt x="16746" y="863600"/>
                </a:lnTo>
                <a:lnTo>
                  <a:pt x="84059" y="863600"/>
                </a:lnTo>
                <a:lnTo>
                  <a:pt x="92739" y="850900"/>
                </a:lnTo>
                <a:lnTo>
                  <a:pt x="98312" y="838200"/>
                </a:lnTo>
                <a:lnTo>
                  <a:pt x="100560" y="825500"/>
                </a:lnTo>
                <a:lnTo>
                  <a:pt x="100596" y="482600"/>
                </a:lnTo>
                <a:lnTo>
                  <a:pt x="398092" y="482600"/>
                </a:lnTo>
                <a:lnTo>
                  <a:pt x="398094" y="431800"/>
                </a:lnTo>
                <a:lnTo>
                  <a:pt x="675170" y="127000"/>
                </a:lnTo>
                <a:lnTo>
                  <a:pt x="826601" y="127000"/>
                </a:lnTo>
                <a:lnTo>
                  <a:pt x="723379" y="12700"/>
                </a:lnTo>
                <a:lnTo>
                  <a:pt x="713311" y="0"/>
                </a:lnTo>
                <a:close/>
              </a:path>
              <a:path w="2181225" h="1473200">
                <a:moveTo>
                  <a:pt x="2180918" y="482600"/>
                </a:moveTo>
                <a:lnTo>
                  <a:pt x="2080323" y="482600"/>
                </a:lnTo>
                <a:lnTo>
                  <a:pt x="2080323" y="825500"/>
                </a:lnTo>
                <a:lnTo>
                  <a:pt x="2082379" y="838200"/>
                </a:lnTo>
                <a:lnTo>
                  <a:pt x="2088152" y="850900"/>
                </a:lnTo>
                <a:lnTo>
                  <a:pt x="2097055" y="863600"/>
                </a:lnTo>
                <a:lnTo>
                  <a:pt x="2164364" y="863600"/>
                </a:lnTo>
                <a:lnTo>
                  <a:pt x="2173050" y="850900"/>
                </a:lnTo>
                <a:lnTo>
                  <a:pt x="2178631" y="838200"/>
                </a:lnTo>
                <a:lnTo>
                  <a:pt x="2180883" y="825500"/>
                </a:lnTo>
                <a:lnTo>
                  <a:pt x="2180918" y="482600"/>
                </a:lnTo>
                <a:close/>
              </a:path>
              <a:path w="2181225" h="1473200">
                <a:moveTo>
                  <a:pt x="1543872" y="0"/>
                </a:moveTo>
                <a:lnTo>
                  <a:pt x="1470777" y="0"/>
                </a:lnTo>
                <a:lnTo>
                  <a:pt x="1460611" y="12700"/>
                </a:lnTo>
                <a:lnTo>
                  <a:pt x="1182865" y="317500"/>
                </a:lnTo>
                <a:lnTo>
                  <a:pt x="1333052" y="317500"/>
                </a:lnTo>
                <a:lnTo>
                  <a:pt x="1506042" y="127000"/>
                </a:lnTo>
                <a:lnTo>
                  <a:pt x="1657173" y="127000"/>
                </a:lnTo>
                <a:lnTo>
                  <a:pt x="1553946" y="12700"/>
                </a:lnTo>
                <a:lnTo>
                  <a:pt x="1543872" y="0"/>
                </a:lnTo>
                <a:close/>
              </a:path>
              <a:path w="2181225" h="1473200">
                <a:moveTo>
                  <a:pt x="298280" y="241300"/>
                </a:moveTo>
                <a:lnTo>
                  <a:pt x="196294" y="241300"/>
                </a:lnTo>
                <a:lnTo>
                  <a:pt x="208958" y="254000"/>
                </a:lnTo>
                <a:lnTo>
                  <a:pt x="285999" y="254000"/>
                </a:lnTo>
                <a:lnTo>
                  <a:pt x="298280" y="241300"/>
                </a:lnTo>
                <a:close/>
              </a:path>
              <a:path w="2181225" h="1473200">
                <a:moveTo>
                  <a:pt x="1144816" y="241300"/>
                </a:moveTo>
                <a:lnTo>
                  <a:pt x="1042831" y="241300"/>
                </a:lnTo>
                <a:lnTo>
                  <a:pt x="1055497" y="254000"/>
                </a:lnTo>
                <a:lnTo>
                  <a:pt x="1132536" y="254000"/>
                </a:lnTo>
                <a:lnTo>
                  <a:pt x="1144816" y="241300"/>
                </a:lnTo>
                <a:close/>
              </a:path>
              <a:path w="2181225" h="1473200">
                <a:moveTo>
                  <a:pt x="1973879" y="241300"/>
                </a:moveTo>
                <a:lnTo>
                  <a:pt x="1871881" y="241300"/>
                </a:lnTo>
                <a:lnTo>
                  <a:pt x="1884547" y="254000"/>
                </a:lnTo>
                <a:lnTo>
                  <a:pt x="1961599" y="254000"/>
                </a:lnTo>
                <a:lnTo>
                  <a:pt x="1973879" y="241300"/>
                </a:lnTo>
                <a:close/>
              </a:path>
              <a:path w="2181225" h="1473200">
                <a:moveTo>
                  <a:pt x="324745" y="88900"/>
                </a:moveTo>
                <a:lnTo>
                  <a:pt x="164341" y="88900"/>
                </a:lnTo>
                <a:lnTo>
                  <a:pt x="156533" y="101600"/>
                </a:lnTo>
                <a:lnTo>
                  <a:pt x="150273" y="114300"/>
                </a:lnTo>
                <a:lnTo>
                  <a:pt x="145642" y="127000"/>
                </a:lnTo>
                <a:lnTo>
                  <a:pt x="142721" y="139700"/>
                </a:lnTo>
                <a:lnTo>
                  <a:pt x="141591" y="152400"/>
                </a:lnTo>
                <a:lnTo>
                  <a:pt x="142604" y="165100"/>
                </a:lnTo>
                <a:lnTo>
                  <a:pt x="145559" y="190500"/>
                </a:lnTo>
                <a:lnTo>
                  <a:pt x="150316" y="203200"/>
                </a:lnTo>
                <a:lnTo>
                  <a:pt x="156737" y="215900"/>
                </a:lnTo>
                <a:lnTo>
                  <a:pt x="164684" y="215900"/>
                </a:lnTo>
                <a:lnTo>
                  <a:pt x="174018" y="228600"/>
                </a:lnTo>
                <a:lnTo>
                  <a:pt x="184601" y="241300"/>
                </a:lnTo>
                <a:lnTo>
                  <a:pt x="309502" y="241300"/>
                </a:lnTo>
                <a:lnTo>
                  <a:pt x="335399" y="203200"/>
                </a:lnTo>
                <a:lnTo>
                  <a:pt x="346669" y="165100"/>
                </a:lnTo>
                <a:lnTo>
                  <a:pt x="345745" y="152400"/>
                </a:lnTo>
                <a:lnTo>
                  <a:pt x="342961" y="127000"/>
                </a:lnTo>
                <a:lnTo>
                  <a:pt x="338447" y="114300"/>
                </a:lnTo>
                <a:lnTo>
                  <a:pt x="332332" y="101600"/>
                </a:lnTo>
                <a:lnTo>
                  <a:pt x="324745" y="88900"/>
                </a:lnTo>
                <a:close/>
              </a:path>
              <a:path w="2181225" h="1473200">
                <a:moveTo>
                  <a:pt x="1171268" y="88900"/>
                </a:moveTo>
                <a:lnTo>
                  <a:pt x="1010866" y="88900"/>
                </a:lnTo>
                <a:lnTo>
                  <a:pt x="1003059" y="101600"/>
                </a:lnTo>
                <a:lnTo>
                  <a:pt x="996800" y="114300"/>
                </a:lnTo>
                <a:lnTo>
                  <a:pt x="992171" y="127000"/>
                </a:lnTo>
                <a:lnTo>
                  <a:pt x="989251" y="139700"/>
                </a:lnTo>
                <a:lnTo>
                  <a:pt x="988122" y="152400"/>
                </a:lnTo>
                <a:lnTo>
                  <a:pt x="989136" y="165100"/>
                </a:lnTo>
                <a:lnTo>
                  <a:pt x="992091" y="190500"/>
                </a:lnTo>
                <a:lnTo>
                  <a:pt x="996848" y="203200"/>
                </a:lnTo>
                <a:lnTo>
                  <a:pt x="1003270" y="215900"/>
                </a:lnTo>
                <a:lnTo>
                  <a:pt x="1011218" y="215900"/>
                </a:lnTo>
                <a:lnTo>
                  <a:pt x="1020553" y="228600"/>
                </a:lnTo>
                <a:lnTo>
                  <a:pt x="1031137" y="241300"/>
                </a:lnTo>
                <a:lnTo>
                  <a:pt x="1156036" y="241300"/>
                </a:lnTo>
                <a:lnTo>
                  <a:pt x="1181926" y="203200"/>
                </a:lnTo>
                <a:lnTo>
                  <a:pt x="1193188" y="165100"/>
                </a:lnTo>
                <a:lnTo>
                  <a:pt x="1192264" y="152400"/>
                </a:lnTo>
                <a:lnTo>
                  <a:pt x="1189481" y="127000"/>
                </a:lnTo>
                <a:lnTo>
                  <a:pt x="1184968" y="114300"/>
                </a:lnTo>
                <a:lnTo>
                  <a:pt x="1178854" y="101600"/>
                </a:lnTo>
                <a:lnTo>
                  <a:pt x="1171268" y="88900"/>
                </a:lnTo>
                <a:close/>
              </a:path>
              <a:path w="2181225" h="1473200">
                <a:moveTo>
                  <a:pt x="2000333" y="88900"/>
                </a:moveTo>
                <a:lnTo>
                  <a:pt x="1839926" y="88900"/>
                </a:lnTo>
                <a:lnTo>
                  <a:pt x="1832118" y="101600"/>
                </a:lnTo>
                <a:lnTo>
                  <a:pt x="1825859" y="114300"/>
                </a:lnTo>
                <a:lnTo>
                  <a:pt x="1821228" y="127000"/>
                </a:lnTo>
                <a:lnTo>
                  <a:pt x="1818308" y="139700"/>
                </a:lnTo>
                <a:lnTo>
                  <a:pt x="1817178" y="152400"/>
                </a:lnTo>
                <a:lnTo>
                  <a:pt x="1818191" y="165100"/>
                </a:lnTo>
                <a:lnTo>
                  <a:pt x="1821146" y="190500"/>
                </a:lnTo>
                <a:lnTo>
                  <a:pt x="1825903" y="203200"/>
                </a:lnTo>
                <a:lnTo>
                  <a:pt x="1832324" y="215900"/>
                </a:lnTo>
                <a:lnTo>
                  <a:pt x="1840271" y="215900"/>
                </a:lnTo>
                <a:lnTo>
                  <a:pt x="1849605" y="228600"/>
                </a:lnTo>
                <a:lnTo>
                  <a:pt x="1860188" y="241300"/>
                </a:lnTo>
                <a:lnTo>
                  <a:pt x="1985100" y="241300"/>
                </a:lnTo>
                <a:lnTo>
                  <a:pt x="2010992" y="203200"/>
                </a:lnTo>
                <a:lnTo>
                  <a:pt x="2022257" y="165100"/>
                </a:lnTo>
                <a:lnTo>
                  <a:pt x="2021333" y="152400"/>
                </a:lnTo>
                <a:lnTo>
                  <a:pt x="2018549" y="127000"/>
                </a:lnTo>
                <a:lnTo>
                  <a:pt x="2014035" y="114300"/>
                </a:lnTo>
                <a:lnTo>
                  <a:pt x="2007920" y="101600"/>
                </a:lnTo>
                <a:lnTo>
                  <a:pt x="2000333" y="88900"/>
                </a:lnTo>
                <a:close/>
              </a:path>
              <a:path w="2181225" h="1473200">
                <a:moveTo>
                  <a:pt x="294451" y="63500"/>
                </a:moveTo>
                <a:lnTo>
                  <a:pt x="196248" y="63500"/>
                </a:lnTo>
                <a:lnTo>
                  <a:pt x="184279" y="76200"/>
                </a:lnTo>
                <a:lnTo>
                  <a:pt x="173617" y="88900"/>
                </a:lnTo>
                <a:lnTo>
                  <a:pt x="315817" y="88900"/>
                </a:lnTo>
                <a:lnTo>
                  <a:pt x="305675" y="76200"/>
                </a:lnTo>
                <a:lnTo>
                  <a:pt x="294451" y="63500"/>
                </a:lnTo>
                <a:close/>
              </a:path>
              <a:path w="2181225" h="1473200">
                <a:moveTo>
                  <a:pt x="1140974" y="63500"/>
                </a:moveTo>
                <a:lnTo>
                  <a:pt x="1042771" y="63500"/>
                </a:lnTo>
                <a:lnTo>
                  <a:pt x="1030803" y="76200"/>
                </a:lnTo>
                <a:lnTo>
                  <a:pt x="1020141" y="88900"/>
                </a:lnTo>
                <a:lnTo>
                  <a:pt x="1162340" y="88900"/>
                </a:lnTo>
                <a:lnTo>
                  <a:pt x="1152199" y="76200"/>
                </a:lnTo>
                <a:lnTo>
                  <a:pt x="1140974" y="63500"/>
                </a:lnTo>
                <a:close/>
              </a:path>
              <a:path w="2181225" h="1473200">
                <a:moveTo>
                  <a:pt x="1970038" y="63500"/>
                </a:moveTo>
                <a:lnTo>
                  <a:pt x="1871833" y="63500"/>
                </a:lnTo>
                <a:lnTo>
                  <a:pt x="1859864" y="76200"/>
                </a:lnTo>
                <a:lnTo>
                  <a:pt x="1849202" y="88900"/>
                </a:lnTo>
                <a:lnTo>
                  <a:pt x="1991404" y="88900"/>
                </a:lnTo>
                <a:lnTo>
                  <a:pt x="1981263" y="76200"/>
                </a:lnTo>
                <a:lnTo>
                  <a:pt x="1970038" y="63500"/>
                </a:lnTo>
                <a:close/>
              </a:path>
              <a:path w="2181225" h="1473200">
                <a:moveTo>
                  <a:pt x="269271" y="50800"/>
                </a:moveTo>
                <a:lnTo>
                  <a:pt x="239186" y="50800"/>
                </a:lnTo>
                <a:lnTo>
                  <a:pt x="223783" y="63500"/>
                </a:lnTo>
                <a:lnTo>
                  <a:pt x="282273" y="63500"/>
                </a:lnTo>
                <a:lnTo>
                  <a:pt x="269271" y="50800"/>
                </a:lnTo>
                <a:close/>
              </a:path>
              <a:path w="2181225" h="1473200">
                <a:moveTo>
                  <a:pt x="1115790" y="50800"/>
                </a:moveTo>
                <a:lnTo>
                  <a:pt x="1085705" y="50800"/>
                </a:lnTo>
                <a:lnTo>
                  <a:pt x="1070303" y="63500"/>
                </a:lnTo>
                <a:lnTo>
                  <a:pt x="1128795" y="63500"/>
                </a:lnTo>
                <a:lnTo>
                  <a:pt x="1115790" y="50800"/>
                </a:lnTo>
                <a:close/>
              </a:path>
              <a:path w="2181225" h="1473200">
                <a:moveTo>
                  <a:pt x="1944855" y="50800"/>
                </a:moveTo>
                <a:lnTo>
                  <a:pt x="1914770" y="50800"/>
                </a:lnTo>
                <a:lnTo>
                  <a:pt x="1899366" y="63500"/>
                </a:lnTo>
                <a:lnTo>
                  <a:pt x="1957859" y="63500"/>
                </a:lnTo>
                <a:lnTo>
                  <a:pt x="1944855" y="50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36490" y="113650"/>
            <a:ext cx="6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NCTF and its Structure– contd.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156244" y="64048"/>
            <a:ext cx="676125" cy="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214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5825358" y="2282532"/>
            <a:ext cx="3942" cy="198836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6" y="611170"/>
            <a:ext cx="10515600" cy="70689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Implementation Institutional Mechanism (1/2)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904670"/>
            <a:ext cx="11166764" cy="1387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7035" lvl="0" indent="-342900">
              <a:lnSpc>
                <a:spcPct val="70000"/>
              </a:lnSpc>
              <a:spcBef>
                <a:spcPts val="0"/>
              </a:spcBef>
              <a:spcAft>
                <a:spcPts val="1000"/>
              </a:spcAft>
              <a:buSzPct val="99615"/>
            </a:pPr>
            <a:endParaRPr lang="en-GB" dirty="0">
              <a:latin typeface="+mj-lt"/>
              <a:ea typeface="Calibri" charset="0"/>
              <a:cs typeface="Calibri" charset="0"/>
            </a:endParaRPr>
          </a:p>
          <a:p>
            <a:pPr lvl="1">
              <a:lnSpc>
                <a:spcPct val="200000"/>
              </a:lnSpc>
              <a:buSzPct val="99615"/>
              <a:buFont typeface="Arial" charset="0"/>
              <a:buChar char="•"/>
            </a:pPr>
            <a:endParaRPr lang="en-GB" sz="1600" dirty="0">
              <a:solidFill>
                <a:schemeClr val="dk1"/>
              </a:solidFill>
              <a:latin typeface="+mj-lt"/>
            </a:endParaRPr>
          </a:p>
          <a:p>
            <a:pPr lvl="0">
              <a:lnSpc>
                <a:spcPct val="70000"/>
              </a:lnSpc>
              <a:buSzPct val="99615"/>
              <a:buFont typeface="Arial" charset="0"/>
              <a:buChar char="•"/>
            </a:pPr>
            <a:endParaRPr lang="en-GB" sz="1600" dirty="0">
              <a:solidFill>
                <a:schemeClr val="dk1"/>
              </a:solidFill>
              <a:latin typeface="+mj-lt"/>
            </a:endParaRPr>
          </a:p>
          <a:p>
            <a:pPr lvl="0">
              <a:spcBef>
                <a:spcPts val="0"/>
              </a:spcBef>
              <a:buNone/>
            </a:pPr>
            <a:endParaRPr lang="en-GB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6813" y="2496959"/>
            <a:ext cx="7457090" cy="8172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Steering Committee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be chaired by Revenue Secretary and Commerce Secretary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6813" y="3465473"/>
            <a:ext cx="7457090" cy="80314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Ad-hoc  Working Groups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assist with specific provisions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949631"/>
            <a:ext cx="1941555" cy="113475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WG on Outreach</a:t>
            </a:r>
            <a:endParaRPr lang="en-US" sz="2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8350" y="4904669"/>
            <a:ext cx="1940703" cy="113015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1001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WG on Legislative Changes</a:t>
            </a:r>
            <a:endParaRPr lang="en-US" sz="2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6384" y="4947919"/>
            <a:ext cx="1941556" cy="113015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WG on Time Release Study</a:t>
            </a:r>
            <a:endParaRPr lang="en-US" sz="20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75271" y="4947919"/>
            <a:ext cx="1940703" cy="113015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WG on Infrastructure  Upgradation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6813" y="1522437"/>
            <a:ext cx="7457090" cy="81724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GB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National Committee on Trade Facilitation  (NCTF) </a:t>
            </a:r>
          </a:p>
          <a:p>
            <a:pPr lvl="0" algn="ctr"/>
            <a:r>
              <a:rPr lang="en-GB" sz="2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be chaired by Cabinet Secretary</a:t>
            </a:r>
          </a:p>
        </p:txBody>
      </p:sp>
      <p:cxnSp>
        <p:nvCxnSpPr>
          <p:cNvPr id="22" name="Elbow Connector 21"/>
          <p:cNvCxnSpPr>
            <a:stCxn id="8" idx="2"/>
            <a:endCxn id="10" idx="0"/>
          </p:cNvCxnSpPr>
          <p:nvPr/>
        </p:nvCxnSpPr>
        <p:spPr>
          <a:xfrm rot="5400000">
            <a:off x="3476662" y="2600935"/>
            <a:ext cx="681012" cy="4016380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>
            <a:off x="4589004" y="3689940"/>
            <a:ext cx="636050" cy="1836656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8" idx="2"/>
            <a:endCxn id="12" idx="0"/>
          </p:cNvCxnSpPr>
          <p:nvPr/>
        </p:nvCxnSpPr>
        <p:spPr>
          <a:xfrm rot="16200000" flipH="1">
            <a:off x="5656610" y="4437367"/>
            <a:ext cx="679300" cy="341804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8" idx="2"/>
            <a:endCxn id="13" idx="0"/>
          </p:cNvCxnSpPr>
          <p:nvPr/>
        </p:nvCxnSpPr>
        <p:spPr>
          <a:xfrm rot="16200000" flipH="1">
            <a:off x="6745840" y="3348136"/>
            <a:ext cx="679300" cy="2520265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53305" y="4954650"/>
            <a:ext cx="1940703" cy="113015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WG on PGA regulation &amp; procedure</a:t>
            </a:r>
          </a:p>
        </p:txBody>
      </p:sp>
      <p:cxnSp>
        <p:nvCxnSpPr>
          <p:cNvPr id="31" name="Elbow Connector 30"/>
          <p:cNvCxnSpPr>
            <a:stCxn id="8" idx="2"/>
            <a:endCxn id="19" idx="0"/>
          </p:cNvCxnSpPr>
          <p:nvPr/>
        </p:nvCxnSpPr>
        <p:spPr>
          <a:xfrm rot="16200000" flipH="1">
            <a:off x="7831492" y="2262484"/>
            <a:ext cx="686031" cy="4698299"/>
          </a:xfrm>
          <a:prstGeom prst="bentConnector3">
            <a:avLst>
              <a:gd name="adj1" fmla="val 50000"/>
            </a:avLst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04667" y="126072"/>
            <a:ext cx="6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NCTF and its Structure– contd.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162075" y="73422"/>
            <a:ext cx="676125" cy="6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3282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256"/>
            <a:ext cx="10515600" cy="70689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Implementation Institutional Mechanism (2/2)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268EC73-7FC2-4A20-B823-8F57E9970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81690"/>
              </p:ext>
            </p:extLst>
          </p:nvPr>
        </p:nvGraphicFramePr>
        <p:xfrm>
          <a:off x="83129" y="1184292"/>
          <a:ext cx="11953701" cy="533043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250968">
                  <a:extLst>
                    <a:ext uri="{9D8B030D-6E8A-4147-A177-3AD203B41FA5}">
                      <a16:colId xmlns:a16="http://schemas.microsoft.com/office/drawing/2014/main" val="386661523"/>
                    </a:ext>
                  </a:extLst>
                </a:gridCol>
                <a:gridCol w="4883346">
                  <a:extLst>
                    <a:ext uri="{9D8B030D-6E8A-4147-A177-3AD203B41FA5}">
                      <a16:colId xmlns:a16="http://schemas.microsoft.com/office/drawing/2014/main" val="4169819354"/>
                    </a:ext>
                  </a:extLst>
                </a:gridCol>
                <a:gridCol w="1238579">
                  <a:extLst>
                    <a:ext uri="{9D8B030D-6E8A-4147-A177-3AD203B41FA5}">
                      <a16:colId xmlns:a16="http://schemas.microsoft.com/office/drawing/2014/main" val="419948212"/>
                    </a:ext>
                  </a:extLst>
                </a:gridCol>
                <a:gridCol w="4580808">
                  <a:extLst>
                    <a:ext uri="{9D8B030D-6E8A-4147-A177-3AD203B41FA5}">
                      <a16:colId xmlns:a16="http://schemas.microsoft.com/office/drawing/2014/main" val="1047150258"/>
                    </a:ext>
                  </a:extLst>
                </a:gridCol>
              </a:tblGrid>
              <a:tr h="287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Baskerville Old Face" panose="02020602080505020303" pitchFamily="18" charset="0"/>
                        </a:rPr>
                        <a:t>Committee</a:t>
                      </a:r>
                      <a:endParaRPr lang="en-IN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Baskerville Old Face" panose="02020602080505020303" pitchFamily="18" charset="0"/>
                        </a:rPr>
                        <a:t>Members</a:t>
                      </a:r>
                      <a:endParaRPr lang="en-IN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Baskerville Old Face" panose="02020602080505020303" pitchFamily="18" charset="0"/>
                        </a:rPr>
                        <a:t>Frequency</a:t>
                      </a:r>
                      <a:endParaRPr lang="en-IN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effectLst/>
                          <a:latin typeface="Baskerville Old Face" panose="02020602080505020303" pitchFamily="18" charset="0"/>
                        </a:rPr>
                        <a:t>ToR</a:t>
                      </a:r>
                      <a:endParaRPr lang="en-IN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3846334"/>
                  </a:ext>
                </a:extLst>
              </a:tr>
              <a:tr h="20170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Baskerville Old Face" panose="02020602080505020303" pitchFamily="18" charset="0"/>
                        </a:rPr>
                        <a:t>NCTF</a:t>
                      </a:r>
                      <a:endParaRPr lang="en-IN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Headed by Cabinet Secretary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Secretaries of key concerned Departments such as Commerce, Revenue, Agriculture, Shipping, Road transport, Environment, Textile etc., part of the Committee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Private Participation from Industry Bodies, Chambers of Commerce, Freight Forwarders etc. 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Can co opt rep. from State Govt.</a:t>
                      </a:r>
                      <a:endParaRPr lang="en-IN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Twice a year</a:t>
                      </a:r>
                      <a:endParaRPr lang="en-IN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Finalisation, approval, coordination of National TF Action Plan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Monitoring progress of TFA implementation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Dissemination &amp; compilation of international best practices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Monitoring the work of Steering Committee and WGs</a:t>
                      </a:r>
                      <a:endParaRPr lang="en-IN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4832997"/>
                  </a:ext>
                </a:extLst>
              </a:tr>
              <a:tr h="1499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Baskerville Old Face" panose="02020602080505020303" pitchFamily="18" charset="0"/>
                        </a:rPr>
                        <a:t>Steering Committee</a:t>
                      </a:r>
                      <a:endParaRPr lang="en-IN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Jointly headed by Secretary, Department of Revenue and Secretary, Department of Commerce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Memberships from Departments of Shipping, Health, Customs, Animal Husbandry etc.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Private rep. from chamber of commerce and industries,  industry bodies etc. </a:t>
                      </a:r>
                      <a:endParaRPr lang="en-IN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Quarterly</a:t>
                      </a:r>
                      <a:endParaRPr lang="en-IN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Identification of agencies/Departments involved in TF implementation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Conducting gap analysis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Identification of changes required for compliance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Sensitisation and information campaign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Reports</a:t>
                      </a:r>
                      <a:r>
                        <a:rPr lang="en-IN" sz="1600" baseline="0" dirty="0">
                          <a:effectLst/>
                          <a:latin typeface="Baskerville Old Face" panose="02020602080505020303" pitchFamily="18" charset="0"/>
                        </a:rPr>
                        <a:t> </a:t>
                      </a: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to the NCTF twice a year</a:t>
                      </a:r>
                      <a:endParaRPr lang="en-IN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9805713"/>
                  </a:ext>
                </a:extLst>
              </a:tr>
              <a:tr h="15199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Baskerville Old Face" panose="02020602080505020303" pitchFamily="18" charset="0"/>
                        </a:rPr>
                        <a:t>(</a:t>
                      </a:r>
                      <a:r>
                        <a:rPr lang="en-IN" sz="1800" dirty="0" err="1">
                          <a:effectLst/>
                          <a:latin typeface="Baskerville Old Face" panose="02020602080505020303" pitchFamily="18" charset="0"/>
                        </a:rPr>
                        <a:t>Adhoc</a:t>
                      </a:r>
                      <a:r>
                        <a:rPr lang="en-IN" sz="1800" dirty="0">
                          <a:effectLst/>
                          <a:latin typeface="Baskerville Old Face" panose="02020602080505020303" pitchFamily="18" charset="0"/>
                        </a:rPr>
                        <a:t>) Working Groups</a:t>
                      </a:r>
                      <a:endParaRPr lang="en-IN" sz="18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Headed by Senior officials from Department of Revenue and Department of Commerce,</a:t>
                      </a:r>
                      <a:r>
                        <a:rPr lang="en-IN" sz="1600" baseline="0" dirty="0">
                          <a:effectLst/>
                          <a:latin typeface="Baskerville Old Face" panose="02020602080505020303" pitchFamily="18" charset="0"/>
                        </a:rPr>
                        <a:t> with memberships from all stakeholders concerned.</a:t>
                      </a:r>
                      <a:endParaRPr lang="en-IN" sz="1600" dirty="0">
                        <a:effectLst/>
                        <a:latin typeface="Baskerville Old Face" panose="02020602080505020303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Private rep. from chamber of commerce and industries, industry bodies etc.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May expand as per the requirement</a:t>
                      </a:r>
                      <a:endParaRPr lang="en-IN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66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As per the requirement</a:t>
                      </a:r>
                      <a:endParaRPr lang="en-IN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600" dirty="0">
                          <a:effectLst/>
                          <a:latin typeface="Baskerville Old Face" panose="02020602080505020303" pitchFamily="18" charset="0"/>
                        </a:rPr>
                        <a:t>As per their mandate given by Steering Committee</a:t>
                      </a:r>
                      <a:endParaRPr lang="en-IN" sz="1600" dirty="0">
                        <a:effectLst/>
                        <a:latin typeface="Baskerville Old Face" panose="02020602080505020303" pitchFamily="18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332678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8386" y="105159"/>
            <a:ext cx="6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NCTF and its Structure– contd.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83129" y="152281"/>
            <a:ext cx="676125" cy="6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1701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245"/>
            <a:ext cx="10515600" cy="70689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askerville Old Face" panose="02020602080505020303" pitchFamily="18" charset="0"/>
              </a:rPr>
              <a:t>Border Clearance Ecosystem in India</a:t>
            </a:r>
          </a:p>
        </p:txBody>
      </p:sp>
      <p:sp>
        <p:nvSpPr>
          <p:cNvPr id="7" name="Rectangle 6"/>
          <p:cNvSpPr/>
          <p:nvPr/>
        </p:nvSpPr>
        <p:spPr>
          <a:xfrm>
            <a:off x="444718" y="1262545"/>
            <a:ext cx="10306050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98334">
              <a:lnSpc>
                <a:spcPct val="95000"/>
              </a:lnSpc>
              <a:defRPr/>
            </a:pPr>
            <a:r>
              <a:rPr lang="en-US" altLang="en-US" dirty="0">
                <a:latin typeface="Baskerville Old Face" panose="02020602080505020303" pitchFamily="18" charset="0"/>
              </a:rPr>
              <a:t>Trade Facilitation - Government and Private Stakeholders work in tandem</a:t>
            </a:r>
          </a:p>
        </p:txBody>
      </p:sp>
      <p:grpSp>
        <p:nvGrpSpPr>
          <p:cNvPr id="15" name="Group 28">
            <a:extLst>
              <a:ext uri="{FF2B5EF4-FFF2-40B4-BE49-F238E27FC236}">
                <a16:creationId xmlns:a16="http://schemas.microsoft.com/office/drawing/2014/main" id="{1372FDDC-8660-444C-893A-59C2CCA38A40}"/>
              </a:ext>
            </a:extLst>
          </p:cNvPr>
          <p:cNvGrpSpPr>
            <a:grpSpLocks/>
          </p:cNvGrpSpPr>
          <p:nvPr/>
        </p:nvGrpSpPr>
        <p:grpSpPr bwMode="auto">
          <a:xfrm>
            <a:off x="1407536" y="1832486"/>
            <a:ext cx="5210175" cy="4508500"/>
            <a:chOff x="1227" y="925"/>
            <a:chExt cx="3282" cy="284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0A9FA50-7D32-4A58-858B-009FFDB44AE2}"/>
                </a:ext>
              </a:extLst>
            </p:cNvPr>
            <p:cNvSpPr>
              <a:spLocks/>
            </p:cNvSpPr>
            <p:nvPr/>
          </p:nvSpPr>
          <p:spPr bwMode="gray">
            <a:xfrm flipH="1">
              <a:off x="1227" y="925"/>
              <a:ext cx="1285" cy="1420"/>
            </a:xfrm>
            <a:custGeom>
              <a:avLst/>
              <a:gdLst/>
              <a:ahLst/>
              <a:cxnLst>
                <a:cxn ang="0">
                  <a:pos x="544" y="0"/>
                </a:cxn>
                <a:cxn ang="0">
                  <a:pos x="0" y="862"/>
                </a:cxn>
                <a:cxn ang="0">
                  <a:pos x="317" y="1451"/>
                </a:cxn>
                <a:cxn ang="0">
                  <a:pos x="1315" y="1451"/>
                </a:cxn>
                <a:cxn ang="0">
                  <a:pos x="544" y="0"/>
                </a:cxn>
              </a:cxnLst>
              <a:rect l="0" t="0" r="r" b="b"/>
              <a:pathLst>
                <a:path w="1315" h="1451">
                  <a:moveTo>
                    <a:pt x="544" y="0"/>
                  </a:moveTo>
                  <a:lnTo>
                    <a:pt x="0" y="862"/>
                  </a:lnTo>
                  <a:lnTo>
                    <a:pt x="317" y="1451"/>
                  </a:lnTo>
                  <a:lnTo>
                    <a:pt x="1315" y="145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6D2077"/>
            </a:solidFill>
            <a:ln w="285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038" rIns="90000" bIns="4603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F77F590-0FCD-453E-8ED8-2C5841C3A48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24" y="925"/>
              <a:ext cx="1285" cy="1420"/>
            </a:xfrm>
            <a:custGeom>
              <a:avLst/>
              <a:gdLst/>
              <a:ahLst/>
              <a:cxnLst>
                <a:cxn ang="0">
                  <a:pos x="544" y="0"/>
                </a:cxn>
                <a:cxn ang="0">
                  <a:pos x="0" y="862"/>
                </a:cxn>
                <a:cxn ang="0">
                  <a:pos x="317" y="1451"/>
                </a:cxn>
                <a:cxn ang="0">
                  <a:pos x="1315" y="1451"/>
                </a:cxn>
                <a:cxn ang="0">
                  <a:pos x="544" y="0"/>
                </a:cxn>
              </a:cxnLst>
              <a:rect l="0" t="0" r="r" b="b"/>
              <a:pathLst>
                <a:path w="1315" h="1451">
                  <a:moveTo>
                    <a:pt x="544" y="0"/>
                  </a:moveTo>
                  <a:lnTo>
                    <a:pt x="0" y="862"/>
                  </a:lnTo>
                  <a:lnTo>
                    <a:pt x="317" y="1451"/>
                  </a:lnTo>
                  <a:lnTo>
                    <a:pt x="1315" y="145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005EB8"/>
            </a:solidFill>
            <a:ln w="285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90000" tIns="46038" rIns="90000" bIns="46038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2763C4C6-F693-4C15-B4DF-7E7D80D15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7" y="925"/>
              <a:ext cx="3282" cy="2840"/>
              <a:chOff x="1227" y="925"/>
              <a:chExt cx="3282" cy="284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25A659C7-554B-494A-92A2-9C1F5E4AA909}"/>
                  </a:ext>
                </a:extLst>
              </p:cNvPr>
              <p:cNvSpPr>
                <a:spLocks/>
              </p:cNvSpPr>
              <p:nvPr/>
            </p:nvSpPr>
            <p:spPr bwMode="gray">
              <a:xfrm flipH="1" flipV="1">
                <a:off x="1227" y="2345"/>
                <a:ext cx="1285" cy="1420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0" y="862"/>
                  </a:cxn>
                  <a:cxn ang="0">
                    <a:pos x="317" y="1451"/>
                  </a:cxn>
                  <a:cxn ang="0">
                    <a:pos x="1315" y="1451"/>
                  </a:cxn>
                  <a:cxn ang="0">
                    <a:pos x="544" y="0"/>
                  </a:cxn>
                </a:cxnLst>
                <a:rect l="0" t="0" r="r" b="b"/>
                <a:pathLst>
                  <a:path w="1315" h="1451">
                    <a:moveTo>
                      <a:pt x="544" y="0"/>
                    </a:moveTo>
                    <a:lnTo>
                      <a:pt x="0" y="862"/>
                    </a:lnTo>
                    <a:lnTo>
                      <a:pt x="317" y="1451"/>
                    </a:lnTo>
                    <a:lnTo>
                      <a:pt x="1315" y="1451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00A3A1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038" rIns="90000" bIns="46038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AutoShape 20">
                <a:extLst>
                  <a:ext uri="{FF2B5EF4-FFF2-40B4-BE49-F238E27FC236}">
                    <a16:creationId xmlns:a16="http://schemas.microsoft.com/office/drawing/2014/main" id="{4BF12D54-C35B-46D7-A15F-CE9F200DD41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80" y="925"/>
                <a:ext cx="1776" cy="844"/>
              </a:xfrm>
              <a:custGeom>
                <a:avLst/>
                <a:gdLst>
                  <a:gd name="G0" fmla="+- 6454 0 0"/>
                  <a:gd name="G1" fmla="+- 21600 0 6454"/>
                  <a:gd name="G2" fmla="*/ 6454 1 2"/>
                  <a:gd name="G3" fmla="+- 21600 0 G2"/>
                  <a:gd name="G4" fmla="+/ 6454 21600 2"/>
                  <a:gd name="G5" fmla="+/ G1 0 2"/>
                  <a:gd name="G6" fmla="*/ 21600 21600 6454"/>
                  <a:gd name="G7" fmla="*/ G6 1 2"/>
                  <a:gd name="G8" fmla="+- 21600 0 G7"/>
                  <a:gd name="G9" fmla="*/ 21600 1 2"/>
                  <a:gd name="G10" fmla="+- 6454 0 G9"/>
                  <a:gd name="G11" fmla="?: G10 G8 0"/>
                  <a:gd name="G12" fmla="?: G10 G7 21600"/>
                  <a:gd name="T0" fmla="*/ 18373 w 21600"/>
                  <a:gd name="T1" fmla="*/ 10800 h 21600"/>
                  <a:gd name="T2" fmla="*/ 10800 w 21600"/>
                  <a:gd name="T3" fmla="*/ 21600 h 21600"/>
                  <a:gd name="T4" fmla="*/ 3227 w 21600"/>
                  <a:gd name="T5" fmla="*/ 10800 h 21600"/>
                  <a:gd name="T6" fmla="*/ 10800 w 21600"/>
                  <a:gd name="T7" fmla="*/ 0 h 21600"/>
                  <a:gd name="T8" fmla="*/ 5027 w 21600"/>
                  <a:gd name="T9" fmla="*/ 5027 h 21600"/>
                  <a:gd name="T10" fmla="*/ 16573 w 21600"/>
                  <a:gd name="T11" fmla="*/ 16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54" y="21600"/>
                    </a:lnTo>
                    <a:lnTo>
                      <a:pt x="151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38D"/>
              </a:solidFill>
              <a:ln w="2857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lIns="78885" tIns="41020" rIns="78885" bIns="4102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Imports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Exports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Trans shipment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Transit</a:t>
                </a:r>
              </a:p>
            </p:txBody>
          </p:sp>
          <p:sp>
            <p:nvSpPr>
              <p:cNvPr id="21" name="AutoShape 21">
                <a:extLst>
                  <a:ext uri="{FF2B5EF4-FFF2-40B4-BE49-F238E27FC236}">
                    <a16:creationId xmlns:a16="http://schemas.microsoft.com/office/drawing/2014/main" id="{D9F2DFD5-30B2-48C2-B13B-6C148F629F9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203" y="1769"/>
                <a:ext cx="1331" cy="1153"/>
              </a:xfrm>
              <a:prstGeom prst="hexagon">
                <a:avLst>
                  <a:gd name="adj" fmla="val 26802"/>
                  <a:gd name="vf" fmla="val 115470"/>
                </a:avLst>
              </a:prstGeom>
              <a:solidFill>
                <a:srgbClr val="470A68"/>
              </a:solidFill>
              <a:ln w="2857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lIns="89984" tIns="46030" rIns="89984" bIns="4603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Border Clearances</a:t>
                </a: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76C8635E-2383-4175-8971-0CEABBF582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V="1">
                <a:off x="1980" y="2922"/>
                <a:ext cx="1776" cy="843"/>
              </a:xfrm>
              <a:custGeom>
                <a:avLst/>
                <a:gdLst>
                  <a:gd name="G0" fmla="+- 6454 0 0"/>
                  <a:gd name="G1" fmla="+- 21600 0 6454"/>
                  <a:gd name="G2" fmla="*/ 6454 1 2"/>
                  <a:gd name="G3" fmla="+- 21600 0 G2"/>
                  <a:gd name="G4" fmla="+/ 6454 21600 2"/>
                  <a:gd name="G5" fmla="+/ G1 0 2"/>
                  <a:gd name="G6" fmla="*/ 21600 21600 6454"/>
                  <a:gd name="G7" fmla="*/ G6 1 2"/>
                  <a:gd name="G8" fmla="+- 21600 0 G7"/>
                  <a:gd name="G9" fmla="*/ 21600 1 2"/>
                  <a:gd name="G10" fmla="+- 6454 0 G9"/>
                  <a:gd name="G11" fmla="?: G10 G8 0"/>
                  <a:gd name="G12" fmla="?: G10 G7 21600"/>
                  <a:gd name="T0" fmla="*/ 18373 w 21600"/>
                  <a:gd name="T1" fmla="*/ 10800 h 21600"/>
                  <a:gd name="T2" fmla="*/ 10800 w 21600"/>
                  <a:gd name="T3" fmla="*/ 21600 h 21600"/>
                  <a:gd name="T4" fmla="*/ 3227 w 21600"/>
                  <a:gd name="T5" fmla="*/ 10800 h 21600"/>
                  <a:gd name="T6" fmla="*/ 10800 w 21600"/>
                  <a:gd name="T7" fmla="*/ 0 h 21600"/>
                  <a:gd name="T8" fmla="*/ 5027 w 21600"/>
                  <a:gd name="T9" fmla="*/ 5027 h 21600"/>
                  <a:gd name="T10" fmla="*/ 16573 w 21600"/>
                  <a:gd name="T11" fmla="*/ 1657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454" y="21600"/>
                    </a:lnTo>
                    <a:lnTo>
                      <a:pt x="1514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483698"/>
              </a:solidFill>
              <a:ln w="2857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rot="10800000" lIns="78885" tIns="41020" rIns="78885" bIns="4102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Railways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Roads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Coastal run /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Waterways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 Banks / RBI</a:t>
                </a: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62F3F5BC-89AF-4C1F-900C-9D0967B381D5}"/>
                  </a:ext>
                </a:extLst>
              </p:cNvPr>
              <p:cNvSpPr>
                <a:spLocks/>
              </p:cNvSpPr>
              <p:nvPr/>
            </p:nvSpPr>
            <p:spPr bwMode="gray">
              <a:xfrm flipV="1">
                <a:off x="3224" y="2345"/>
                <a:ext cx="1285" cy="1420"/>
              </a:xfrm>
              <a:custGeom>
                <a:avLst/>
                <a:gdLst/>
                <a:ahLst/>
                <a:cxnLst>
                  <a:cxn ang="0">
                    <a:pos x="544" y="0"/>
                  </a:cxn>
                  <a:cxn ang="0">
                    <a:pos x="0" y="862"/>
                  </a:cxn>
                  <a:cxn ang="0">
                    <a:pos x="317" y="1451"/>
                  </a:cxn>
                  <a:cxn ang="0">
                    <a:pos x="1315" y="1451"/>
                  </a:cxn>
                  <a:cxn ang="0">
                    <a:pos x="544" y="0"/>
                  </a:cxn>
                </a:cxnLst>
                <a:rect l="0" t="0" r="r" b="b"/>
                <a:pathLst>
                  <a:path w="1315" h="1451">
                    <a:moveTo>
                      <a:pt x="544" y="0"/>
                    </a:moveTo>
                    <a:lnTo>
                      <a:pt x="0" y="862"/>
                    </a:lnTo>
                    <a:lnTo>
                      <a:pt x="317" y="1451"/>
                    </a:lnTo>
                    <a:lnTo>
                      <a:pt x="1315" y="1451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0091DA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lIns="90000" tIns="46038" rIns="90000" bIns="46038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Rectangle 24">
                <a:extLst>
                  <a:ext uri="{FF2B5EF4-FFF2-40B4-BE49-F238E27FC236}">
                    <a16:creationId xmlns:a16="http://schemas.microsoft.com/office/drawing/2014/main" id="{1F365296-F9BF-4A88-B666-2F3D8E989E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13" y="1453"/>
                <a:ext cx="1109" cy="8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78885" tIns="41020" rIns="78885" bIns="4102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Sea Ports/ Operators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Air cargo complexes,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ICD/CFS </a:t>
                </a:r>
              </a:p>
            </p:txBody>
          </p:sp>
          <p:sp>
            <p:nvSpPr>
              <p:cNvPr id="25" name="Rectangle 25">
                <a:extLst>
                  <a:ext uri="{FF2B5EF4-FFF2-40B4-BE49-F238E27FC236}">
                    <a16:creationId xmlns:a16="http://schemas.microsoft.com/office/drawing/2014/main" id="{AF5910E6-786A-4A6C-A63C-4B6CB6E87B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92" y="2316"/>
                <a:ext cx="1109" cy="11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78885" tIns="41020" rIns="78885" bIns="4102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Airlines,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Shipping lines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Freight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Forwarders</a:t>
                </a:r>
              </a:p>
            </p:txBody>
          </p:sp>
          <p:sp>
            <p:nvSpPr>
              <p:cNvPr id="26" name="Rectangle 26">
                <a:extLst>
                  <a:ext uri="{FF2B5EF4-FFF2-40B4-BE49-F238E27FC236}">
                    <a16:creationId xmlns:a16="http://schemas.microsoft.com/office/drawing/2014/main" id="{32BE28FC-9542-4C58-A04C-67591A800A7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403" y="1503"/>
                <a:ext cx="1109" cy="8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78885" tIns="41020" rIns="78885" bIns="4102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Commerce and DGFT</a:t>
                </a:r>
              </a:p>
            </p:txBody>
          </p:sp>
          <p:sp>
            <p:nvSpPr>
              <p:cNvPr id="27" name="Rectangle 27">
                <a:extLst>
                  <a:ext uri="{FF2B5EF4-FFF2-40B4-BE49-F238E27FC236}">
                    <a16:creationId xmlns:a16="http://schemas.microsoft.com/office/drawing/2014/main" id="{2C178E94-EFA6-4A6D-907B-82E2ADA4ADC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62" y="2429"/>
                <a:ext cx="1109" cy="8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78885" tIns="41020" rIns="78885" bIns="4102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Customs and 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A28A"/>
                  </a:buClr>
                  <a:buFont typeface="Times" pitchFamily="18" charset="0"/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Baskerville Old Face" panose="02020602080505020303" pitchFamily="18" charset="0"/>
                  </a:rPr>
                  <a:t>PGAs</a:t>
                </a: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8E80328-F510-4773-AEBE-6E379E27FEE4}"/>
              </a:ext>
            </a:extLst>
          </p:cNvPr>
          <p:cNvSpPr/>
          <p:nvPr/>
        </p:nvSpPr>
        <p:spPr>
          <a:xfrm>
            <a:off x="8079971" y="2300142"/>
            <a:ext cx="1323335" cy="5708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PGAs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1D4E7D-BBB3-43EB-A2E4-1CC97C093D92}"/>
              </a:ext>
            </a:extLst>
          </p:cNvPr>
          <p:cNvSpPr/>
          <p:nvPr/>
        </p:nvSpPr>
        <p:spPr>
          <a:xfrm>
            <a:off x="9637258" y="2300141"/>
            <a:ext cx="1375959" cy="5708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Food Safety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F8DAD3-42C6-41DC-AA4A-37DFE85A0996}"/>
              </a:ext>
            </a:extLst>
          </p:cNvPr>
          <p:cNvSpPr/>
          <p:nvPr/>
        </p:nvSpPr>
        <p:spPr>
          <a:xfrm>
            <a:off x="8079971" y="2999331"/>
            <a:ext cx="1323335" cy="5708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Drug Controller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A974BC-3D72-4976-A8D5-18FB4A781BDF}"/>
              </a:ext>
            </a:extLst>
          </p:cNvPr>
          <p:cNvSpPr/>
          <p:nvPr/>
        </p:nvSpPr>
        <p:spPr>
          <a:xfrm>
            <a:off x="9637258" y="3032371"/>
            <a:ext cx="1375958" cy="5708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Quarantine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F125C0-6C61-4E8E-9116-0FA283F17B04}"/>
              </a:ext>
            </a:extLst>
          </p:cNvPr>
          <p:cNvSpPr/>
          <p:nvPr/>
        </p:nvSpPr>
        <p:spPr>
          <a:xfrm>
            <a:off x="8079971" y="3698520"/>
            <a:ext cx="1323335" cy="5708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Environment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5FCD36-BCBD-42FE-BD30-87481C56DC2A}"/>
              </a:ext>
            </a:extLst>
          </p:cNvPr>
          <p:cNvSpPr/>
          <p:nvPr/>
        </p:nvSpPr>
        <p:spPr>
          <a:xfrm>
            <a:off x="9637258" y="3695606"/>
            <a:ext cx="1375958" cy="5708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Wildlife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F1F093-5191-451D-A94B-900258B3CDE3}"/>
              </a:ext>
            </a:extLst>
          </p:cNvPr>
          <p:cNvSpPr/>
          <p:nvPr/>
        </p:nvSpPr>
        <p:spPr>
          <a:xfrm>
            <a:off x="8079971" y="4397709"/>
            <a:ext cx="1323335" cy="5708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Textile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3C996-7203-48F2-B546-A7D864EF7350}"/>
              </a:ext>
            </a:extLst>
          </p:cNvPr>
          <p:cNvSpPr/>
          <p:nvPr/>
        </p:nvSpPr>
        <p:spPr>
          <a:xfrm>
            <a:off x="9637258" y="4362504"/>
            <a:ext cx="1375958" cy="5708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Security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ABAA578-089B-4A65-BCC9-9E46AD05F00A}"/>
              </a:ext>
            </a:extLst>
          </p:cNvPr>
          <p:cNvSpPr/>
          <p:nvPr/>
        </p:nvSpPr>
        <p:spPr>
          <a:xfrm>
            <a:off x="8079971" y="5096939"/>
            <a:ext cx="1323335" cy="5708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Telecom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9C0217E-18A0-4849-A9FA-D39D2392CD56}"/>
              </a:ext>
            </a:extLst>
          </p:cNvPr>
          <p:cNvSpPr/>
          <p:nvPr/>
        </p:nvSpPr>
        <p:spPr>
          <a:xfrm>
            <a:off x="9637258" y="5049694"/>
            <a:ext cx="1375958" cy="57086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610" tIns="54610" rIns="54610" bIns="5461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askerville Old Face" panose="02020602080505020303" pitchFamily="18" charset="0"/>
              </a:rPr>
              <a:t>Radiation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AD985E-FC62-4DE8-B53F-CCF4B0F76B72}"/>
              </a:ext>
            </a:extLst>
          </p:cNvPr>
          <p:cNvSpPr txBox="1"/>
          <p:nvPr/>
        </p:nvSpPr>
        <p:spPr>
          <a:xfrm>
            <a:off x="8256894" y="1729524"/>
            <a:ext cx="2429301" cy="442249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Baskerville Old Face" panose="02020602080505020303" pitchFamily="18" charset="0"/>
              </a:rPr>
              <a:t>Stakeholders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72699" y="97841"/>
            <a:ext cx="6783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Baskerville Old Face" panose="02020602080505020303" pitchFamily="18" charset="0"/>
              </a:rPr>
              <a:t>NCTF and its Structure– contd.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 b="11005"/>
          <a:stretch/>
        </p:blipFill>
        <p:spPr>
          <a:xfrm>
            <a:off x="106655" y="196984"/>
            <a:ext cx="676125" cy="5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91607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FONT" val="Univers55"/>
</p:tagLst>
</file>

<file path=ppt/theme/theme1.xml><?xml version="1.0" encoding="utf-8"?>
<a:theme xmlns:a="http://schemas.openxmlformats.org/drawingml/2006/main" name="Office Theme">
  <a:themeElements>
    <a:clrScheme name="Pretty Colours">
      <a:dk1>
        <a:srgbClr val="000000"/>
      </a:dk1>
      <a:lt1>
        <a:sysClr val="window" lastClr="FFFFFF"/>
      </a:lt1>
      <a:dk2>
        <a:srgbClr val="00338D"/>
      </a:dk2>
      <a:lt2>
        <a:srgbClr val="005EB8"/>
      </a:lt2>
      <a:accent1>
        <a:srgbClr val="0091DA"/>
      </a:accent1>
      <a:accent2>
        <a:srgbClr val="483698"/>
      </a:accent2>
      <a:accent3>
        <a:srgbClr val="470A68"/>
      </a:accent3>
      <a:accent4>
        <a:srgbClr val="6D2077"/>
      </a:accent4>
      <a:accent5>
        <a:srgbClr val="00A3A1"/>
      </a:accent5>
      <a:accent6>
        <a:srgbClr val="C6007E"/>
      </a:accent6>
      <a:hlink>
        <a:srgbClr val="0091DA"/>
      </a:hlink>
      <a:folHlink>
        <a:srgbClr val="0091D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 KPMG Colours">
    <a:dk1>
      <a:srgbClr val="000000"/>
    </a:dk1>
    <a:lt1>
      <a:sysClr val="window" lastClr="FFFFFF"/>
    </a:lt1>
    <a:dk2>
      <a:srgbClr val="00338D"/>
    </a:dk2>
    <a:lt2>
      <a:srgbClr val="F0F0F0"/>
    </a:lt2>
    <a:accent1>
      <a:srgbClr val="0091DA"/>
    </a:accent1>
    <a:accent2>
      <a:srgbClr val="6D2077"/>
    </a:accent2>
    <a:accent3>
      <a:srgbClr val="005EB8"/>
    </a:accent3>
    <a:accent4>
      <a:srgbClr val="00A3A1"/>
    </a:accent4>
    <a:accent5>
      <a:srgbClr val="EAAA00"/>
    </a:accent5>
    <a:accent6>
      <a:srgbClr val="43B02A"/>
    </a:accent6>
    <a:hlink>
      <a:srgbClr val="0091DA"/>
    </a:hlink>
    <a:folHlink>
      <a:srgbClr val="0091DA"/>
    </a:folHlink>
  </a:clrScheme>
  <a:fontScheme name="KPMG">
    <a:majorFont>
      <a:latin typeface="KPMG Extralight"/>
      <a:ea typeface=""/>
      <a:cs typeface=""/>
    </a:majorFont>
    <a:minorFont>
      <a:latin typeface="Arial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1665</Words>
  <Application>Microsoft Office PowerPoint</Application>
  <PresentationFormat>Widescreen</PresentationFormat>
  <Paragraphs>241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Agency FB</vt:lpstr>
      <vt:lpstr>Arial</vt:lpstr>
      <vt:lpstr>Baskerville Old Face</vt:lpstr>
      <vt:lpstr>Calibri</vt:lpstr>
      <vt:lpstr>Calibri Light</vt:lpstr>
      <vt:lpstr>Symbol</vt:lpstr>
      <vt:lpstr>Times</vt:lpstr>
      <vt:lpstr>Times New Roman</vt:lpstr>
      <vt:lpstr>Wingdings</vt:lpstr>
      <vt:lpstr>Office Theme</vt:lpstr>
      <vt:lpstr>                         National Committee on Trade Facilitation - India’s Experience </vt:lpstr>
      <vt:lpstr>Outline</vt:lpstr>
      <vt:lpstr>India’s Trade Facilitation Agreement (TFA) Compliance </vt:lpstr>
      <vt:lpstr>Problem Statement</vt:lpstr>
      <vt:lpstr>National Committee on Trade Facilitation (NCTF)</vt:lpstr>
      <vt:lpstr>NCTF Structure Design Principles</vt:lpstr>
      <vt:lpstr>Implementation Institutional Mechanism (1/2)</vt:lpstr>
      <vt:lpstr>Implementation Institutional Mechanism (2/2)</vt:lpstr>
      <vt:lpstr>Border Clearance Ecosystem in India</vt:lpstr>
      <vt:lpstr>As a step further to facilitate trade, NCTF developed a National Trade Facilitation Action Plan (NTFAP)</vt:lpstr>
      <vt:lpstr>  Leveraging Public Private Partnership in NCTF – Global Guidelines </vt:lpstr>
      <vt:lpstr>NCTF developed an agile tool to map implementation and undertake monitoring of TFA </vt:lpstr>
      <vt:lpstr>  In 2019 a National TRS has been initiated under the aegis of NCTF  - to span across 5 Phases</vt:lpstr>
      <vt:lpstr> Leading to Consistent Improvement in World Bank’s Doing Business Assessment</vt:lpstr>
      <vt:lpstr>Conclusion </vt:lpstr>
      <vt:lpstr>Thank You</vt:lpstr>
    </vt:vector>
  </TitlesOfParts>
  <Company>KPMG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India’s experience of Trade Facilitation</dc:title>
  <dc:creator>Madhusudanan, Ashwin</dc:creator>
  <cp:lastModifiedBy>McElvenney, Claire</cp:lastModifiedBy>
  <cp:revision>190</cp:revision>
  <dcterms:created xsi:type="dcterms:W3CDTF">2018-11-09T16:32:18Z</dcterms:created>
  <dcterms:modified xsi:type="dcterms:W3CDTF">2020-02-11T07:14:23Z</dcterms:modified>
</cp:coreProperties>
</file>