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media/image5.jpg" ContentType="image/jpeg"/>
  <Override PartName="/ppt/media/image6.jpg" ContentType="image/jpeg"/>
  <Override PartName="/ppt/notesSlides/notesSlide2.xml" ContentType="application/vnd.openxmlformats-officedocument.presentationml.notesSlide+xml"/>
  <Override PartName="/ppt/media/image9.jpg" ContentType="image/jpeg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image11.jpg" ContentType="image/jpeg"/>
  <Override PartName="/ppt/media/image15.jpg" ContentType="image/jpeg"/>
  <Override PartName="/ppt/media/image17.jpg" ContentType="image/jpeg"/>
  <Override PartName="/ppt/media/image20.jpg" ContentType="image/jpeg"/>
  <Override PartName="/ppt/media/image21.jpg" ContentType="image/jpeg"/>
  <Override PartName="/ppt/media/image25.jpg" ContentType="image/jpeg"/>
  <Override PartName="/ppt/media/image31.jpg" ContentType="image/jpeg"/>
  <Override PartName="/ppt/media/image32.jpg" ContentType="image/jpeg"/>
  <Override PartName="/ppt/media/image34.jpg" ContentType="image/jpeg"/>
  <Override PartName="/ppt/media/image35.jpg" ContentType="image/jpeg"/>
  <Override PartName="/ppt/notesSlides/notesSlide6.xml" ContentType="application/vnd.openxmlformats-officedocument.presentationml.notesSlide+xml"/>
  <Override PartName="/ppt/media/image37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67" r:id="rId3"/>
  </p:sldMasterIdLst>
  <p:notesMasterIdLst>
    <p:notesMasterId r:id="rId39"/>
  </p:notesMasterIdLst>
  <p:sldIdLst>
    <p:sldId id="256" r:id="rId4"/>
    <p:sldId id="308" r:id="rId5"/>
    <p:sldId id="347" r:id="rId6"/>
    <p:sldId id="348" r:id="rId7"/>
    <p:sldId id="309" r:id="rId8"/>
    <p:sldId id="349" r:id="rId9"/>
    <p:sldId id="350" r:id="rId10"/>
    <p:sldId id="351" r:id="rId11"/>
    <p:sldId id="341" r:id="rId12"/>
    <p:sldId id="352" r:id="rId13"/>
    <p:sldId id="353" r:id="rId14"/>
    <p:sldId id="354" r:id="rId15"/>
    <p:sldId id="372" r:id="rId16"/>
    <p:sldId id="355" r:id="rId17"/>
    <p:sldId id="356" r:id="rId18"/>
    <p:sldId id="357" r:id="rId19"/>
    <p:sldId id="358" r:id="rId20"/>
    <p:sldId id="359" r:id="rId21"/>
    <p:sldId id="360" r:id="rId22"/>
    <p:sldId id="361" r:id="rId23"/>
    <p:sldId id="362" r:id="rId24"/>
    <p:sldId id="363" r:id="rId25"/>
    <p:sldId id="373" r:id="rId26"/>
    <p:sldId id="364" r:id="rId27"/>
    <p:sldId id="365" r:id="rId28"/>
    <p:sldId id="366" r:id="rId29"/>
    <p:sldId id="367" r:id="rId30"/>
    <p:sldId id="368" r:id="rId31"/>
    <p:sldId id="369" r:id="rId32"/>
    <p:sldId id="370" r:id="rId33"/>
    <p:sldId id="374" r:id="rId34"/>
    <p:sldId id="371" r:id="rId35"/>
    <p:sldId id="375" r:id="rId36"/>
    <p:sldId id="376" r:id="rId37"/>
    <p:sldId id="303" r:id="rId38"/>
  </p:sldIdLst>
  <p:sldSz cx="9144000" cy="6858000" type="screen4x3"/>
  <p:notesSz cx="6662738" cy="9832975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  <a:srgbClr val="FFFFCC"/>
    <a:srgbClr val="0000FF"/>
    <a:srgbClr val="996633"/>
    <a:srgbClr val="7D9F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2222" autoAdjust="0"/>
  </p:normalViewPr>
  <p:slideViewPr>
    <p:cSldViewPr>
      <p:cViewPr varScale="1">
        <p:scale>
          <a:sx n="52" d="100"/>
          <a:sy n="52" d="100"/>
        </p:scale>
        <p:origin x="170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186" cy="4916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774010" y="0"/>
            <a:ext cx="2887186" cy="4916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D7D153-5D15-4219-AB5B-4AAD2663E883}" type="datetimeFigureOut">
              <a:rPr lang="es-ES" smtClean="0"/>
              <a:pPr/>
              <a:t>16/10/2019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874713" y="738188"/>
            <a:ext cx="4914900" cy="36861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66274" y="4670663"/>
            <a:ext cx="5330190" cy="44248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339620"/>
            <a:ext cx="2887186" cy="49164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774010" y="9339620"/>
            <a:ext cx="2887186" cy="49164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DED8D5-6365-4EA0-BDB9-68ADB4FC9C64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95310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DED8D5-6365-4EA0-BDB9-68ADB4FC9C64}" type="slidenum">
              <a:rPr lang="es-ES" smtClean="0"/>
              <a:pPr/>
              <a:t>1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PORTADA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6177404-1C19-4F04-A8A7-750A27E5176E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9712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PORTADA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6177404-1C19-4F04-A8A7-750A27E5176E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1850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PORTADA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6177404-1C19-4F04-A8A7-750A27E5176E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753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PORTADA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6177404-1C19-4F04-A8A7-750A27E5176E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5280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s-ES_tradnl">
              <a:latin typeface="Times New Roman" charset="0"/>
            </a:endParaRPr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4875" eaLnBrk="0" hangingPunct="0">
              <a:defRPr sz="2000" b="1">
                <a:solidFill>
                  <a:srgbClr val="FF3300"/>
                </a:solidFill>
                <a:latin typeface="Arial" charset="0"/>
                <a:ea typeface="ＭＳ Ｐゴシック" charset="0"/>
              </a:defRPr>
            </a:lvl1pPr>
            <a:lvl2pPr marL="742950" indent="-285750" defTabSz="904875" eaLnBrk="0" hangingPunct="0">
              <a:defRPr sz="2000" b="1">
                <a:solidFill>
                  <a:srgbClr val="FF3300"/>
                </a:solidFill>
                <a:latin typeface="Arial" charset="0"/>
                <a:ea typeface="ＭＳ Ｐゴシック" charset="0"/>
              </a:defRPr>
            </a:lvl2pPr>
            <a:lvl3pPr marL="1143000" indent="-228600" defTabSz="904875" eaLnBrk="0" hangingPunct="0">
              <a:defRPr sz="2000" b="1">
                <a:solidFill>
                  <a:srgbClr val="FF3300"/>
                </a:solidFill>
                <a:latin typeface="Arial" charset="0"/>
                <a:ea typeface="ＭＳ Ｐゴシック" charset="0"/>
              </a:defRPr>
            </a:lvl3pPr>
            <a:lvl4pPr marL="1600200" indent="-228600" defTabSz="904875" eaLnBrk="0" hangingPunct="0">
              <a:defRPr sz="2000" b="1">
                <a:solidFill>
                  <a:srgbClr val="FF3300"/>
                </a:solidFill>
                <a:latin typeface="Arial" charset="0"/>
                <a:ea typeface="ＭＳ Ｐゴシック" charset="0"/>
              </a:defRPr>
            </a:lvl4pPr>
            <a:lvl5pPr marL="2057400" indent="-228600" defTabSz="904875" eaLnBrk="0" hangingPunct="0">
              <a:defRPr sz="2000" b="1">
                <a:solidFill>
                  <a:srgbClr val="FF3300"/>
                </a:solidFill>
                <a:latin typeface="Arial" charset="0"/>
                <a:ea typeface="ＭＳ Ｐゴシック" charset="0"/>
              </a:defRPr>
            </a:lvl5pPr>
            <a:lvl6pPr marL="25146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3300"/>
                </a:solidFill>
                <a:latin typeface="Arial" charset="0"/>
                <a:ea typeface="ＭＳ Ｐゴシック" charset="0"/>
              </a:defRPr>
            </a:lvl6pPr>
            <a:lvl7pPr marL="29718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3300"/>
                </a:solidFill>
                <a:latin typeface="Arial" charset="0"/>
                <a:ea typeface="ＭＳ Ｐゴシック" charset="0"/>
              </a:defRPr>
            </a:lvl7pPr>
            <a:lvl8pPr marL="34290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3300"/>
                </a:solidFill>
                <a:latin typeface="Arial" charset="0"/>
                <a:ea typeface="ＭＳ Ｐゴシック" charset="0"/>
              </a:defRPr>
            </a:lvl8pPr>
            <a:lvl9pPr marL="38862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3300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6DC7494-9943-D141-900C-F3B339CCF60B}" type="slidenum">
              <a:rPr lang="es-ES" sz="1200" b="0">
                <a:solidFill>
                  <a:schemeClr val="tx1"/>
                </a:solidFill>
                <a:latin typeface="Times New Roman" charset="0"/>
              </a:rPr>
              <a:pPr eaLnBrk="1" hangingPunct="1"/>
              <a:t>35</a:t>
            </a:fld>
            <a:endParaRPr lang="es-ES" sz="1200" b="0">
              <a:solidFill>
                <a:schemeClr val="tx1"/>
              </a:solidFill>
              <a:latin typeface="Times New Roman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F910-B8CA-4D52-9168-4239F46D683D}" type="datetimeFigureOut">
              <a:rPr lang="es-ES" smtClean="0"/>
              <a:pPr/>
              <a:t>16/10/2019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37C23-C4AF-4631-B6BF-2C0859C18E02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F910-B8CA-4D52-9168-4239F46D683D}" type="datetimeFigureOut">
              <a:rPr lang="es-ES" smtClean="0"/>
              <a:pPr/>
              <a:t>16/10/2019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37C23-C4AF-4631-B6BF-2C0859C18E02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F910-B8CA-4D52-9168-4239F46D683D}" type="datetimeFigureOut">
              <a:rPr lang="es-ES" smtClean="0"/>
              <a:pPr/>
              <a:t>16/10/2019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37C23-C4AF-4631-B6BF-2C0859C18E02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799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16878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17375E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21212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783884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17375E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59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990394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17375E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07227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434141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67544" y="6381328"/>
            <a:ext cx="8208912" cy="365125"/>
          </a:xfrm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E6D6CE-25DB-42B3-881F-76C8B93560DC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89934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67544" y="6309320"/>
            <a:ext cx="8208912" cy="365125"/>
          </a:xfrm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C0FE29-0671-4F56-97D2-6892FAD973B9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76305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B1950162-0694-4759-A6FE-CEBFB65DCFEB}" type="datetimeFigureOut">
              <a:rPr lang="es-ES" smtClean="0"/>
              <a:pPr>
                <a:defRPr/>
              </a:pPr>
              <a:t>16/10/2019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1DD5E0-C5E5-44C4-A58F-0D081B8EE03E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92783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F910-B8CA-4D52-9168-4239F46D683D}" type="datetimeFigureOut">
              <a:rPr lang="es-ES" smtClean="0"/>
              <a:pPr/>
              <a:t>16/10/2019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37C23-C4AF-4631-B6BF-2C0859C18E02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B567469-F26D-4167-A03A-69C6BA6306B4}" type="datetimeFigureOut">
              <a:rPr lang="es-ES" smtClean="0"/>
              <a:pPr>
                <a:defRPr/>
              </a:pPr>
              <a:t>16/10/2019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3414E4-0088-452D-B027-FB7C424CE51D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64540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6B049A1-B634-4A60-B89D-C42F6DCD2895}" type="datetimeFigureOut">
              <a:rPr lang="es-ES" smtClean="0"/>
              <a:pPr>
                <a:defRPr/>
              </a:pPr>
              <a:t>16/10/2019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94CB8F-624D-4F91-A26F-0C8CF0EED252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42285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539552" y="6309320"/>
            <a:ext cx="8208912" cy="365125"/>
          </a:xfrm>
        </p:spPr>
        <p:txBody>
          <a:bodyPr/>
          <a:lstStyle/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03821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67544" y="6309320"/>
            <a:ext cx="8208912" cy="365125"/>
          </a:xfrm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181457-C93C-4FC1-BD92-879E84C0165A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41479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18C01FD-4D04-4EF2-99AB-BE8927CA0924}" type="datetimeFigureOut">
              <a:rPr lang="es-ES" smtClean="0"/>
              <a:pPr>
                <a:defRPr/>
              </a:pPr>
              <a:t>16/10/2019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F1A1BF-3325-4478-B2F1-1D77F7B6E1DA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94666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17207BC-5194-43F4-B7A0-08561044AA11}" type="datetimeFigureOut">
              <a:rPr lang="es-ES" smtClean="0"/>
              <a:pPr>
                <a:defRPr/>
              </a:pPr>
              <a:t>16/10/2019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88E778-5D89-408B-A8C2-2A701D215CE2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983761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1863DD5-4C73-4D9C-8427-FAC6130D3CAF}" type="datetimeFigureOut">
              <a:rPr lang="es-ES" smtClean="0"/>
              <a:pPr>
                <a:defRPr/>
              </a:pPr>
              <a:t>16/10/2019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5683AF-CF15-4893-8306-7CA59AA78A9C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02991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2D5791A-1ECB-4EFE-875B-9547070A503E}" type="datetimeFigureOut">
              <a:rPr lang="es-ES" smtClean="0"/>
              <a:pPr>
                <a:defRPr/>
              </a:pPr>
              <a:t>16/10/2019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EBA2BC-6912-4594-A339-2E9A2F397F7B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15313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mas de Offic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16416" y="6376243"/>
            <a:ext cx="576064" cy="365125"/>
          </a:xfrm>
          <a:prstGeom prst="rect">
            <a:avLst/>
          </a:prstGeom>
        </p:spPr>
        <p:txBody>
          <a:bodyPr/>
          <a:lstStyle>
            <a:lvl1pPr>
              <a:defRPr sz="1200" baseline="0">
                <a:solidFill>
                  <a:srgbClr val="004D9D"/>
                </a:solidFill>
              </a:defRPr>
            </a:lvl1pPr>
          </a:lstStyle>
          <a:p>
            <a:fld id="{ECF6B554-FA5B-44EB-ADFB-9D57B1AE10D6}" type="slidenum">
              <a:rPr lang="es-ES" smtClean="0"/>
              <a:pPr/>
              <a:t>‹#›</a:t>
            </a:fld>
            <a:endParaRPr lang="es-ES" dirty="0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67544" y="6453336"/>
            <a:ext cx="7704856" cy="36512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s-ES" i="1" smtClean="0">
                <a:solidFill>
                  <a:srgbClr val="004D9D"/>
                </a:solidFill>
                <a:latin typeface="Arial" charset="0"/>
              </a:rPr>
              <a:t>Brussels August 3rd 2017</a:t>
            </a:r>
            <a:endParaRPr lang="es-ES" dirty="0"/>
          </a:p>
        </p:txBody>
      </p:sp>
      <p:sp>
        <p:nvSpPr>
          <p:cNvPr id="6" name="1 Título"/>
          <p:cNvSpPr>
            <a:spLocks noGrp="1"/>
          </p:cNvSpPr>
          <p:nvPr>
            <p:ph type="title" hasCustomPrompt="1"/>
          </p:nvPr>
        </p:nvSpPr>
        <p:spPr>
          <a:xfrm>
            <a:off x="395536" y="1124744"/>
            <a:ext cx="8229600" cy="1143000"/>
          </a:xfrm>
        </p:spPr>
        <p:txBody>
          <a:bodyPr/>
          <a:lstStyle>
            <a:lvl1pPr>
              <a:defRPr sz="2400" baseline="0">
                <a:solidFill>
                  <a:srgbClr val="004D9D"/>
                </a:solidFill>
              </a:defRPr>
            </a:lvl1pPr>
          </a:lstStyle>
          <a:p>
            <a:r>
              <a:rPr lang="es-ES" dirty="0" smtClean="0"/>
              <a:t>Título de la diapositiva: </a:t>
            </a:r>
            <a:r>
              <a:rPr lang="es-ES" dirty="0" err="1" smtClean="0"/>
              <a:t>arial</a:t>
            </a:r>
            <a:r>
              <a:rPr lang="es-ES" dirty="0" smtClean="0"/>
              <a:t> 24</a:t>
            </a:r>
            <a:endParaRPr lang="es-ES" dirty="0"/>
          </a:p>
        </p:txBody>
      </p:sp>
      <p:sp>
        <p:nvSpPr>
          <p:cNvPr id="7" name="2 Marcador de contenido"/>
          <p:cNvSpPr>
            <a:spLocks noGrp="1"/>
          </p:cNvSpPr>
          <p:nvPr>
            <p:ph idx="1"/>
          </p:nvPr>
        </p:nvSpPr>
        <p:spPr>
          <a:xfrm>
            <a:off x="467544" y="2132857"/>
            <a:ext cx="8229600" cy="4104456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13361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F910-B8CA-4D52-9168-4239F46D683D}" type="datetimeFigureOut">
              <a:rPr lang="es-ES" smtClean="0"/>
              <a:pPr/>
              <a:t>16/10/2019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37C23-C4AF-4631-B6BF-2C0859C18E02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F910-B8CA-4D52-9168-4239F46D683D}" type="datetimeFigureOut">
              <a:rPr lang="es-ES" smtClean="0"/>
              <a:pPr/>
              <a:t>16/10/2019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37C23-C4AF-4631-B6BF-2C0859C18E02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F910-B8CA-4D52-9168-4239F46D683D}" type="datetimeFigureOut">
              <a:rPr lang="es-ES" smtClean="0"/>
              <a:pPr/>
              <a:t>16/10/2019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37C23-C4AF-4631-B6BF-2C0859C18E02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F910-B8CA-4D52-9168-4239F46D683D}" type="datetimeFigureOut">
              <a:rPr lang="es-ES" smtClean="0"/>
              <a:pPr/>
              <a:t>16/10/2019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37C23-C4AF-4631-B6BF-2C0859C18E02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F910-B8CA-4D52-9168-4239F46D683D}" type="datetimeFigureOut">
              <a:rPr lang="es-ES" smtClean="0"/>
              <a:pPr/>
              <a:t>16/10/2019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37C23-C4AF-4631-B6BF-2C0859C18E02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F910-B8CA-4D52-9168-4239F46D683D}" type="datetimeFigureOut">
              <a:rPr lang="es-ES" smtClean="0"/>
              <a:pPr/>
              <a:t>16/10/2019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37C23-C4AF-4631-B6BF-2C0859C18E02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F910-B8CA-4D52-9168-4239F46D683D}" type="datetimeFigureOut">
              <a:rPr lang="es-ES" smtClean="0"/>
              <a:pPr/>
              <a:t>16/10/2019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37C23-C4AF-4631-B6BF-2C0859C18E02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3BF910-B8CA-4D52-9168-4239F46D683D}" type="datetimeFigureOut">
              <a:rPr lang="es-ES" smtClean="0"/>
              <a:pPr/>
              <a:t>16/10/2019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037C23-C4AF-4631-B6BF-2C0859C18E02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7820" y="850798"/>
            <a:ext cx="8468359" cy="28238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17375E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2676" y="1758060"/>
            <a:ext cx="8378647" cy="36341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21212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79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72108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-19050" y="0"/>
            <a:ext cx="9163050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67544" y="6356350"/>
            <a:ext cx="82089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s-ES" sz="1200" i="1" kern="1200" smtClean="0">
                <a:solidFill>
                  <a:srgbClr val="004D9D"/>
                </a:solidFill>
                <a:latin typeface="Arial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fld id="{251CB279-1462-4FAF-BF80-21E5A26712E9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76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hyperlink" Target="http://www.negociofranquicia.es/franquicia-cooperacion-flexible/" TargetMode="External"/><Relationship Id="rId1" Type="http://schemas.openxmlformats.org/officeDocument/2006/relationships/slideLayout" Target="../slideLayouts/slideLayout2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7.jpg"/><Relationship Id="rId4" Type="http://schemas.openxmlformats.org/officeDocument/2006/relationships/image" Target="../media/image3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portadarrrrrr-copia-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283968" y="2060848"/>
            <a:ext cx="4860032" cy="280831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2060"/>
                </a:solidFill>
                <a:latin typeface="Arial Black" pitchFamily="34" charset="0"/>
              </a:rPr>
              <a:t>Technical assistance from Spain in the framework of the WCO MERCATOR </a:t>
            </a:r>
            <a:r>
              <a:rPr lang="en-US" b="1" dirty="0" err="1" smtClean="0">
                <a:solidFill>
                  <a:srgbClr val="002060"/>
                </a:solidFill>
                <a:latin typeface="Arial Black" pitchFamily="34" charset="0"/>
              </a:rPr>
              <a:t>Programme</a:t>
            </a:r>
            <a:endParaRPr lang="en-GB" b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533400" y="6400800"/>
            <a:ext cx="8077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s-ES" sz="1400" b="1" i="1" dirty="0" err="1" smtClean="0">
                <a:solidFill>
                  <a:srgbClr val="002060"/>
                </a:solidFill>
                <a:latin typeface="Arial" pitchFamily="34" charset="0"/>
              </a:rPr>
              <a:t>Customs</a:t>
            </a:r>
            <a:r>
              <a:rPr lang="es-ES" sz="1400" b="1" i="1" dirty="0" smtClean="0">
                <a:solidFill>
                  <a:srgbClr val="002060"/>
                </a:solidFill>
                <a:latin typeface="Arial" pitchFamily="34" charset="0"/>
              </a:rPr>
              <a:t> and </a:t>
            </a:r>
            <a:r>
              <a:rPr lang="es-ES" sz="1400" b="1" i="1" dirty="0" err="1" smtClean="0">
                <a:solidFill>
                  <a:srgbClr val="002060"/>
                </a:solidFill>
                <a:latin typeface="Arial" pitchFamily="34" charset="0"/>
              </a:rPr>
              <a:t>Excise</a:t>
            </a:r>
            <a:r>
              <a:rPr lang="es-ES" sz="1400" b="1" i="1" dirty="0" smtClean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es-ES" sz="1400" b="1" i="1" dirty="0" err="1" smtClean="0">
                <a:solidFill>
                  <a:srgbClr val="002060"/>
                </a:solidFill>
                <a:latin typeface="Arial" pitchFamily="34" charset="0"/>
              </a:rPr>
              <a:t>Department</a:t>
            </a:r>
            <a:r>
              <a:rPr lang="es-ES" sz="1400" b="1" i="1" dirty="0" smtClean="0">
                <a:solidFill>
                  <a:srgbClr val="002060"/>
                </a:solidFill>
                <a:latin typeface="Arial" pitchFamily="34" charset="0"/>
              </a:rPr>
              <a:t> – </a:t>
            </a:r>
            <a:r>
              <a:rPr lang="es-ES" sz="1400" b="1" i="1" dirty="0" err="1" smtClean="0">
                <a:solidFill>
                  <a:srgbClr val="002060"/>
                </a:solidFill>
                <a:latin typeface="Arial" pitchFamily="34" charset="0"/>
              </a:rPr>
              <a:t>Tax</a:t>
            </a:r>
            <a:r>
              <a:rPr lang="es-ES" sz="1400" b="1" i="1" dirty="0" smtClean="0">
                <a:solidFill>
                  <a:srgbClr val="002060"/>
                </a:solidFill>
                <a:latin typeface="Arial" pitchFamily="34" charset="0"/>
              </a:rPr>
              <a:t> Agency - </a:t>
            </a:r>
            <a:r>
              <a:rPr lang="es-ES" sz="1400" b="1" i="1" dirty="0" err="1" smtClean="0">
                <a:solidFill>
                  <a:srgbClr val="002060"/>
                </a:solidFill>
                <a:latin typeface="Arial" pitchFamily="34" charset="0"/>
              </a:rPr>
              <a:t>Spain</a:t>
            </a:r>
            <a:endParaRPr lang="es-ES" sz="1400" b="1" i="1" dirty="0">
              <a:solidFill>
                <a:srgbClr val="002060"/>
              </a:solidFill>
              <a:latin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41" y="764704"/>
            <a:ext cx="4430958" cy="280831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570" y="3679319"/>
            <a:ext cx="2476500" cy="2476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F6B554-FA5B-44EB-ADFB-9D57B1AE10D6}" type="slidenum">
              <a:rPr kumimoji="0" lang="es-ES" sz="1200" b="0" i="1" u="none" strike="noStrike" kern="1200" cap="none" spc="0" normalizeH="0" baseline="0" noProof="0" smtClean="0">
                <a:ln>
                  <a:noFill/>
                </a:ln>
                <a:solidFill>
                  <a:srgbClr val="004D9D"/>
                </a:solidFill>
                <a:effectLst/>
                <a:uLnTx/>
                <a:uFillTx/>
                <a:latin typeface="Arial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s-ES" sz="1200" b="0" i="1" u="none" strike="noStrike" kern="1200" cap="none" spc="0" normalizeH="0" baseline="0" noProof="0" dirty="0">
              <a:ln>
                <a:noFill/>
              </a:ln>
              <a:solidFill>
                <a:srgbClr val="004D9D"/>
              </a:solidFill>
              <a:effectLst/>
              <a:uLnTx/>
              <a:uFillTx/>
              <a:latin typeface="Arial" charset="0"/>
              <a:ea typeface="+mn-ea"/>
              <a:cs typeface="Arial" pitchFamily="34" charset="0"/>
            </a:endParaRPr>
          </a:p>
        </p:txBody>
      </p:sp>
      <p:sp>
        <p:nvSpPr>
          <p:cNvPr id="5" name="Marcador de contenido 1"/>
          <p:cNvSpPr>
            <a:spLocks noGrp="1"/>
          </p:cNvSpPr>
          <p:nvPr>
            <p:ph idx="1"/>
          </p:nvPr>
        </p:nvSpPr>
        <p:spPr>
          <a:xfrm>
            <a:off x="0" y="795663"/>
            <a:ext cx="9144000" cy="6093296"/>
          </a:xfrm>
        </p:spPr>
        <p:txBody>
          <a:bodyPr>
            <a:normAutofit/>
          </a:bodyPr>
          <a:lstStyle/>
          <a:p>
            <a:pPr marL="0" indent="0"/>
            <a:endParaRPr lang="en-US" sz="2000" b="1" dirty="0" smtClean="0">
              <a:solidFill>
                <a:srgbClr val="004D9D"/>
              </a:solidFill>
            </a:endParaRPr>
          </a:p>
          <a:p>
            <a:pPr marL="0" indent="0"/>
            <a:endParaRPr lang="en-US" sz="1800" dirty="0" smtClean="0">
              <a:solidFill>
                <a:srgbClr val="004D9D"/>
              </a:solidFill>
            </a:endParaRPr>
          </a:p>
          <a:p>
            <a:pPr marL="0" indent="0"/>
            <a:endParaRPr lang="en-US" sz="1800" dirty="0" smtClean="0">
              <a:solidFill>
                <a:srgbClr val="004D9D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1: </a:t>
            </a:r>
            <a:r>
              <a:rPr lang="en-US" sz="2800" b="1" dirty="0">
                <a:solidFill>
                  <a:srgbClr val="0070C0"/>
                </a:solidFill>
                <a:latin typeface="Arial"/>
                <a:cs typeface="Arial"/>
              </a:rPr>
              <a:t>Publication and availability of information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 smtClean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1.2.1. a): a description of this procedures for I, E or T, including procedures for appeal or review: C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the forms and documents required : C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u="sng" dirty="0" smtClean="0">
                <a:solidFill>
                  <a:srgbClr val="004D9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Hardware y Software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ítulo 2"/>
          <p:cNvSpPr>
            <a:spLocks noGrp="1"/>
          </p:cNvSpPr>
          <p:nvPr>
            <p:ph type="title"/>
          </p:nvPr>
        </p:nvSpPr>
        <p:spPr>
          <a:xfrm>
            <a:off x="-1188640" y="801970"/>
            <a:ext cx="8229600" cy="288032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     </a:t>
            </a:r>
            <a:r>
              <a:rPr lang="es-ES" b="1" dirty="0" smtClean="0">
                <a:solidFill>
                  <a:srgbClr val="FF0000"/>
                </a:solidFill>
              </a:rPr>
              <a:t>                      </a:t>
            </a:r>
            <a:r>
              <a:rPr lang="es-ES" b="1" dirty="0" smtClean="0"/>
              <a:t>       </a:t>
            </a:r>
            <a:r>
              <a:rPr lang="es-ES" dirty="0" smtClean="0"/>
              <a:t>     </a:t>
            </a:r>
            <a:r>
              <a:rPr lang="es-ES" sz="4900" dirty="0" smtClean="0"/>
              <a:t>MAJOR DIFFICULTIES</a:t>
            </a:r>
            <a:endParaRPr lang="es-ES" sz="4900" b="1" dirty="0"/>
          </a:p>
        </p:txBody>
      </p:sp>
      <p:pic>
        <p:nvPicPr>
          <p:cNvPr id="1028" name="Picture 4" descr="Resultado de imagen de imagenes documentos comercial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180" y="4295768"/>
            <a:ext cx="3804268" cy="244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869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F6B554-FA5B-44EB-ADFB-9D57B1AE10D6}" type="slidenum">
              <a:rPr kumimoji="0" lang="es-ES" sz="1200" b="0" i="1" u="none" strike="noStrike" kern="1200" cap="none" spc="0" normalizeH="0" baseline="0" noProof="0" smtClean="0">
                <a:ln>
                  <a:noFill/>
                </a:ln>
                <a:solidFill>
                  <a:srgbClr val="004D9D"/>
                </a:solidFill>
                <a:effectLst/>
                <a:uLnTx/>
                <a:uFillTx/>
                <a:latin typeface="Arial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s-ES" sz="1200" b="0" i="1" u="none" strike="noStrike" kern="1200" cap="none" spc="0" normalizeH="0" baseline="0" noProof="0" dirty="0">
              <a:ln>
                <a:noFill/>
              </a:ln>
              <a:solidFill>
                <a:srgbClr val="004D9D"/>
              </a:solidFill>
              <a:effectLst/>
              <a:uLnTx/>
              <a:uFillTx/>
              <a:latin typeface="Arial" charset="0"/>
              <a:ea typeface="+mn-ea"/>
              <a:cs typeface="Arial" pitchFamily="34" charset="0"/>
            </a:endParaRPr>
          </a:p>
        </p:txBody>
      </p:sp>
      <p:sp>
        <p:nvSpPr>
          <p:cNvPr id="5" name="Marcador de contenido 1"/>
          <p:cNvSpPr>
            <a:spLocks noGrp="1"/>
          </p:cNvSpPr>
          <p:nvPr>
            <p:ph idx="1"/>
          </p:nvPr>
        </p:nvSpPr>
        <p:spPr>
          <a:xfrm>
            <a:off x="0" y="795663"/>
            <a:ext cx="9144000" cy="6093296"/>
          </a:xfrm>
        </p:spPr>
        <p:txBody>
          <a:bodyPr>
            <a:normAutofit/>
          </a:bodyPr>
          <a:lstStyle/>
          <a:p>
            <a:pPr marL="0" indent="0"/>
            <a:endParaRPr lang="en-US" sz="2000" b="1" dirty="0" smtClean="0">
              <a:solidFill>
                <a:srgbClr val="004D9D"/>
              </a:solidFill>
            </a:endParaRPr>
          </a:p>
          <a:p>
            <a:pPr marL="0" indent="0"/>
            <a:endParaRPr lang="en-US" sz="1800" dirty="0" smtClean="0">
              <a:solidFill>
                <a:srgbClr val="004D9D"/>
              </a:solidFill>
            </a:endParaRPr>
          </a:p>
          <a:p>
            <a:pPr marL="0" indent="0"/>
            <a:endParaRPr lang="en-US" sz="1800" dirty="0" smtClean="0">
              <a:solidFill>
                <a:srgbClr val="004D9D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1: </a:t>
            </a:r>
            <a:r>
              <a:rPr lang="en-US" sz="2800" b="1" dirty="0">
                <a:solidFill>
                  <a:srgbClr val="0070C0"/>
                </a:solidFill>
                <a:latin typeface="Arial"/>
                <a:cs typeface="Arial"/>
              </a:rPr>
              <a:t>Publication and availability of information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 smtClean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u="sng" dirty="0" smtClean="0">
                <a:solidFill>
                  <a:srgbClr val="004D9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1.3.3.1: Information Services: C</a:t>
            </a: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Customs Union: B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u="sng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2800" b="1" u="sng" dirty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establish an </a:t>
            </a:r>
            <a:endParaRPr lang="en-US" sz="2800" b="1" u="sng" dirty="0" smtClean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/>
            <a:r>
              <a:rPr lang="en-US" sz="2800" b="1" u="sng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 </a:t>
            </a:r>
            <a:r>
              <a:rPr lang="en-US" sz="2800" b="1" u="sng" dirty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</a:t>
            </a:r>
            <a:endParaRPr lang="en-US" sz="2800" b="1" u="sng" dirty="0" smtClean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/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u="sng" dirty="0" smtClean="0">
              <a:solidFill>
                <a:srgbClr val="004D9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ítulo 2"/>
          <p:cNvSpPr>
            <a:spLocks noGrp="1"/>
          </p:cNvSpPr>
          <p:nvPr>
            <p:ph type="title"/>
          </p:nvPr>
        </p:nvSpPr>
        <p:spPr>
          <a:xfrm>
            <a:off x="-1188640" y="801970"/>
            <a:ext cx="8229600" cy="288032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     </a:t>
            </a:r>
            <a:r>
              <a:rPr lang="es-ES" b="1" dirty="0" smtClean="0">
                <a:solidFill>
                  <a:srgbClr val="FF0000"/>
                </a:solidFill>
              </a:rPr>
              <a:t>                      </a:t>
            </a:r>
            <a:r>
              <a:rPr lang="es-ES" b="1" dirty="0" smtClean="0"/>
              <a:t>       </a:t>
            </a:r>
            <a:r>
              <a:rPr lang="es-ES" dirty="0" smtClean="0"/>
              <a:t>     </a:t>
            </a:r>
            <a:r>
              <a:rPr lang="es-ES" sz="4900" dirty="0" smtClean="0"/>
              <a:t>MAJOR DIFFICULTIES</a:t>
            </a:r>
            <a:endParaRPr lang="es-ES" sz="4900" b="1" dirty="0"/>
          </a:p>
        </p:txBody>
      </p:sp>
      <p:pic>
        <p:nvPicPr>
          <p:cNvPr id="2050" name="Picture 2" descr="Resultado de imagen de imagenes de ventanillas de banc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898084"/>
            <a:ext cx="4392488" cy="2496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5515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F6B554-FA5B-44EB-ADFB-9D57B1AE10D6}" type="slidenum">
              <a:rPr kumimoji="0" lang="es-ES" sz="1200" b="0" i="1" u="none" strike="noStrike" kern="1200" cap="none" spc="0" normalizeH="0" baseline="0" noProof="0" smtClean="0">
                <a:ln>
                  <a:noFill/>
                </a:ln>
                <a:solidFill>
                  <a:srgbClr val="004D9D"/>
                </a:solidFill>
                <a:effectLst/>
                <a:uLnTx/>
                <a:uFillTx/>
                <a:latin typeface="Arial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s-ES" sz="1200" b="0" i="1" u="none" strike="noStrike" kern="1200" cap="none" spc="0" normalizeH="0" baseline="0" noProof="0" dirty="0">
              <a:ln>
                <a:noFill/>
              </a:ln>
              <a:solidFill>
                <a:srgbClr val="004D9D"/>
              </a:solidFill>
              <a:effectLst/>
              <a:uLnTx/>
              <a:uFillTx/>
              <a:latin typeface="Arial" charset="0"/>
              <a:ea typeface="+mn-ea"/>
              <a:cs typeface="Arial" pitchFamily="34" charset="0"/>
            </a:endParaRPr>
          </a:p>
        </p:txBody>
      </p:sp>
      <p:sp>
        <p:nvSpPr>
          <p:cNvPr id="5" name="Marcador de contenido 1"/>
          <p:cNvSpPr>
            <a:spLocks noGrp="1"/>
          </p:cNvSpPr>
          <p:nvPr>
            <p:ph idx="1"/>
          </p:nvPr>
        </p:nvSpPr>
        <p:spPr>
          <a:xfrm>
            <a:off x="0" y="795663"/>
            <a:ext cx="9144000" cy="6093296"/>
          </a:xfrm>
        </p:spPr>
        <p:txBody>
          <a:bodyPr>
            <a:normAutofit/>
          </a:bodyPr>
          <a:lstStyle/>
          <a:p>
            <a:pPr marL="0" indent="0"/>
            <a:endParaRPr lang="en-US" sz="2000" b="1" dirty="0" smtClean="0">
              <a:solidFill>
                <a:srgbClr val="004D9D"/>
              </a:solidFill>
            </a:endParaRPr>
          </a:p>
          <a:p>
            <a:pPr marL="0" indent="0"/>
            <a:endParaRPr lang="en-US" sz="1800" dirty="0" smtClean="0">
              <a:solidFill>
                <a:srgbClr val="004D9D"/>
              </a:solidFill>
            </a:endParaRPr>
          </a:p>
          <a:p>
            <a:pPr marL="0" indent="0"/>
            <a:endParaRPr lang="en-US" sz="1800" dirty="0" smtClean="0">
              <a:solidFill>
                <a:srgbClr val="004D9D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1: </a:t>
            </a:r>
            <a:r>
              <a:rPr lang="en-US" sz="2800" b="1" dirty="0">
                <a:solidFill>
                  <a:srgbClr val="0070C0"/>
                </a:solidFill>
                <a:latin typeface="Arial"/>
                <a:cs typeface="Arial"/>
              </a:rPr>
              <a:t>Publication and availability of information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 smtClean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4: Notifications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the Uniform Resource Locators of website: B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the contact information of the enquiry points: B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ítulo 2"/>
          <p:cNvSpPr>
            <a:spLocks noGrp="1"/>
          </p:cNvSpPr>
          <p:nvPr>
            <p:ph type="title"/>
          </p:nvPr>
        </p:nvSpPr>
        <p:spPr>
          <a:xfrm>
            <a:off x="-1188640" y="801970"/>
            <a:ext cx="8229600" cy="288032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     </a:t>
            </a:r>
            <a:r>
              <a:rPr lang="es-ES" b="1" dirty="0" smtClean="0">
                <a:solidFill>
                  <a:srgbClr val="FF0000"/>
                </a:solidFill>
              </a:rPr>
              <a:t>                      </a:t>
            </a:r>
            <a:r>
              <a:rPr lang="es-ES" b="1" dirty="0" smtClean="0"/>
              <a:t>       </a:t>
            </a:r>
            <a:r>
              <a:rPr lang="es-ES" dirty="0" smtClean="0"/>
              <a:t>     </a:t>
            </a:r>
            <a:r>
              <a:rPr lang="es-ES" sz="4900" dirty="0" smtClean="0"/>
              <a:t>MAJOR DIFFICULTIES</a:t>
            </a:r>
            <a:endParaRPr lang="es-ES" sz="4900" b="1" dirty="0"/>
          </a:p>
        </p:txBody>
      </p:sp>
      <p:pic>
        <p:nvPicPr>
          <p:cNvPr id="6146" name="Picture 2" descr="Resultado de imagen de imagenes paginas we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160" y="4442414"/>
            <a:ext cx="4254465" cy="2408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672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F6B554-FA5B-44EB-ADFB-9D57B1AE10D6}" type="slidenum">
              <a:rPr kumimoji="0" lang="es-ES" sz="1200" b="0" i="1" u="none" strike="noStrike" kern="1200" cap="none" spc="0" normalizeH="0" baseline="0" noProof="0" smtClean="0">
                <a:ln>
                  <a:noFill/>
                </a:ln>
                <a:solidFill>
                  <a:srgbClr val="004D9D"/>
                </a:solidFill>
                <a:effectLst/>
                <a:uLnTx/>
                <a:uFillTx/>
                <a:latin typeface="Arial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s-ES" sz="1200" b="0" i="1" u="none" strike="noStrike" kern="1200" cap="none" spc="0" normalizeH="0" baseline="0" noProof="0" dirty="0">
              <a:ln>
                <a:noFill/>
              </a:ln>
              <a:solidFill>
                <a:srgbClr val="004D9D"/>
              </a:solidFill>
              <a:effectLst/>
              <a:uLnTx/>
              <a:uFillTx/>
              <a:latin typeface="Arial" charset="0"/>
              <a:ea typeface="+mn-ea"/>
              <a:cs typeface="Arial" pitchFamily="34" charset="0"/>
            </a:endParaRPr>
          </a:p>
        </p:txBody>
      </p:sp>
      <p:sp>
        <p:nvSpPr>
          <p:cNvPr id="5" name="Marcador de contenido 1"/>
          <p:cNvSpPr>
            <a:spLocks noGrp="1"/>
          </p:cNvSpPr>
          <p:nvPr>
            <p:ph idx="1"/>
          </p:nvPr>
        </p:nvSpPr>
        <p:spPr>
          <a:xfrm>
            <a:off x="0" y="795663"/>
            <a:ext cx="9144000" cy="6093296"/>
          </a:xfrm>
        </p:spPr>
        <p:txBody>
          <a:bodyPr>
            <a:normAutofit/>
          </a:bodyPr>
          <a:lstStyle/>
          <a:p>
            <a:pPr marL="0" indent="0"/>
            <a:endParaRPr lang="en-US" sz="2000" b="1" dirty="0" smtClean="0">
              <a:solidFill>
                <a:srgbClr val="004D9D"/>
              </a:solidFill>
            </a:endParaRPr>
          </a:p>
          <a:p>
            <a:pPr marL="0" indent="0"/>
            <a:endParaRPr lang="en-US" sz="1800" dirty="0" smtClean="0">
              <a:solidFill>
                <a:srgbClr val="004D9D"/>
              </a:solidFill>
            </a:endParaRPr>
          </a:p>
          <a:p>
            <a:pPr marL="0" indent="0"/>
            <a:endParaRPr lang="en-US" sz="1800" dirty="0" smtClean="0">
              <a:solidFill>
                <a:srgbClr val="004D9D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1: </a:t>
            </a:r>
            <a:r>
              <a:rPr lang="en-US" sz="2800" b="1" dirty="0">
                <a:solidFill>
                  <a:srgbClr val="0070C0"/>
                </a:solidFill>
                <a:latin typeface="Arial"/>
                <a:cs typeface="Arial"/>
              </a:rPr>
              <a:t>Publication and availability of information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 smtClean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consultation system is not used prior to the publication of the regulation. See if the domestic legislation of each of the countries allows it.</a:t>
            </a:r>
          </a:p>
        </p:txBody>
      </p:sp>
      <p:sp>
        <p:nvSpPr>
          <p:cNvPr id="6" name="Título 2"/>
          <p:cNvSpPr>
            <a:spLocks noGrp="1"/>
          </p:cNvSpPr>
          <p:nvPr>
            <p:ph type="title"/>
          </p:nvPr>
        </p:nvSpPr>
        <p:spPr>
          <a:xfrm>
            <a:off x="-1188640" y="801970"/>
            <a:ext cx="8229600" cy="288032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     </a:t>
            </a:r>
            <a:r>
              <a:rPr lang="es-ES" b="1" dirty="0" smtClean="0">
                <a:solidFill>
                  <a:srgbClr val="FF0000"/>
                </a:solidFill>
              </a:rPr>
              <a:t>                      </a:t>
            </a:r>
            <a:r>
              <a:rPr lang="es-ES" b="1" dirty="0" smtClean="0"/>
              <a:t>       </a:t>
            </a:r>
            <a:r>
              <a:rPr lang="es-ES" dirty="0" smtClean="0"/>
              <a:t>     </a:t>
            </a:r>
            <a:r>
              <a:rPr lang="es-ES" sz="4900" dirty="0" smtClean="0"/>
              <a:t>MAJOR DIFFICULTIES</a:t>
            </a:r>
            <a:endParaRPr lang="es-ES" sz="49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1" y="4221088"/>
            <a:ext cx="3594002" cy="2667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081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F6B554-FA5B-44EB-ADFB-9D57B1AE10D6}" type="slidenum">
              <a:rPr kumimoji="0" lang="es-ES" sz="1200" b="0" i="1" u="none" strike="noStrike" kern="1200" cap="none" spc="0" normalizeH="0" baseline="0" noProof="0" smtClean="0">
                <a:ln>
                  <a:noFill/>
                </a:ln>
                <a:solidFill>
                  <a:srgbClr val="004D9D"/>
                </a:solidFill>
                <a:effectLst/>
                <a:uLnTx/>
                <a:uFillTx/>
                <a:latin typeface="Arial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s-ES" sz="1200" b="0" i="1" u="none" strike="noStrike" kern="1200" cap="none" spc="0" normalizeH="0" baseline="0" noProof="0" dirty="0">
              <a:ln>
                <a:noFill/>
              </a:ln>
              <a:solidFill>
                <a:srgbClr val="004D9D"/>
              </a:solidFill>
              <a:effectLst/>
              <a:uLnTx/>
              <a:uFillTx/>
              <a:latin typeface="Arial" charset="0"/>
              <a:ea typeface="+mn-ea"/>
              <a:cs typeface="Arial" pitchFamily="34" charset="0"/>
            </a:endParaRPr>
          </a:p>
        </p:txBody>
      </p:sp>
      <p:sp>
        <p:nvSpPr>
          <p:cNvPr id="5" name="Marcador de contenido 1"/>
          <p:cNvSpPr>
            <a:spLocks noGrp="1"/>
          </p:cNvSpPr>
          <p:nvPr>
            <p:ph idx="1"/>
          </p:nvPr>
        </p:nvSpPr>
        <p:spPr>
          <a:xfrm>
            <a:off x="0" y="795663"/>
            <a:ext cx="9144000" cy="6093296"/>
          </a:xfrm>
        </p:spPr>
        <p:txBody>
          <a:bodyPr>
            <a:normAutofit/>
          </a:bodyPr>
          <a:lstStyle/>
          <a:p>
            <a:pPr marL="0" indent="0"/>
            <a:endParaRPr lang="en-US" sz="2000" b="1" dirty="0" smtClean="0">
              <a:solidFill>
                <a:srgbClr val="004D9D"/>
              </a:solidFill>
            </a:endParaRPr>
          </a:p>
          <a:p>
            <a:pPr marL="0" indent="0"/>
            <a:endParaRPr lang="en-US" sz="1800" dirty="0" smtClean="0">
              <a:solidFill>
                <a:srgbClr val="004D9D"/>
              </a:solidFill>
            </a:endParaRPr>
          </a:p>
          <a:p>
            <a:pPr marL="0" indent="0"/>
            <a:endParaRPr lang="en-US" sz="1800" dirty="0" smtClean="0">
              <a:solidFill>
                <a:srgbClr val="004D9D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3: Advance Rulings</a:t>
            </a:r>
            <a:endParaRPr lang="en-US" sz="2800" b="1" dirty="0">
              <a:solidFill>
                <a:srgbClr val="0070C0"/>
              </a:solidFill>
              <a:latin typeface="Arial"/>
              <a:cs typeface="Arial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 smtClean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3.9: In addition to the advance rulings: B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the appropriate method or criteria, and the application thereof the valor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Exemptions duties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Tariff, quotas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Additional matters        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ítulo 2"/>
          <p:cNvSpPr>
            <a:spLocks noGrp="1"/>
          </p:cNvSpPr>
          <p:nvPr>
            <p:ph type="title"/>
          </p:nvPr>
        </p:nvSpPr>
        <p:spPr>
          <a:xfrm>
            <a:off x="-1188640" y="801970"/>
            <a:ext cx="8229600" cy="288032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     </a:t>
            </a:r>
            <a:r>
              <a:rPr lang="es-ES" b="1" dirty="0" smtClean="0">
                <a:solidFill>
                  <a:srgbClr val="FF0000"/>
                </a:solidFill>
              </a:rPr>
              <a:t>                      </a:t>
            </a:r>
            <a:r>
              <a:rPr lang="es-ES" b="1" dirty="0" smtClean="0"/>
              <a:t>       </a:t>
            </a:r>
            <a:r>
              <a:rPr lang="es-ES" dirty="0" smtClean="0"/>
              <a:t>     </a:t>
            </a:r>
            <a:r>
              <a:rPr lang="es-ES" sz="4900" dirty="0" smtClean="0"/>
              <a:t>MAJOR DIFFICULTIES</a:t>
            </a:r>
            <a:endParaRPr lang="es-ES" sz="49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498" y="4314143"/>
            <a:ext cx="3319918" cy="2062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39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F6B554-FA5B-44EB-ADFB-9D57B1AE10D6}" type="slidenum">
              <a:rPr kumimoji="0" lang="es-ES" sz="1200" b="0" i="1" u="none" strike="noStrike" kern="1200" cap="none" spc="0" normalizeH="0" baseline="0" noProof="0" smtClean="0">
                <a:ln>
                  <a:noFill/>
                </a:ln>
                <a:solidFill>
                  <a:srgbClr val="004D9D"/>
                </a:solidFill>
                <a:effectLst/>
                <a:uLnTx/>
                <a:uFillTx/>
                <a:latin typeface="Arial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s-ES" sz="1200" b="0" i="1" u="none" strike="noStrike" kern="1200" cap="none" spc="0" normalizeH="0" baseline="0" noProof="0" dirty="0">
              <a:ln>
                <a:noFill/>
              </a:ln>
              <a:solidFill>
                <a:srgbClr val="004D9D"/>
              </a:solidFill>
              <a:effectLst/>
              <a:uLnTx/>
              <a:uFillTx/>
              <a:latin typeface="Arial" charset="0"/>
              <a:ea typeface="+mn-ea"/>
              <a:cs typeface="Arial" pitchFamily="34" charset="0"/>
            </a:endParaRPr>
          </a:p>
        </p:txBody>
      </p:sp>
      <p:sp>
        <p:nvSpPr>
          <p:cNvPr id="5" name="Marcador de contenido 1"/>
          <p:cNvSpPr>
            <a:spLocks noGrp="1"/>
          </p:cNvSpPr>
          <p:nvPr>
            <p:ph idx="1"/>
          </p:nvPr>
        </p:nvSpPr>
        <p:spPr>
          <a:xfrm>
            <a:off x="0" y="795663"/>
            <a:ext cx="9144000" cy="6093296"/>
          </a:xfrm>
        </p:spPr>
        <p:txBody>
          <a:bodyPr>
            <a:normAutofit/>
          </a:bodyPr>
          <a:lstStyle/>
          <a:p>
            <a:pPr marL="0" indent="0"/>
            <a:endParaRPr lang="en-US" sz="2000" b="1" dirty="0" smtClean="0">
              <a:solidFill>
                <a:srgbClr val="004D9D"/>
              </a:solidFill>
            </a:endParaRPr>
          </a:p>
          <a:p>
            <a:pPr marL="0" indent="0"/>
            <a:endParaRPr lang="en-US" sz="1800" dirty="0" smtClean="0">
              <a:solidFill>
                <a:srgbClr val="004D9D"/>
              </a:solidFill>
            </a:endParaRPr>
          </a:p>
          <a:p>
            <a:pPr marL="0" indent="0"/>
            <a:endParaRPr lang="en-US" sz="1800" dirty="0" smtClean="0">
              <a:solidFill>
                <a:srgbClr val="004D9D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5: Other Measures to enhance impartiality, Non-discrimination and Transparency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 smtClean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5.1.: Notifications for enhanced controls or inspections: B</a:t>
            </a:r>
          </a:p>
          <a:p>
            <a:pPr marL="0" indent="0"/>
            <a:r>
              <a:rPr lang="en-US" sz="2800" b="1" dirty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5.2.: Detention: B</a:t>
            </a:r>
          </a:p>
          <a:p>
            <a:pPr marL="0" indent="0"/>
            <a:r>
              <a:rPr lang="en-US" sz="2800" b="1" dirty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5.3: Test Procedures: B</a:t>
            </a:r>
          </a:p>
          <a:p>
            <a:pPr marL="0" indent="0"/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/>
            <a:r>
              <a:rPr lang="en-US" sz="2800" b="1" u="sng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Possibility </a:t>
            </a:r>
            <a:r>
              <a:rPr lang="en-US" sz="2800" b="1" u="sng" dirty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using WCO Guidelines on Transparency and Predictability</a:t>
            </a:r>
            <a:endParaRPr lang="en-US" sz="2800" b="1" u="sng" dirty="0" smtClean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/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/>
            <a:endParaRPr lang="en-US" sz="2800" b="1" dirty="0" smtClean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/>
            <a:endParaRPr lang="en-US" sz="2800" b="1" dirty="0" smtClean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ítulo 2"/>
          <p:cNvSpPr>
            <a:spLocks noGrp="1"/>
          </p:cNvSpPr>
          <p:nvPr>
            <p:ph type="title"/>
          </p:nvPr>
        </p:nvSpPr>
        <p:spPr>
          <a:xfrm>
            <a:off x="-1188640" y="801970"/>
            <a:ext cx="8229600" cy="288032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     </a:t>
            </a:r>
            <a:r>
              <a:rPr lang="es-ES" b="1" dirty="0" smtClean="0">
                <a:solidFill>
                  <a:srgbClr val="FF0000"/>
                </a:solidFill>
              </a:rPr>
              <a:t>                      </a:t>
            </a:r>
            <a:r>
              <a:rPr lang="es-ES" b="1" dirty="0" smtClean="0"/>
              <a:t>       </a:t>
            </a:r>
            <a:r>
              <a:rPr lang="es-ES" dirty="0" smtClean="0"/>
              <a:t>     </a:t>
            </a:r>
            <a:r>
              <a:rPr lang="es-ES" sz="4900" dirty="0" smtClean="0"/>
              <a:t>MAJOR DIFFICULTIES</a:t>
            </a:r>
            <a:endParaRPr lang="es-ES" sz="49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4362" y="3789040"/>
            <a:ext cx="3649638" cy="205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187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F6B554-FA5B-44EB-ADFB-9D57B1AE10D6}" type="slidenum">
              <a:rPr kumimoji="0" lang="es-ES" sz="1200" b="0" i="1" u="none" strike="noStrike" kern="1200" cap="none" spc="0" normalizeH="0" baseline="0" noProof="0" smtClean="0">
                <a:ln>
                  <a:noFill/>
                </a:ln>
                <a:solidFill>
                  <a:srgbClr val="004D9D"/>
                </a:solidFill>
                <a:effectLst/>
                <a:uLnTx/>
                <a:uFillTx/>
                <a:latin typeface="Arial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s-ES" sz="1200" b="0" i="1" u="none" strike="noStrike" kern="1200" cap="none" spc="0" normalizeH="0" baseline="0" noProof="0" dirty="0">
              <a:ln>
                <a:noFill/>
              </a:ln>
              <a:solidFill>
                <a:srgbClr val="004D9D"/>
              </a:solidFill>
              <a:effectLst/>
              <a:uLnTx/>
              <a:uFillTx/>
              <a:latin typeface="Arial" charset="0"/>
              <a:ea typeface="+mn-ea"/>
              <a:cs typeface="Arial" pitchFamily="34" charset="0"/>
            </a:endParaRPr>
          </a:p>
        </p:txBody>
      </p:sp>
      <p:sp>
        <p:nvSpPr>
          <p:cNvPr id="5" name="Marcador de contenido 1"/>
          <p:cNvSpPr>
            <a:spLocks noGrp="1"/>
          </p:cNvSpPr>
          <p:nvPr>
            <p:ph idx="1"/>
          </p:nvPr>
        </p:nvSpPr>
        <p:spPr>
          <a:xfrm>
            <a:off x="0" y="795663"/>
            <a:ext cx="9144000" cy="6093296"/>
          </a:xfrm>
        </p:spPr>
        <p:txBody>
          <a:bodyPr>
            <a:normAutofit/>
          </a:bodyPr>
          <a:lstStyle/>
          <a:p>
            <a:pPr marL="0" indent="0"/>
            <a:endParaRPr lang="en-US" sz="2000" b="1" dirty="0" smtClean="0">
              <a:solidFill>
                <a:srgbClr val="004D9D"/>
              </a:solidFill>
            </a:endParaRPr>
          </a:p>
          <a:p>
            <a:pPr marL="0" indent="0"/>
            <a:endParaRPr lang="en-US" sz="1800" dirty="0" smtClean="0">
              <a:solidFill>
                <a:srgbClr val="004D9D"/>
              </a:solidFill>
            </a:endParaRPr>
          </a:p>
          <a:p>
            <a:pPr marL="0" indent="0"/>
            <a:endParaRPr lang="en-US" sz="1800" dirty="0" smtClean="0">
              <a:solidFill>
                <a:srgbClr val="004D9D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6: Disciplines on Fees and Charges…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6.1.4. Each Member shall periodically review its fees and charges with a view to reducing their number and diversity, where practicable: B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 smtClean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u="sng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 </a:t>
            </a:r>
            <a:r>
              <a:rPr lang="en-US" sz="2800" b="1" u="sng" dirty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comprehensive </a:t>
            </a:r>
            <a:endParaRPr lang="en-US" sz="2800" b="1" u="sng" dirty="0" smtClean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/>
            <a:r>
              <a:rPr lang="en-US" sz="2800" b="1" u="sng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study </a:t>
            </a:r>
            <a:r>
              <a:rPr lang="en-US" sz="2800" b="1" u="sng" dirty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rights and burdens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 smtClean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ítulo 2"/>
          <p:cNvSpPr>
            <a:spLocks noGrp="1"/>
          </p:cNvSpPr>
          <p:nvPr>
            <p:ph type="title"/>
          </p:nvPr>
        </p:nvSpPr>
        <p:spPr>
          <a:xfrm>
            <a:off x="-1188640" y="801970"/>
            <a:ext cx="8229600" cy="288032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     </a:t>
            </a:r>
            <a:r>
              <a:rPr lang="es-ES" b="1" dirty="0" smtClean="0">
                <a:solidFill>
                  <a:srgbClr val="FF0000"/>
                </a:solidFill>
              </a:rPr>
              <a:t>                      </a:t>
            </a:r>
            <a:r>
              <a:rPr lang="es-ES" b="1" dirty="0" smtClean="0"/>
              <a:t>       </a:t>
            </a:r>
            <a:r>
              <a:rPr lang="es-ES" dirty="0" smtClean="0"/>
              <a:t>     </a:t>
            </a:r>
            <a:r>
              <a:rPr lang="es-ES" sz="4900" dirty="0" smtClean="0"/>
              <a:t>MAJOR DIFFICULTIES</a:t>
            </a:r>
            <a:endParaRPr lang="es-ES" sz="4900" b="1" dirty="0"/>
          </a:p>
        </p:txBody>
      </p:sp>
      <p:pic>
        <p:nvPicPr>
          <p:cNvPr id="3074" name="Picture 2" descr="Resultado de imagen de imagenes de carg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437112"/>
            <a:ext cx="4037933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7881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F6B554-FA5B-44EB-ADFB-9D57B1AE10D6}" type="slidenum">
              <a:rPr kumimoji="0" lang="es-ES" sz="1200" b="0" i="1" u="none" strike="noStrike" kern="1200" cap="none" spc="0" normalizeH="0" baseline="0" noProof="0" smtClean="0">
                <a:ln>
                  <a:noFill/>
                </a:ln>
                <a:solidFill>
                  <a:srgbClr val="004D9D"/>
                </a:solidFill>
                <a:effectLst/>
                <a:uLnTx/>
                <a:uFillTx/>
                <a:latin typeface="Arial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s-ES" sz="1200" b="0" i="1" u="none" strike="noStrike" kern="1200" cap="none" spc="0" normalizeH="0" baseline="0" noProof="0" dirty="0">
              <a:ln>
                <a:noFill/>
              </a:ln>
              <a:solidFill>
                <a:srgbClr val="004D9D"/>
              </a:solidFill>
              <a:effectLst/>
              <a:uLnTx/>
              <a:uFillTx/>
              <a:latin typeface="Arial" charset="0"/>
              <a:ea typeface="+mn-ea"/>
              <a:cs typeface="Arial" pitchFamily="34" charset="0"/>
            </a:endParaRPr>
          </a:p>
        </p:txBody>
      </p:sp>
      <p:sp>
        <p:nvSpPr>
          <p:cNvPr id="5" name="Marcador de contenido 1"/>
          <p:cNvSpPr>
            <a:spLocks noGrp="1"/>
          </p:cNvSpPr>
          <p:nvPr>
            <p:ph idx="1"/>
          </p:nvPr>
        </p:nvSpPr>
        <p:spPr>
          <a:xfrm>
            <a:off x="28775" y="648072"/>
            <a:ext cx="9144000" cy="6093296"/>
          </a:xfrm>
        </p:spPr>
        <p:txBody>
          <a:bodyPr>
            <a:normAutofit/>
          </a:bodyPr>
          <a:lstStyle/>
          <a:p>
            <a:pPr marL="0" indent="0"/>
            <a:endParaRPr lang="en-US" sz="2000" b="1" dirty="0" smtClean="0">
              <a:solidFill>
                <a:srgbClr val="004D9D"/>
              </a:solidFill>
            </a:endParaRPr>
          </a:p>
          <a:p>
            <a:pPr marL="0" indent="0"/>
            <a:endParaRPr lang="en-US" sz="1800" dirty="0" smtClean="0">
              <a:solidFill>
                <a:srgbClr val="004D9D"/>
              </a:solidFill>
            </a:endParaRPr>
          </a:p>
          <a:p>
            <a:pPr marL="0" indent="0"/>
            <a:endParaRPr lang="en-US" sz="1800" dirty="0" smtClean="0">
              <a:solidFill>
                <a:srgbClr val="004D9D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7: Release and Clearance of Good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7.1.1.2: Each Members shall, as appropriate, provide for advance lodging of documents in electronic format for pre-arrival processing of such documents: C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 smtClean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ítulo 2"/>
          <p:cNvSpPr>
            <a:spLocks noGrp="1"/>
          </p:cNvSpPr>
          <p:nvPr>
            <p:ph type="title"/>
          </p:nvPr>
        </p:nvSpPr>
        <p:spPr>
          <a:xfrm>
            <a:off x="-1188640" y="801970"/>
            <a:ext cx="8229600" cy="288032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     </a:t>
            </a:r>
            <a:r>
              <a:rPr lang="es-ES" b="1" dirty="0" smtClean="0">
                <a:solidFill>
                  <a:srgbClr val="FF0000"/>
                </a:solidFill>
              </a:rPr>
              <a:t>                      </a:t>
            </a:r>
            <a:r>
              <a:rPr lang="es-ES" b="1" dirty="0" smtClean="0"/>
              <a:t>       </a:t>
            </a:r>
            <a:r>
              <a:rPr lang="es-ES" dirty="0" smtClean="0"/>
              <a:t>     </a:t>
            </a:r>
            <a:r>
              <a:rPr lang="es-ES" sz="4900" dirty="0" smtClean="0"/>
              <a:t>MAJOR DIFFICULTIES</a:t>
            </a:r>
            <a:endParaRPr lang="es-ES" sz="4900" b="1" dirty="0"/>
          </a:p>
        </p:txBody>
      </p:sp>
      <p:pic>
        <p:nvPicPr>
          <p:cNvPr id="7174" name="Picture 6" descr="Resultado de imagen de imagenes documentos electronic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2563" y="4087445"/>
            <a:ext cx="3295145" cy="247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3925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F6B554-FA5B-44EB-ADFB-9D57B1AE10D6}" type="slidenum">
              <a:rPr kumimoji="0" lang="es-ES" sz="1200" b="0" i="1" u="none" strike="noStrike" kern="1200" cap="none" spc="0" normalizeH="0" baseline="0" noProof="0" smtClean="0">
                <a:ln>
                  <a:noFill/>
                </a:ln>
                <a:solidFill>
                  <a:srgbClr val="004D9D"/>
                </a:solidFill>
                <a:effectLst/>
                <a:uLnTx/>
                <a:uFillTx/>
                <a:latin typeface="Arial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s-ES" sz="1200" b="0" i="1" u="none" strike="noStrike" kern="1200" cap="none" spc="0" normalizeH="0" baseline="0" noProof="0" dirty="0">
              <a:ln>
                <a:noFill/>
              </a:ln>
              <a:solidFill>
                <a:srgbClr val="004D9D"/>
              </a:solidFill>
              <a:effectLst/>
              <a:uLnTx/>
              <a:uFillTx/>
              <a:latin typeface="Arial" charset="0"/>
              <a:ea typeface="+mn-ea"/>
              <a:cs typeface="Arial" pitchFamily="34" charset="0"/>
            </a:endParaRPr>
          </a:p>
        </p:txBody>
      </p:sp>
      <p:sp>
        <p:nvSpPr>
          <p:cNvPr id="5" name="Marcador de contenido 1"/>
          <p:cNvSpPr>
            <a:spLocks noGrp="1"/>
          </p:cNvSpPr>
          <p:nvPr>
            <p:ph idx="1"/>
          </p:nvPr>
        </p:nvSpPr>
        <p:spPr>
          <a:xfrm>
            <a:off x="28775" y="648072"/>
            <a:ext cx="9144000" cy="6093296"/>
          </a:xfrm>
        </p:spPr>
        <p:txBody>
          <a:bodyPr>
            <a:normAutofit/>
          </a:bodyPr>
          <a:lstStyle/>
          <a:p>
            <a:pPr marL="0" indent="0"/>
            <a:endParaRPr lang="en-US" sz="2000" b="1" dirty="0" smtClean="0">
              <a:solidFill>
                <a:srgbClr val="004D9D"/>
              </a:solidFill>
            </a:endParaRPr>
          </a:p>
          <a:p>
            <a:pPr marL="0" indent="0"/>
            <a:endParaRPr lang="en-US" sz="1800" dirty="0" smtClean="0">
              <a:solidFill>
                <a:srgbClr val="004D9D"/>
              </a:solidFill>
            </a:endParaRPr>
          </a:p>
          <a:p>
            <a:pPr marL="0" indent="0"/>
            <a:endParaRPr lang="en-US" sz="1800" dirty="0" smtClean="0">
              <a:solidFill>
                <a:srgbClr val="004D9D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7: Release and Clearance of Good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7.4.4.3: Each Members shall concentrate customs control and, to the extent possible either other relevant border controls, on high-risk and expedite the release of low-risk consignments: C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 smtClean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ítulo 2"/>
          <p:cNvSpPr>
            <a:spLocks noGrp="1"/>
          </p:cNvSpPr>
          <p:nvPr>
            <p:ph type="title"/>
          </p:nvPr>
        </p:nvSpPr>
        <p:spPr>
          <a:xfrm>
            <a:off x="-1188640" y="801970"/>
            <a:ext cx="8229600" cy="288032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     </a:t>
            </a:r>
            <a:r>
              <a:rPr lang="es-ES" b="1" dirty="0" smtClean="0">
                <a:solidFill>
                  <a:srgbClr val="FF0000"/>
                </a:solidFill>
              </a:rPr>
              <a:t>                      </a:t>
            </a:r>
            <a:r>
              <a:rPr lang="es-ES" b="1" dirty="0" smtClean="0"/>
              <a:t>       </a:t>
            </a:r>
            <a:r>
              <a:rPr lang="es-ES" dirty="0" smtClean="0"/>
              <a:t>     </a:t>
            </a:r>
            <a:r>
              <a:rPr lang="es-ES" sz="4900" dirty="0" smtClean="0"/>
              <a:t>MAJOR DIFFICULTIES</a:t>
            </a:r>
            <a:endParaRPr lang="es-ES" sz="49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1358" y="4581128"/>
            <a:ext cx="4088834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60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F6B554-FA5B-44EB-ADFB-9D57B1AE10D6}" type="slidenum">
              <a:rPr kumimoji="0" lang="es-ES" sz="1200" b="0" i="1" u="none" strike="noStrike" kern="1200" cap="none" spc="0" normalizeH="0" baseline="0" noProof="0" smtClean="0">
                <a:ln>
                  <a:noFill/>
                </a:ln>
                <a:solidFill>
                  <a:srgbClr val="004D9D"/>
                </a:solidFill>
                <a:effectLst/>
                <a:uLnTx/>
                <a:uFillTx/>
                <a:latin typeface="Arial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s-ES" sz="1200" b="0" i="1" u="none" strike="noStrike" kern="1200" cap="none" spc="0" normalizeH="0" baseline="0" noProof="0" dirty="0">
              <a:ln>
                <a:noFill/>
              </a:ln>
              <a:solidFill>
                <a:srgbClr val="004D9D"/>
              </a:solidFill>
              <a:effectLst/>
              <a:uLnTx/>
              <a:uFillTx/>
              <a:latin typeface="Arial" charset="0"/>
              <a:ea typeface="+mn-ea"/>
              <a:cs typeface="Arial" pitchFamily="34" charset="0"/>
            </a:endParaRPr>
          </a:p>
        </p:txBody>
      </p:sp>
      <p:sp>
        <p:nvSpPr>
          <p:cNvPr id="5" name="Marcador de contenido 1"/>
          <p:cNvSpPr>
            <a:spLocks noGrp="1"/>
          </p:cNvSpPr>
          <p:nvPr>
            <p:ph idx="1"/>
          </p:nvPr>
        </p:nvSpPr>
        <p:spPr>
          <a:xfrm>
            <a:off x="-27233" y="256290"/>
            <a:ext cx="9144000" cy="6093296"/>
          </a:xfrm>
        </p:spPr>
        <p:txBody>
          <a:bodyPr>
            <a:normAutofit/>
          </a:bodyPr>
          <a:lstStyle/>
          <a:p>
            <a:pPr marL="0" indent="0"/>
            <a:endParaRPr lang="en-US" sz="2000" b="1" dirty="0" smtClean="0">
              <a:solidFill>
                <a:srgbClr val="004D9D"/>
              </a:solidFill>
            </a:endParaRPr>
          </a:p>
          <a:p>
            <a:pPr marL="0" indent="0"/>
            <a:endParaRPr lang="en-US" sz="1800" dirty="0" smtClean="0">
              <a:solidFill>
                <a:srgbClr val="004D9D"/>
              </a:solidFill>
            </a:endParaRPr>
          </a:p>
          <a:p>
            <a:pPr marL="0" indent="0"/>
            <a:endParaRPr lang="en-US" sz="1800" dirty="0" smtClean="0">
              <a:solidFill>
                <a:srgbClr val="004D9D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7: Release and Clearance of Good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7.6.6.1 y 2: Establishment and Publication of Average Release Times: C, B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u="sng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of the biggest problems encountered and in general in </a:t>
            </a:r>
            <a:r>
              <a:rPr lang="en-US" sz="2800" b="1" u="sng" dirty="0" err="1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</a:t>
            </a:r>
            <a:r>
              <a:rPr lang="en-US" sz="2800" b="1" u="sng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countries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ítulo 2"/>
          <p:cNvSpPr>
            <a:spLocks noGrp="1"/>
          </p:cNvSpPr>
          <p:nvPr>
            <p:ph type="title"/>
          </p:nvPr>
        </p:nvSpPr>
        <p:spPr>
          <a:xfrm>
            <a:off x="-1188640" y="801970"/>
            <a:ext cx="8229600" cy="288032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     </a:t>
            </a:r>
            <a:r>
              <a:rPr lang="es-ES" b="1" dirty="0" smtClean="0">
                <a:solidFill>
                  <a:srgbClr val="FF0000"/>
                </a:solidFill>
              </a:rPr>
              <a:t>                      </a:t>
            </a:r>
            <a:r>
              <a:rPr lang="es-ES" b="1" dirty="0" smtClean="0"/>
              <a:t>       </a:t>
            </a:r>
            <a:r>
              <a:rPr lang="es-ES" dirty="0" smtClean="0"/>
              <a:t>     </a:t>
            </a:r>
            <a:r>
              <a:rPr lang="es-ES" sz="4900" dirty="0" smtClean="0"/>
              <a:t>MAJOR DIFFICULTIES</a:t>
            </a:r>
            <a:endParaRPr lang="es-ES" sz="49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568" y="4413448"/>
            <a:ext cx="3491880" cy="232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59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131840" y="2132856"/>
            <a:ext cx="5616624" cy="18466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 lvl="0" algn="just">
              <a:defRPr/>
            </a:pPr>
            <a:r>
              <a:rPr lang="en-US" sz="2400" i="1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accreditation of Spanish experts was carried out in two phases</a:t>
            </a:r>
            <a:r>
              <a:rPr lang="en-US" sz="2400" i="1" spc="-5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12700" marR="6350" lvl="0" algn="just">
              <a:defRPr/>
            </a:pPr>
            <a:endParaRPr lang="en-US" sz="2400" i="1" spc="-5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6350" lvl="0" algn="just">
              <a:defRPr/>
            </a:pPr>
            <a:r>
              <a:rPr lang="en-US" sz="2400" i="1" spc="-5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1º.- Workshop </a:t>
            </a:r>
            <a:r>
              <a:rPr lang="en-US" sz="2400" i="1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held in Fortaleza (Brazil)</a:t>
            </a:r>
          </a:p>
          <a:p>
            <a:pPr marL="12700" marR="6350" lvl="0" algn="just">
              <a:defRPr/>
            </a:pPr>
            <a:r>
              <a:rPr lang="en-US" sz="2400" i="1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2º.- Field work carried out in Guatemala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Bandera de Guatemala ondeando en el viento — Foto de 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899" y="1235295"/>
            <a:ext cx="3264739" cy="2423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andera de España ondeando en el vien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36" y="4189273"/>
            <a:ext cx="2661067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3415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F6B554-FA5B-44EB-ADFB-9D57B1AE10D6}" type="slidenum">
              <a:rPr kumimoji="0" lang="es-ES" sz="1200" b="0" i="1" u="none" strike="noStrike" kern="1200" cap="none" spc="0" normalizeH="0" baseline="0" noProof="0" smtClean="0">
                <a:ln>
                  <a:noFill/>
                </a:ln>
                <a:solidFill>
                  <a:srgbClr val="004D9D"/>
                </a:solidFill>
                <a:effectLst/>
                <a:uLnTx/>
                <a:uFillTx/>
                <a:latin typeface="Arial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s-ES" sz="1200" b="0" i="1" u="none" strike="noStrike" kern="1200" cap="none" spc="0" normalizeH="0" baseline="0" noProof="0" dirty="0">
              <a:ln>
                <a:noFill/>
              </a:ln>
              <a:solidFill>
                <a:srgbClr val="004D9D"/>
              </a:solidFill>
              <a:effectLst/>
              <a:uLnTx/>
              <a:uFillTx/>
              <a:latin typeface="Arial" charset="0"/>
              <a:ea typeface="+mn-ea"/>
              <a:cs typeface="Arial" pitchFamily="34" charset="0"/>
            </a:endParaRPr>
          </a:p>
        </p:txBody>
      </p:sp>
      <p:sp>
        <p:nvSpPr>
          <p:cNvPr id="5" name="Marcador de contenido 1"/>
          <p:cNvSpPr>
            <a:spLocks noGrp="1"/>
          </p:cNvSpPr>
          <p:nvPr>
            <p:ph idx="1"/>
          </p:nvPr>
        </p:nvSpPr>
        <p:spPr>
          <a:xfrm>
            <a:off x="28775" y="648072"/>
            <a:ext cx="9144000" cy="6093296"/>
          </a:xfrm>
        </p:spPr>
        <p:txBody>
          <a:bodyPr>
            <a:normAutofit lnSpcReduction="10000"/>
          </a:bodyPr>
          <a:lstStyle/>
          <a:p>
            <a:pPr marL="0" indent="0"/>
            <a:endParaRPr lang="en-US" sz="2000" b="1" dirty="0" smtClean="0">
              <a:solidFill>
                <a:srgbClr val="004D9D"/>
              </a:solidFill>
            </a:endParaRPr>
          </a:p>
          <a:p>
            <a:pPr marL="0" indent="0"/>
            <a:endParaRPr lang="en-US" sz="1800" dirty="0" smtClean="0">
              <a:solidFill>
                <a:srgbClr val="004D9D"/>
              </a:solidFill>
            </a:endParaRPr>
          </a:p>
          <a:p>
            <a:pPr marL="0" indent="0"/>
            <a:endParaRPr lang="en-US" sz="1800" dirty="0" smtClean="0">
              <a:solidFill>
                <a:srgbClr val="004D9D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7: Release and Clearance of Good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7.7.3. a): low documentary and data requirements, as appropriate: C.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b="1" u="sng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7.7.3 d): deferred payment of duties, taxes, fees, and charges: C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7.7.3.g): clearance of goods at the premises of the authorized operator or another place authorized by customs: C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ítulo 2"/>
          <p:cNvSpPr>
            <a:spLocks noGrp="1"/>
          </p:cNvSpPr>
          <p:nvPr>
            <p:ph type="title"/>
          </p:nvPr>
        </p:nvSpPr>
        <p:spPr>
          <a:xfrm>
            <a:off x="-1188640" y="801970"/>
            <a:ext cx="8229600" cy="288032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     </a:t>
            </a:r>
            <a:r>
              <a:rPr lang="es-ES" b="1" dirty="0" smtClean="0">
                <a:solidFill>
                  <a:srgbClr val="FF0000"/>
                </a:solidFill>
              </a:rPr>
              <a:t>                      </a:t>
            </a:r>
            <a:r>
              <a:rPr lang="es-ES" b="1" dirty="0" smtClean="0"/>
              <a:t>       </a:t>
            </a:r>
            <a:r>
              <a:rPr lang="es-ES" dirty="0" smtClean="0"/>
              <a:t>     </a:t>
            </a:r>
            <a:r>
              <a:rPr lang="es-ES" sz="4900" dirty="0" smtClean="0"/>
              <a:t>MAJOR DIFFICULTIES</a:t>
            </a:r>
            <a:endParaRPr lang="es-ES" sz="4900" b="1" dirty="0"/>
          </a:p>
        </p:txBody>
      </p:sp>
    </p:spTree>
    <p:extLst>
      <p:ext uri="{BB962C8B-B14F-4D97-AF65-F5344CB8AC3E}">
        <p14:creationId xmlns:p14="http://schemas.microsoft.com/office/powerpoint/2010/main" val="1934925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F6B554-FA5B-44EB-ADFB-9D57B1AE10D6}" type="slidenum">
              <a:rPr kumimoji="0" lang="es-ES" sz="1200" b="0" i="1" u="none" strike="noStrike" kern="1200" cap="none" spc="0" normalizeH="0" baseline="0" noProof="0" smtClean="0">
                <a:ln>
                  <a:noFill/>
                </a:ln>
                <a:solidFill>
                  <a:srgbClr val="004D9D"/>
                </a:solidFill>
                <a:effectLst/>
                <a:uLnTx/>
                <a:uFillTx/>
                <a:latin typeface="Arial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s-ES" sz="1200" b="0" i="1" u="none" strike="noStrike" kern="1200" cap="none" spc="0" normalizeH="0" baseline="0" noProof="0" dirty="0">
              <a:ln>
                <a:noFill/>
              </a:ln>
              <a:solidFill>
                <a:srgbClr val="004D9D"/>
              </a:solidFill>
              <a:effectLst/>
              <a:uLnTx/>
              <a:uFillTx/>
              <a:latin typeface="Arial" charset="0"/>
              <a:ea typeface="+mn-ea"/>
              <a:cs typeface="Arial" pitchFamily="34" charset="0"/>
            </a:endParaRPr>
          </a:p>
        </p:txBody>
      </p:sp>
      <p:sp>
        <p:nvSpPr>
          <p:cNvPr id="5" name="Marcador de contenido 1"/>
          <p:cNvSpPr>
            <a:spLocks noGrp="1"/>
          </p:cNvSpPr>
          <p:nvPr>
            <p:ph idx="1"/>
          </p:nvPr>
        </p:nvSpPr>
        <p:spPr>
          <a:xfrm>
            <a:off x="0" y="282104"/>
            <a:ext cx="9144000" cy="6093296"/>
          </a:xfrm>
        </p:spPr>
        <p:txBody>
          <a:bodyPr>
            <a:normAutofit/>
          </a:bodyPr>
          <a:lstStyle/>
          <a:p>
            <a:pPr marL="0" indent="0"/>
            <a:endParaRPr lang="en-US" sz="2000" b="1" dirty="0" smtClean="0">
              <a:solidFill>
                <a:srgbClr val="004D9D"/>
              </a:solidFill>
            </a:endParaRPr>
          </a:p>
          <a:p>
            <a:pPr marL="0" indent="0"/>
            <a:endParaRPr lang="en-US" sz="1800" dirty="0" smtClean="0">
              <a:solidFill>
                <a:srgbClr val="004D9D"/>
              </a:solidFill>
            </a:endParaRPr>
          </a:p>
          <a:p>
            <a:pPr marL="0" indent="0"/>
            <a:endParaRPr lang="en-US" sz="1800" dirty="0" smtClean="0">
              <a:solidFill>
                <a:srgbClr val="004D9D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7: Release and Clearance of Good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7.8: Expedited Shipments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7.8.8.2. c), d): Application of franchises and “</a:t>
            </a:r>
            <a:r>
              <a:rPr lang="en-US" sz="2800" b="1" dirty="0" err="1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minimus</a:t>
            </a: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depending on the weight and value of the goods. Not only apply to low-value goods: C </a:t>
            </a:r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ítulo 2"/>
          <p:cNvSpPr>
            <a:spLocks noGrp="1"/>
          </p:cNvSpPr>
          <p:nvPr>
            <p:ph type="title"/>
          </p:nvPr>
        </p:nvSpPr>
        <p:spPr>
          <a:xfrm>
            <a:off x="-1188640" y="801970"/>
            <a:ext cx="8229600" cy="288032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     </a:t>
            </a:r>
            <a:r>
              <a:rPr lang="es-ES" b="1" dirty="0" smtClean="0">
                <a:solidFill>
                  <a:srgbClr val="FF0000"/>
                </a:solidFill>
              </a:rPr>
              <a:t>                      </a:t>
            </a:r>
            <a:r>
              <a:rPr lang="es-ES" b="1" dirty="0" smtClean="0"/>
              <a:t>       </a:t>
            </a:r>
            <a:r>
              <a:rPr lang="es-ES" dirty="0" smtClean="0"/>
              <a:t>     </a:t>
            </a:r>
            <a:r>
              <a:rPr lang="es-ES" sz="4900" dirty="0" smtClean="0"/>
              <a:t>MAJOR DIFFICULTIES</a:t>
            </a:r>
            <a:endParaRPr lang="es-ES" sz="4900" b="1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8088" y="4815882"/>
            <a:ext cx="2987824" cy="192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60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F6B554-FA5B-44EB-ADFB-9D57B1AE10D6}" type="slidenum">
              <a:rPr kumimoji="0" lang="es-ES" sz="1200" b="0" i="1" u="none" strike="noStrike" kern="1200" cap="none" spc="0" normalizeH="0" baseline="0" noProof="0" smtClean="0">
                <a:ln>
                  <a:noFill/>
                </a:ln>
                <a:solidFill>
                  <a:srgbClr val="004D9D"/>
                </a:solidFill>
                <a:effectLst/>
                <a:uLnTx/>
                <a:uFillTx/>
                <a:latin typeface="Arial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s-ES" sz="1200" b="0" i="1" u="none" strike="noStrike" kern="1200" cap="none" spc="0" normalizeH="0" baseline="0" noProof="0" dirty="0">
              <a:ln>
                <a:noFill/>
              </a:ln>
              <a:solidFill>
                <a:srgbClr val="004D9D"/>
              </a:solidFill>
              <a:effectLst/>
              <a:uLnTx/>
              <a:uFillTx/>
              <a:latin typeface="Arial" charset="0"/>
              <a:ea typeface="+mn-ea"/>
              <a:cs typeface="Arial" pitchFamily="34" charset="0"/>
            </a:endParaRPr>
          </a:p>
        </p:txBody>
      </p:sp>
      <p:sp>
        <p:nvSpPr>
          <p:cNvPr id="5" name="Marcador de contenido 1"/>
          <p:cNvSpPr>
            <a:spLocks noGrp="1"/>
          </p:cNvSpPr>
          <p:nvPr>
            <p:ph idx="1"/>
          </p:nvPr>
        </p:nvSpPr>
        <p:spPr>
          <a:xfrm>
            <a:off x="28775" y="648072"/>
            <a:ext cx="9144000" cy="6093296"/>
          </a:xfrm>
        </p:spPr>
        <p:txBody>
          <a:bodyPr>
            <a:normAutofit/>
          </a:bodyPr>
          <a:lstStyle/>
          <a:p>
            <a:pPr marL="0" indent="0"/>
            <a:endParaRPr lang="en-US" sz="2000" b="1" dirty="0" smtClean="0">
              <a:solidFill>
                <a:srgbClr val="004D9D"/>
              </a:solidFill>
            </a:endParaRPr>
          </a:p>
          <a:p>
            <a:pPr marL="0" indent="0"/>
            <a:endParaRPr lang="en-US" sz="1800" dirty="0" smtClean="0">
              <a:solidFill>
                <a:srgbClr val="004D9D"/>
              </a:solidFill>
            </a:endParaRPr>
          </a:p>
          <a:p>
            <a:pPr marL="0" indent="0"/>
            <a:endParaRPr lang="en-US" sz="1800" dirty="0" smtClean="0">
              <a:solidFill>
                <a:srgbClr val="004D9D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7: Release and Clearance of Good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7.9: Perishable Goods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7.9.9.3: Each Member shall either arrange or allow an importer to arrange for the proper storage of perishable goods pending their release: C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u="sng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Problem</a:t>
            </a: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urgent shipments current problem worldwide</a:t>
            </a:r>
          </a:p>
        </p:txBody>
      </p:sp>
      <p:sp>
        <p:nvSpPr>
          <p:cNvPr id="6" name="Título 2"/>
          <p:cNvSpPr>
            <a:spLocks noGrp="1"/>
          </p:cNvSpPr>
          <p:nvPr>
            <p:ph type="title"/>
          </p:nvPr>
        </p:nvSpPr>
        <p:spPr>
          <a:xfrm>
            <a:off x="-1188640" y="801970"/>
            <a:ext cx="8229600" cy="288032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     </a:t>
            </a:r>
            <a:r>
              <a:rPr lang="es-ES" b="1" dirty="0" smtClean="0">
                <a:solidFill>
                  <a:srgbClr val="FF0000"/>
                </a:solidFill>
              </a:rPr>
              <a:t>                      </a:t>
            </a:r>
            <a:r>
              <a:rPr lang="es-ES" b="1" dirty="0" smtClean="0"/>
              <a:t>       </a:t>
            </a:r>
            <a:r>
              <a:rPr lang="es-ES" dirty="0" smtClean="0"/>
              <a:t>     </a:t>
            </a:r>
            <a:r>
              <a:rPr lang="es-ES" sz="4900" dirty="0" smtClean="0"/>
              <a:t>MAJOR DIFFICULTIES</a:t>
            </a:r>
            <a:endParaRPr lang="es-ES" sz="49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204864"/>
            <a:ext cx="3096343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2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F6B554-FA5B-44EB-ADFB-9D57B1AE10D6}" type="slidenum">
              <a:rPr kumimoji="0" lang="es-ES" sz="1200" b="0" i="1" u="none" strike="noStrike" kern="1200" cap="none" spc="0" normalizeH="0" baseline="0" noProof="0" smtClean="0">
                <a:ln>
                  <a:noFill/>
                </a:ln>
                <a:solidFill>
                  <a:srgbClr val="004D9D"/>
                </a:solidFill>
                <a:effectLst/>
                <a:uLnTx/>
                <a:uFillTx/>
                <a:latin typeface="Arial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s-ES" sz="1200" b="0" i="1" u="none" strike="noStrike" kern="1200" cap="none" spc="0" normalizeH="0" baseline="0" noProof="0" dirty="0">
              <a:ln>
                <a:noFill/>
              </a:ln>
              <a:solidFill>
                <a:srgbClr val="004D9D"/>
              </a:solidFill>
              <a:effectLst/>
              <a:uLnTx/>
              <a:uFillTx/>
              <a:latin typeface="Arial" charset="0"/>
              <a:ea typeface="+mn-ea"/>
              <a:cs typeface="Arial" pitchFamily="34" charset="0"/>
            </a:endParaRPr>
          </a:p>
        </p:txBody>
      </p:sp>
      <p:sp>
        <p:nvSpPr>
          <p:cNvPr id="5" name="Marcador de contenido 1"/>
          <p:cNvSpPr>
            <a:spLocks noGrp="1"/>
          </p:cNvSpPr>
          <p:nvPr>
            <p:ph idx="1"/>
          </p:nvPr>
        </p:nvSpPr>
        <p:spPr>
          <a:xfrm>
            <a:off x="28775" y="648072"/>
            <a:ext cx="9144000" cy="6093296"/>
          </a:xfrm>
        </p:spPr>
        <p:txBody>
          <a:bodyPr>
            <a:normAutofit/>
          </a:bodyPr>
          <a:lstStyle/>
          <a:p>
            <a:pPr marL="0" indent="0"/>
            <a:endParaRPr lang="en-US" sz="2000" b="1" dirty="0" smtClean="0">
              <a:solidFill>
                <a:srgbClr val="004D9D"/>
              </a:solidFill>
            </a:endParaRPr>
          </a:p>
          <a:p>
            <a:pPr marL="0" indent="0"/>
            <a:endParaRPr lang="en-US" sz="1800" dirty="0" smtClean="0">
              <a:solidFill>
                <a:srgbClr val="004D9D"/>
              </a:solidFill>
            </a:endParaRPr>
          </a:p>
          <a:p>
            <a:pPr marL="0" indent="0"/>
            <a:endParaRPr lang="en-US" sz="1800" dirty="0" smtClean="0">
              <a:solidFill>
                <a:srgbClr val="004D9D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7: Release and Clearance Good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Authorizations </a:t>
            </a:r>
            <a:r>
              <a:rPr lang="en-US" sz="2800" b="1" dirty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Authorized Economic Operator: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promote mutual recognition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try to establish simpler and simpler methods</a:t>
            </a:r>
            <a:endParaRPr lang="en-US" sz="2800" b="1" dirty="0" smtClean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 smtClean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 smtClean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ítulo 2"/>
          <p:cNvSpPr>
            <a:spLocks noGrp="1"/>
          </p:cNvSpPr>
          <p:nvPr>
            <p:ph type="title"/>
          </p:nvPr>
        </p:nvSpPr>
        <p:spPr>
          <a:xfrm>
            <a:off x="-1188640" y="801970"/>
            <a:ext cx="8229600" cy="288032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     </a:t>
            </a:r>
            <a:r>
              <a:rPr lang="es-ES" b="1" dirty="0" smtClean="0">
                <a:solidFill>
                  <a:srgbClr val="FF0000"/>
                </a:solidFill>
              </a:rPr>
              <a:t>                      </a:t>
            </a:r>
            <a:r>
              <a:rPr lang="es-ES" b="1" dirty="0" smtClean="0"/>
              <a:t>       </a:t>
            </a:r>
            <a:r>
              <a:rPr lang="es-ES" dirty="0" smtClean="0"/>
              <a:t>     </a:t>
            </a:r>
            <a:r>
              <a:rPr lang="es-ES" sz="4900" dirty="0" smtClean="0"/>
              <a:t>MAJOR DIFFICULTIES</a:t>
            </a:r>
            <a:endParaRPr lang="es-ES" sz="49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4430354"/>
            <a:ext cx="2420888" cy="242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217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F6B554-FA5B-44EB-ADFB-9D57B1AE10D6}" type="slidenum">
              <a:rPr kumimoji="0" lang="es-ES" sz="1200" b="0" i="1" u="none" strike="noStrike" kern="1200" cap="none" spc="0" normalizeH="0" baseline="0" noProof="0" smtClean="0">
                <a:ln>
                  <a:noFill/>
                </a:ln>
                <a:solidFill>
                  <a:srgbClr val="004D9D"/>
                </a:solidFill>
                <a:effectLst/>
                <a:uLnTx/>
                <a:uFillTx/>
                <a:latin typeface="Arial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s-ES" sz="1200" b="0" i="1" u="none" strike="noStrike" kern="1200" cap="none" spc="0" normalizeH="0" baseline="0" noProof="0" dirty="0">
              <a:ln>
                <a:noFill/>
              </a:ln>
              <a:solidFill>
                <a:srgbClr val="004D9D"/>
              </a:solidFill>
              <a:effectLst/>
              <a:uLnTx/>
              <a:uFillTx/>
              <a:latin typeface="Arial" charset="0"/>
              <a:ea typeface="+mn-ea"/>
              <a:cs typeface="Arial" pitchFamily="34" charset="0"/>
            </a:endParaRPr>
          </a:p>
        </p:txBody>
      </p:sp>
      <p:sp>
        <p:nvSpPr>
          <p:cNvPr id="5" name="Marcador de contenido 1"/>
          <p:cNvSpPr>
            <a:spLocks noGrp="1"/>
          </p:cNvSpPr>
          <p:nvPr>
            <p:ph idx="1"/>
          </p:nvPr>
        </p:nvSpPr>
        <p:spPr>
          <a:xfrm>
            <a:off x="3084" y="282947"/>
            <a:ext cx="9144000" cy="6093296"/>
          </a:xfrm>
        </p:spPr>
        <p:txBody>
          <a:bodyPr>
            <a:normAutofit/>
          </a:bodyPr>
          <a:lstStyle/>
          <a:p>
            <a:pPr marL="0" indent="0"/>
            <a:endParaRPr lang="en-US" sz="2000" b="1" dirty="0" smtClean="0">
              <a:solidFill>
                <a:srgbClr val="004D9D"/>
              </a:solidFill>
            </a:endParaRPr>
          </a:p>
          <a:p>
            <a:pPr marL="0" indent="0"/>
            <a:endParaRPr lang="en-US" sz="1800" dirty="0" smtClean="0">
              <a:solidFill>
                <a:srgbClr val="004D9D"/>
              </a:solidFill>
            </a:endParaRPr>
          </a:p>
          <a:p>
            <a:pPr marL="0" indent="0"/>
            <a:endParaRPr lang="en-US" sz="1800" dirty="0" smtClean="0">
              <a:solidFill>
                <a:srgbClr val="004D9D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8: Border Agency Cooperation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8.2: Cooperation between bordering Member States</a:t>
            </a:r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joints controls: C (*)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establishment of one stop border post control: C (*)</a:t>
            </a:r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ítulo 2"/>
          <p:cNvSpPr>
            <a:spLocks noGrp="1"/>
          </p:cNvSpPr>
          <p:nvPr>
            <p:ph type="title"/>
          </p:nvPr>
        </p:nvSpPr>
        <p:spPr>
          <a:xfrm>
            <a:off x="-1188640" y="801970"/>
            <a:ext cx="8229600" cy="288032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     </a:t>
            </a:r>
            <a:r>
              <a:rPr lang="es-ES" b="1" dirty="0" smtClean="0">
                <a:solidFill>
                  <a:srgbClr val="FF0000"/>
                </a:solidFill>
              </a:rPr>
              <a:t>                      </a:t>
            </a:r>
            <a:r>
              <a:rPr lang="es-ES" b="1" dirty="0" smtClean="0"/>
              <a:t>       </a:t>
            </a:r>
            <a:r>
              <a:rPr lang="es-ES" dirty="0" smtClean="0"/>
              <a:t>     </a:t>
            </a:r>
            <a:r>
              <a:rPr lang="es-ES" sz="4900" dirty="0" smtClean="0"/>
              <a:t>MAJOR DIFFICULTIES</a:t>
            </a:r>
            <a:endParaRPr lang="es-ES" sz="49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0155" y="4341102"/>
            <a:ext cx="3600399" cy="2400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80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F6B554-FA5B-44EB-ADFB-9D57B1AE10D6}" type="slidenum">
              <a:rPr kumimoji="0" lang="es-ES" sz="1200" b="0" i="1" u="none" strike="noStrike" kern="1200" cap="none" spc="0" normalizeH="0" baseline="0" noProof="0" smtClean="0">
                <a:ln>
                  <a:noFill/>
                </a:ln>
                <a:solidFill>
                  <a:srgbClr val="004D9D"/>
                </a:solidFill>
                <a:effectLst/>
                <a:uLnTx/>
                <a:uFillTx/>
                <a:latin typeface="Arial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s-ES" sz="1200" b="0" i="1" u="none" strike="noStrike" kern="1200" cap="none" spc="0" normalizeH="0" baseline="0" noProof="0" dirty="0">
              <a:ln>
                <a:noFill/>
              </a:ln>
              <a:solidFill>
                <a:srgbClr val="004D9D"/>
              </a:solidFill>
              <a:effectLst/>
              <a:uLnTx/>
              <a:uFillTx/>
              <a:latin typeface="Arial" charset="0"/>
              <a:ea typeface="+mn-ea"/>
              <a:cs typeface="Arial" pitchFamily="34" charset="0"/>
            </a:endParaRPr>
          </a:p>
        </p:txBody>
      </p:sp>
      <p:sp>
        <p:nvSpPr>
          <p:cNvPr id="5" name="Marcador de contenido 1"/>
          <p:cNvSpPr>
            <a:spLocks noGrp="1"/>
          </p:cNvSpPr>
          <p:nvPr>
            <p:ph idx="1"/>
          </p:nvPr>
        </p:nvSpPr>
        <p:spPr>
          <a:xfrm>
            <a:off x="28775" y="648072"/>
            <a:ext cx="9144000" cy="6093296"/>
          </a:xfrm>
        </p:spPr>
        <p:txBody>
          <a:bodyPr>
            <a:normAutofit/>
          </a:bodyPr>
          <a:lstStyle/>
          <a:p>
            <a:pPr marL="0" indent="0"/>
            <a:endParaRPr lang="en-US" sz="2000" b="1" dirty="0" smtClean="0">
              <a:solidFill>
                <a:srgbClr val="004D9D"/>
              </a:solidFill>
            </a:endParaRPr>
          </a:p>
          <a:p>
            <a:pPr marL="0" indent="0"/>
            <a:endParaRPr lang="en-US" sz="1800" dirty="0" smtClean="0">
              <a:solidFill>
                <a:srgbClr val="004D9D"/>
              </a:solidFill>
            </a:endParaRPr>
          </a:p>
          <a:p>
            <a:pPr marL="0" indent="0"/>
            <a:endParaRPr lang="en-US" sz="1800" dirty="0" smtClean="0">
              <a:solidFill>
                <a:srgbClr val="004D9D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10: Formalities Connected with I, E and T.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10.1: Formalities and Documentation Requirements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10.1.1.1. a) Adopted and/or applied with a view to a rapid and clearance of goods, particularly perishable goods: C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adopted and/or applied in manner that aims at reducing the time and cost of compliance for traders and operators: C</a:t>
            </a:r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ítulo 2"/>
          <p:cNvSpPr>
            <a:spLocks noGrp="1"/>
          </p:cNvSpPr>
          <p:nvPr>
            <p:ph type="title"/>
          </p:nvPr>
        </p:nvSpPr>
        <p:spPr>
          <a:xfrm>
            <a:off x="-1188640" y="801970"/>
            <a:ext cx="8229600" cy="288032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     </a:t>
            </a:r>
            <a:r>
              <a:rPr lang="es-ES" b="1" dirty="0" smtClean="0">
                <a:solidFill>
                  <a:srgbClr val="FF0000"/>
                </a:solidFill>
              </a:rPr>
              <a:t>                      </a:t>
            </a:r>
            <a:r>
              <a:rPr lang="es-ES" b="1" dirty="0" smtClean="0"/>
              <a:t>       </a:t>
            </a:r>
            <a:r>
              <a:rPr lang="es-ES" dirty="0" smtClean="0"/>
              <a:t>     </a:t>
            </a:r>
            <a:r>
              <a:rPr lang="es-ES" sz="4900" dirty="0" smtClean="0"/>
              <a:t>MAJOR DIFFICULTIES</a:t>
            </a:r>
            <a:endParaRPr lang="es-ES" sz="4900" b="1" dirty="0"/>
          </a:p>
        </p:txBody>
      </p:sp>
    </p:spTree>
    <p:extLst>
      <p:ext uri="{BB962C8B-B14F-4D97-AF65-F5344CB8AC3E}">
        <p14:creationId xmlns:p14="http://schemas.microsoft.com/office/powerpoint/2010/main" val="1971049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F6B554-FA5B-44EB-ADFB-9D57B1AE10D6}" type="slidenum">
              <a:rPr kumimoji="0" lang="es-ES" sz="1200" b="0" i="1" u="none" strike="noStrike" kern="1200" cap="none" spc="0" normalizeH="0" baseline="0" noProof="0" smtClean="0">
                <a:ln>
                  <a:noFill/>
                </a:ln>
                <a:solidFill>
                  <a:srgbClr val="004D9D"/>
                </a:solidFill>
                <a:effectLst/>
                <a:uLnTx/>
                <a:uFillTx/>
                <a:latin typeface="Arial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s-ES" sz="1200" b="0" i="1" u="none" strike="noStrike" kern="1200" cap="none" spc="0" normalizeH="0" baseline="0" noProof="0" dirty="0">
              <a:ln>
                <a:noFill/>
              </a:ln>
              <a:solidFill>
                <a:srgbClr val="004D9D"/>
              </a:solidFill>
              <a:effectLst/>
              <a:uLnTx/>
              <a:uFillTx/>
              <a:latin typeface="Arial" charset="0"/>
              <a:ea typeface="+mn-ea"/>
              <a:cs typeface="Arial" pitchFamily="34" charset="0"/>
            </a:endParaRPr>
          </a:p>
        </p:txBody>
      </p:sp>
      <p:sp>
        <p:nvSpPr>
          <p:cNvPr id="5" name="Marcador de contenido 1"/>
          <p:cNvSpPr>
            <a:spLocks noGrp="1"/>
          </p:cNvSpPr>
          <p:nvPr>
            <p:ph idx="1"/>
          </p:nvPr>
        </p:nvSpPr>
        <p:spPr>
          <a:xfrm>
            <a:off x="28775" y="648072"/>
            <a:ext cx="9144000" cy="6093296"/>
          </a:xfrm>
        </p:spPr>
        <p:txBody>
          <a:bodyPr>
            <a:normAutofit/>
          </a:bodyPr>
          <a:lstStyle/>
          <a:p>
            <a:pPr marL="0" indent="0"/>
            <a:endParaRPr lang="en-US" sz="2000" b="1" dirty="0" smtClean="0">
              <a:solidFill>
                <a:srgbClr val="004D9D"/>
              </a:solidFill>
            </a:endParaRPr>
          </a:p>
          <a:p>
            <a:pPr marL="0" indent="0"/>
            <a:endParaRPr lang="en-US" sz="1800" dirty="0" smtClean="0">
              <a:solidFill>
                <a:srgbClr val="004D9D"/>
              </a:solidFill>
            </a:endParaRPr>
          </a:p>
          <a:p>
            <a:pPr marL="0" indent="0"/>
            <a:endParaRPr lang="en-US" sz="1800" dirty="0" smtClean="0">
              <a:solidFill>
                <a:srgbClr val="004D9D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10: Formalities Connected with I, E and T.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10.1: Formalities and Documentation Requirements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the least trade restrictive measure chosen where two or more alternative measures are reasonably available for fulfilling the policy objective or objectives in question: B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not maintained, including parts thereof, if no longer required: B</a:t>
            </a:r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ítulo 2"/>
          <p:cNvSpPr>
            <a:spLocks noGrp="1"/>
          </p:cNvSpPr>
          <p:nvPr>
            <p:ph type="title"/>
          </p:nvPr>
        </p:nvSpPr>
        <p:spPr>
          <a:xfrm>
            <a:off x="-1188640" y="801970"/>
            <a:ext cx="8229600" cy="288032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     </a:t>
            </a:r>
            <a:r>
              <a:rPr lang="es-ES" b="1" dirty="0" smtClean="0">
                <a:solidFill>
                  <a:srgbClr val="FF0000"/>
                </a:solidFill>
              </a:rPr>
              <a:t>                      </a:t>
            </a:r>
            <a:r>
              <a:rPr lang="es-ES" b="1" dirty="0" smtClean="0"/>
              <a:t>       </a:t>
            </a:r>
            <a:r>
              <a:rPr lang="es-ES" dirty="0" smtClean="0"/>
              <a:t>     </a:t>
            </a:r>
            <a:r>
              <a:rPr lang="es-ES" sz="4900" dirty="0" smtClean="0"/>
              <a:t>MAJOR DIFFICULTIES</a:t>
            </a:r>
            <a:endParaRPr lang="es-ES" sz="4900" b="1" dirty="0"/>
          </a:p>
        </p:txBody>
      </p:sp>
    </p:spTree>
    <p:extLst>
      <p:ext uri="{BB962C8B-B14F-4D97-AF65-F5344CB8AC3E}">
        <p14:creationId xmlns:p14="http://schemas.microsoft.com/office/powerpoint/2010/main" val="171940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F6B554-FA5B-44EB-ADFB-9D57B1AE10D6}" type="slidenum">
              <a:rPr kumimoji="0" lang="es-ES" sz="1200" b="0" i="1" u="none" strike="noStrike" kern="1200" cap="none" spc="0" normalizeH="0" baseline="0" noProof="0" smtClean="0">
                <a:ln>
                  <a:noFill/>
                </a:ln>
                <a:solidFill>
                  <a:srgbClr val="004D9D"/>
                </a:solidFill>
                <a:effectLst/>
                <a:uLnTx/>
                <a:uFillTx/>
                <a:latin typeface="Arial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s-ES" sz="1200" b="0" i="1" u="none" strike="noStrike" kern="1200" cap="none" spc="0" normalizeH="0" baseline="0" noProof="0" dirty="0">
              <a:ln>
                <a:noFill/>
              </a:ln>
              <a:solidFill>
                <a:srgbClr val="004D9D"/>
              </a:solidFill>
              <a:effectLst/>
              <a:uLnTx/>
              <a:uFillTx/>
              <a:latin typeface="Arial" charset="0"/>
              <a:ea typeface="+mn-ea"/>
              <a:cs typeface="Arial" pitchFamily="34" charset="0"/>
            </a:endParaRPr>
          </a:p>
        </p:txBody>
      </p:sp>
      <p:sp>
        <p:nvSpPr>
          <p:cNvPr id="5" name="Marcador de contenido 1"/>
          <p:cNvSpPr>
            <a:spLocks noGrp="1"/>
          </p:cNvSpPr>
          <p:nvPr>
            <p:ph idx="1"/>
          </p:nvPr>
        </p:nvSpPr>
        <p:spPr>
          <a:xfrm>
            <a:off x="33954" y="127908"/>
            <a:ext cx="9144000" cy="6093296"/>
          </a:xfrm>
        </p:spPr>
        <p:txBody>
          <a:bodyPr>
            <a:normAutofit/>
          </a:bodyPr>
          <a:lstStyle/>
          <a:p>
            <a:pPr marL="0" indent="0"/>
            <a:endParaRPr lang="en-US" sz="2000" b="1" dirty="0" smtClean="0">
              <a:solidFill>
                <a:srgbClr val="004D9D"/>
              </a:solidFill>
            </a:endParaRPr>
          </a:p>
          <a:p>
            <a:pPr marL="0" indent="0"/>
            <a:endParaRPr lang="en-US" sz="1800" dirty="0" smtClean="0">
              <a:solidFill>
                <a:srgbClr val="004D9D"/>
              </a:solidFill>
            </a:endParaRPr>
          </a:p>
          <a:p>
            <a:pPr marL="0" indent="0"/>
            <a:endParaRPr lang="en-US" sz="1800" dirty="0" smtClean="0">
              <a:solidFill>
                <a:srgbClr val="004D9D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10: Formalities Connected with I, E and T.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10.4: Single Window: C (**)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Increased control Temporary import, inward and outward processing</a:t>
            </a:r>
          </a:p>
        </p:txBody>
      </p:sp>
      <p:sp>
        <p:nvSpPr>
          <p:cNvPr id="6" name="Título 2"/>
          <p:cNvSpPr>
            <a:spLocks noGrp="1"/>
          </p:cNvSpPr>
          <p:nvPr>
            <p:ph type="title"/>
          </p:nvPr>
        </p:nvSpPr>
        <p:spPr>
          <a:xfrm>
            <a:off x="-1188640" y="801970"/>
            <a:ext cx="8229600" cy="288032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     </a:t>
            </a:r>
            <a:r>
              <a:rPr lang="es-ES" b="1" dirty="0" smtClean="0">
                <a:solidFill>
                  <a:srgbClr val="FF0000"/>
                </a:solidFill>
              </a:rPr>
              <a:t>                      </a:t>
            </a:r>
            <a:r>
              <a:rPr lang="es-ES" b="1" dirty="0" smtClean="0"/>
              <a:t>       </a:t>
            </a:r>
            <a:r>
              <a:rPr lang="es-ES" dirty="0" smtClean="0"/>
              <a:t>     </a:t>
            </a:r>
            <a:r>
              <a:rPr lang="es-ES" sz="4900" dirty="0" smtClean="0"/>
              <a:t>MAJOR DIFFICULTIES</a:t>
            </a:r>
            <a:endParaRPr lang="es-ES" sz="4900" b="1" dirty="0"/>
          </a:p>
        </p:txBody>
      </p:sp>
      <p:grpSp>
        <p:nvGrpSpPr>
          <p:cNvPr id="7" name="62 Grupo"/>
          <p:cNvGrpSpPr>
            <a:grpSpLocks/>
          </p:cNvGrpSpPr>
          <p:nvPr/>
        </p:nvGrpSpPr>
        <p:grpSpPr bwMode="auto">
          <a:xfrm>
            <a:off x="4135124" y="3856380"/>
            <a:ext cx="4469324" cy="2884988"/>
            <a:chOff x="3669398" y="2757540"/>
            <a:chExt cx="4928425" cy="3314666"/>
          </a:xfrm>
        </p:grpSpPr>
        <p:grpSp>
          <p:nvGrpSpPr>
            <p:cNvPr id="8" name="59 Grupo"/>
            <p:cNvGrpSpPr>
              <a:grpSpLocks/>
            </p:cNvGrpSpPr>
            <p:nvPr/>
          </p:nvGrpSpPr>
          <p:grpSpPr bwMode="auto">
            <a:xfrm>
              <a:off x="3669398" y="2757540"/>
              <a:ext cx="4928425" cy="3314666"/>
              <a:chOff x="3669398" y="2757540"/>
              <a:chExt cx="4928425" cy="3314666"/>
            </a:xfrm>
          </p:grpSpPr>
          <p:sp>
            <p:nvSpPr>
              <p:cNvPr id="10" name="6 Elipse"/>
              <p:cNvSpPr/>
              <p:nvPr/>
            </p:nvSpPr>
            <p:spPr>
              <a:xfrm>
                <a:off x="3669398" y="2757540"/>
                <a:ext cx="4928425" cy="3314666"/>
              </a:xfrm>
              <a:prstGeom prst="ellipse">
                <a:avLst/>
              </a:prstGeom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C"/>
              </a:p>
            </p:txBody>
          </p:sp>
          <p:pic>
            <p:nvPicPr>
              <p:cNvPr id="11" name="Picture 13" descr="http://www.zombinet.com/wp-content/uploads/2010/02/msn1.jpg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r="38965"/>
              <a:stretch>
                <a:fillRect/>
              </a:stretch>
            </p:blipFill>
            <p:spPr bwMode="auto">
              <a:xfrm flipH="1">
                <a:off x="3997864" y="3891146"/>
                <a:ext cx="1000132" cy="11536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2" name="Picture 11" descr="http://6-mas-8.wikispaces.com/file/view/flecha%2520derecha.png/196785456/flecha%2520derecha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rot="19016363" flipV="1">
                <a:off x="6213849" y="3669566"/>
                <a:ext cx="983354" cy="5195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3" name="Picture 11" descr="http://6-mas-8.wikispaces.com/file/view/flecha%2520derecha.png/196785456/flecha%2520derecha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rot="2583637">
                <a:off x="6255531" y="4370920"/>
                <a:ext cx="983354" cy="5195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4" name="Picture 11" descr="http://6-mas-8.wikispaces.com/file/view/flecha%2520derecha.png/196785456/flecha%2520derecha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rot="20648288" flipV="1">
                <a:off x="6350017" y="3885519"/>
                <a:ext cx="983354" cy="5195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" name="Picture 11" descr="http://6-mas-8.wikispaces.com/file/view/flecha%2520derecha.png/196785456/flecha%2520derecha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rot="951712">
                <a:off x="6367494" y="4171271"/>
                <a:ext cx="983354" cy="5195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" name="Picture 11" descr="http://6-mas-8.wikispaces.com/file/view/flecha%2520derecha.png/196785456/flecha%2520derecha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6377567" y="3996714"/>
                <a:ext cx="983354" cy="5195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" name="Picture 11" descr="http://6-mas-8.wikispaces.com/file/view/flecha%2520derecha.png/196785456/flecha%2520derecha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825677" y="4252761"/>
                <a:ext cx="485458" cy="3192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18" name="50 Grupo"/>
              <p:cNvGrpSpPr>
                <a:grpSpLocks/>
              </p:cNvGrpSpPr>
              <p:nvPr/>
            </p:nvGrpSpPr>
            <p:grpSpPr bwMode="auto">
              <a:xfrm>
                <a:off x="5120197" y="3901690"/>
                <a:ext cx="1405924" cy="1527574"/>
                <a:chOff x="5193302" y="2953808"/>
                <a:chExt cx="1020807" cy="1020807"/>
              </a:xfrm>
            </p:grpSpPr>
            <p:pic>
              <p:nvPicPr>
                <p:cNvPr id="28" name="Picture 16" descr="http://www-03.ibm.com/software/lotus/symphony/gallery.nsf/atom_clipArt/B524A09405AAAA9C85257596003258F4/$File/Icon-Computer01-White.png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5193302" y="2953808"/>
                  <a:ext cx="1020807" cy="102080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9" name="29 CuadroTexto"/>
                <p:cNvSpPr txBox="1">
                  <a:spLocks noChangeArrowheads="1"/>
                </p:cNvSpPr>
                <p:nvPr/>
              </p:nvSpPr>
              <p:spPr bwMode="auto">
                <a:xfrm>
                  <a:off x="5363689" y="3210796"/>
                  <a:ext cx="642942" cy="19256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/>
                  <a:endParaRPr lang="es-EC" b="1" dirty="0">
                    <a:solidFill>
                      <a:schemeClr val="bg1"/>
                    </a:solidFill>
                    <a:latin typeface="Gill Sans MT" pitchFamily="34" charset="0"/>
                  </a:endParaRPr>
                </a:p>
              </p:txBody>
            </p:sp>
          </p:grpSp>
          <p:pic>
            <p:nvPicPr>
              <p:cNvPr id="19" name="Picture 16" descr="http://www-03.ibm.com/software/lotus/symphony/gallery.nsf/atom_clipArt/B524A09405AAAA9C85257596003258F4/$File/Icon-Computer01-White.pn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7095294" y="3249504"/>
                <a:ext cx="615663" cy="6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0" name="Picture 16" descr="http://www-03.ibm.com/software/lotus/symphony/gallery.nsf/atom_clipArt/B524A09405AAAA9C85257596003258F4/$File/Icon-Computer01-White.pn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7410656" y="3616910"/>
                <a:ext cx="615663" cy="6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1" name="Picture 16" descr="http://www-03.ibm.com/software/lotus/symphony/gallery.nsf/atom_clipArt/B524A09405AAAA9C85257596003258F4/$File/Icon-Computer01-White.pn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7669129" y="4046777"/>
                <a:ext cx="615663" cy="6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2" name="Picture 16" descr="http://www-03.ibm.com/software/lotus/symphony/gallery.nsf/atom_clipArt/B524A09405AAAA9C85257596003258F4/$File/Icon-Computer01-White.pn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7410656" y="4434331"/>
                <a:ext cx="615663" cy="6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3" name="Picture 16" descr="http://www-03.ibm.com/software/lotus/symphony/gallery.nsf/atom_clipArt/B524A09405AAAA9C85257596003258F4/$File/Icon-Computer01-White.pn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7095294" y="4785083"/>
                <a:ext cx="615663" cy="6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4" name="47 CuadroTexto"/>
              <p:cNvSpPr txBox="1">
                <a:spLocks noChangeArrowheads="1"/>
              </p:cNvSpPr>
              <p:nvPr/>
            </p:nvSpPr>
            <p:spPr bwMode="auto">
              <a:xfrm>
                <a:off x="7568457" y="4975471"/>
                <a:ext cx="769196" cy="3121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s-EC" sz="2000" b="1" dirty="0" smtClean="0">
                    <a:solidFill>
                      <a:srgbClr val="FF0000"/>
                    </a:solidFill>
                    <a:latin typeface="Gill Sans MT" pitchFamily="34" charset="0"/>
                  </a:rPr>
                  <a:t>…</a:t>
                </a:r>
                <a:endParaRPr lang="es-EC" sz="2000" b="1" dirty="0">
                  <a:solidFill>
                    <a:srgbClr val="FF0000"/>
                  </a:solidFill>
                  <a:latin typeface="Gill Sans MT" pitchFamily="34" charset="0"/>
                </a:endParaRPr>
              </a:p>
            </p:txBody>
          </p:sp>
          <p:sp>
            <p:nvSpPr>
              <p:cNvPr id="25" name="25 CuadroTexto"/>
              <p:cNvSpPr txBox="1"/>
              <p:nvPr/>
            </p:nvSpPr>
            <p:spPr>
              <a:xfrm>
                <a:off x="3669398" y="4916518"/>
                <a:ext cx="1601739" cy="6718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s-EC" sz="16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Black" pitchFamily="34" charset="0"/>
                  </a:rPr>
                  <a:t>ECONOMIC OPERATOR</a:t>
                </a:r>
                <a:endParaRPr lang="es-EC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</a:endParaRPr>
              </a:p>
            </p:txBody>
          </p:sp>
          <p:sp>
            <p:nvSpPr>
              <p:cNvPr id="26" name="26 Flecha curvada hacia arriba"/>
              <p:cNvSpPr/>
              <p:nvPr/>
            </p:nvSpPr>
            <p:spPr>
              <a:xfrm flipH="1">
                <a:off x="5792231" y="5329308"/>
                <a:ext cx="1876897" cy="506816"/>
              </a:xfrm>
              <a:prstGeom prst="curvedUpArrow">
                <a:avLst>
                  <a:gd name="adj1" fmla="val 37389"/>
                  <a:gd name="adj2" fmla="val 52798"/>
                  <a:gd name="adj3" fmla="val 38879"/>
                </a:avLst>
              </a:prstGeom>
              <a:solidFill>
                <a:schemeClr val="accent3">
                  <a:lumMod val="75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C">
                  <a:solidFill>
                    <a:schemeClr val="tx1"/>
                  </a:solidFill>
                </a:endParaRPr>
              </a:p>
            </p:txBody>
          </p:sp>
          <p:pic>
            <p:nvPicPr>
              <p:cNvPr id="27" name="Picture 11" descr="http://6-mas-8.wikispaces.com/file/view/flecha%2520derecha.png/196785456/flecha%2520derecha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lum bright="-10000"/>
              </a:blip>
              <a:srcRect/>
              <a:stretch>
                <a:fillRect/>
              </a:stretch>
            </p:blipFill>
            <p:spPr bwMode="auto">
              <a:xfrm flipH="1">
                <a:off x="4826217" y="4472052"/>
                <a:ext cx="485458" cy="319247"/>
              </a:xfrm>
              <a:prstGeom prst="rect">
                <a:avLst/>
              </a:prstGeom>
              <a:noFill/>
            </p:spPr>
          </p:pic>
        </p:grpSp>
        <p:sp>
          <p:nvSpPr>
            <p:cNvPr id="9" name="5 Elipse"/>
            <p:cNvSpPr/>
            <p:nvPr/>
          </p:nvSpPr>
          <p:spPr>
            <a:xfrm>
              <a:off x="3907201" y="3490359"/>
              <a:ext cx="2807939" cy="2112967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C"/>
            </a:p>
          </p:txBody>
        </p:sp>
      </p:grpSp>
    </p:spTree>
    <p:extLst>
      <p:ext uri="{BB962C8B-B14F-4D97-AF65-F5344CB8AC3E}">
        <p14:creationId xmlns:p14="http://schemas.microsoft.com/office/powerpoint/2010/main" val="305861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F6B554-FA5B-44EB-ADFB-9D57B1AE10D6}" type="slidenum">
              <a:rPr kumimoji="0" lang="es-ES" sz="1200" b="0" i="1" u="none" strike="noStrike" kern="1200" cap="none" spc="0" normalizeH="0" baseline="0" noProof="0" smtClean="0">
                <a:ln>
                  <a:noFill/>
                </a:ln>
                <a:solidFill>
                  <a:srgbClr val="004D9D"/>
                </a:solidFill>
                <a:effectLst/>
                <a:uLnTx/>
                <a:uFillTx/>
                <a:latin typeface="Arial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s-ES" sz="1200" b="0" i="1" u="none" strike="noStrike" kern="1200" cap="none" spc="0" normalizeH="0" baseline="0" noProof="0" dirty="0">
              <a:ln>
                <a:noFill/>
              </a:ln>
              <a:solidFill>
                <a:srgbClr val="004D9D"/>
              </a:solidFill>
              <a:effectLst/>
              <a:uLnTx/>
              <a:uFillTx/>
              <a:latin typeface="Arial" charset="0"/>
              <a:ea typeface="+mn-ea"/>
              <a:cs typeface="Arial" pitchFamily="34" charset="0"/>
            </a:endParaRPr>
          </a:p>
        </p:txBody>
      </p:sp>
      <p:sp>
        <p:nvSpPr>
          <p:cNvPr id="5" name="Marcador de contenido 1"/>
          <p:cNvSpPr>
            <a:spLocks noGrp="1"/>
          </p:cNvSpPr>
          <p:nvPr>
            <p:ph idx="1"/>
          </p:nvPr>
        </p:nvSpPr>
        <p:spPr>
          <a:xfrm>
            <a:off x="0" y="282947"/>
            <a:ext cx="9144000" cy="6093296"/>
          </a:xfrm>
        </p:spPr>
        <p:txBody>
          <a:bodyPr>
            <a:normAutofit/>
          </a:bodyPr>
          <a:lstStyle/>
          <a:p>
            <a:pPr marL="0" indent="0"/>
            <a:endParaRPr lang="en-US" sz="2000" b="1" dirty="0" smtClean="0">
              <a:solidFill>
                <a:srgbClr val="004D9D"/>
              </a:solidFill>
            </a:endParaRPr>
          </a:p>
          <a:p>
            <a:pPr marL="0" indent="0"/>
            <a:endParaRPr lang="en-US" sz="1800" dirty="0" smtClean="0">
              <a:solidFill>
                <a:srgbClr val="004D9D"/>
              </a:solidFill>
            </a:endParaRPr>
          </a:p>
          <a:p>
            <a:pPr marL="0" indent="0"/>
            <a:endParaRPr lang="en-US" sz="1800" dirty="0" smtClean="0">
              <a:solidFill>
                <a:srgbClr val="004D9D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11: Freedom of Transit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11.1.7: Once the transit has begun, not subject to loads, delays or restrictions until its destination: B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Appoint </a:t>
            </a:r>
            <a:r>
              <a:rPr lang="en-US" sz="2800" b="1" dirty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national and regional coordinator if possible</a:t>
            </a:r>
          </a:p>
        </p:txBody>
      </p:sp>
      <p:sp>
        <p:nvSpPr>
          <p:cNvPr id="6" name="Título 2"/>
          <p:cNvSpPr>
            <a:spLocks noGrp="1"/>
          </p:cNvSpPr>
          <p:nvPr>
            <p:ph type="title"/>
          </p:nvPr>
        </p:nvSpPr>
        <p:spPr>
          <a:xfrm>
            <a:off x="-1188640" y="801970"/>
            <a:ext cx="8229600" cy="288032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     </a:t>
            </a:r>
            <a:r>
              <a:rPr lang="es-ES" b="1" dirty="0" smtClean="0">
                <a:solidFill>
                  <a:srgbClr val="FF0000"/>
                </a:solidFill>
              </a:rPr>
              <a:t>                      </a:t>
            </a:r>
            <a:r>
              <a:rPr lang="es-ES" b="1" dirty="0" smtClean="0"/>
              <a:t>       </a:t>
            </a:r>
            <a:r>
              <a:rPr lang="es-ES" dirty="0" smtClean="0"/>
              <a:t>     </a:t>
            </a:r>
            <a:r>
              <a:rPr lang="es-ES" sz="4900" dirty="0" smtClean="0"/>
              <a:t>MAJOR DIFFICULTIES</a:t>
            </a:r>
            <a:endParaRPr lang="es-ES" sz="49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891" y="4359543"/>
            <a:ext cx="4176464" cy="2350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21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F6B554-FA5B-44EB-ADFB-9D57B1AE10D6}" type="slidenum">
              <a:rPr kumimoji="0" lang="es-ES" sz="1200" b="0" i="1" u="none" strike="noStrike" kern="1200" cap="none" spc="0" normalizeH="0" baseline="0" noProof="0" smtClean="0">
                <a:ln>
                  <a:noFill/>
                </a:ln>
                <a:solidFill>
                  <a:srgbClr val="004D9D"/>
                </a:solidFill>
                <a:effectLst/>
                <a:uLnTx/>
                <a:uFillTx/>
                <a:latin typeface="Arial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s-ES" sz="1200" b="0" i="1" u="none" strike="noStrike" kern="1200" cap="none" spc="0" normalizeH="0" baseline="0" noProof="0" dirty="0">
              <a:ln>
                <a:noFill/>
              </a:ln>
              <a:solidFill>
                <a:srgbClr val="004D9D"/>
              </a:solidFill>
              <a:effectLst/>
              <a:uLnTx/>
              <a:uFillTx/>
              <a:latin typeface="Arial" charset="0"/>
              <a:ea typeface="+mn-ea"/>
              <a:cs typeface="Arial" pitchFamily="34" charset="0"/>
            </a:endParaRPr>
          </a:p>
        </p:txBody>
      </p:sp>
      <p:sp>
        <p:nvSpPr>
          <p:cNvPr id="5" name="Marcador de contenido 1"/>
          <p:cNvSpPr>
            <a:spLocks noGrp="1"/>
          </p:cNvSpPr>
          <p:nvPr>
            <p:ph idx="1"/>
          </p:nvPr>
        </p:nvSpPr>
        <p:spPr>
          <a:xfrm>
            <a:off x="246232" y="282947"/>
            <a:ext cx="9144000" cy="6093296"/>
          </a:xfrm>
        </p:spPr>
        <p:txBody>
          <a:bodyPr>
            <a:normAutofit/>
          </a:bodyPr>
          <a:lstStyle/>
          <a:p>
            <a:pPr marL="0" indent="0"/>
            <a:endParaRPr lang="en-US" sz="2000" b="1" dirty="0" smtClean="0">
              <a:solidFill>
                <a:srgbClr val="004D9D"/>
              </a:solidFill>
            </a:endParaRPr>
          </a:p>
          <a:p>
            <a:pPr marL="0" indent="0"/>
            <a:endParaRPr lang="en-US" sz="1800" dirty="0" smtClean="0">
              <a:solidFill>
                <a:srgbClr val="004D9D"/>
              </a:solidFill>
            </a:endParaRPr>
          </a:p>
          <a:p>
            <a:pPr marL="0" indent="0"/>
            <a:endParaRPr lang="en-US" sz="1800" dirty="0" smtClean="0">
              <a:solidFill>
                <a:srgbClr val="004D9D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12: Customs Cooperation (**): C</a:t>
            </a:r>
          </a:p>
          <a:p>
            <a:pPr marL="0" indent="0"/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Exchange of Information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Verification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Request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Protection and Confidentiality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Provision of Information</a:t>
            </a:r>
          </a:p>
          <a:p>
            <a:pPr marL="0" indent="0"/>
            <a:endParaRPr lang="en-US" sz="2800" b="1" dirty="0" smtClean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/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ítulo 2"/>
          <p:cNvSpPr>
            <a:spLocks noGrp="1"/>
          </p:cNvSpPr>
          <p:nvPr>
            <p:ph type="title"/>
          </p:nvPr>
        </p:nvSpPr>
        <p:spPr>
          <a:xfrm>
            <a:off x="-1188640" y="801970"/>
            <a:ext cx="8229600" cy="288032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     </a:t>
            </a:r>
            <a:r>
              <a:rPr lang="es-ES" b="1" dirty="0" smtClean="0">
                <a:solidFill>
                  <a:srgbClr val="FF0000"/>
                </a:solidFill>
              </a:rPr>
              <a:t>                      </a:t>
            </a:r>
            <a:r>
              <a:rPr lang="es-ES" b="1" dirty="0" smtClean="0"/>
              <a:t>       </a:t>
            </a:r>
            <a:r>
              <a:rPr lang="es-ES" dirty="0" smtClean="0"/>
              <a:t>     </a:t>
            </a:r>
            <a:r>
              <a:rPr lang="es-ES" sz="4900" dirty="0" smtClean="0"/>
              <a:t>MAJOR DIFFICULTIES</a:t>
            </a:r>
            <a:endParaRPr lang="es-ES" sz="49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697" y="4469964"/>
            <a:ext cx="4156303" cy="1898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22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dera de Guatemala ondeando en el viento — Foto de 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899" y="1235295"/>
            <a:ext cx="3264739" cy="2423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andera de España ondeando en el vien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36" y="4189273"/>
            <a:ext cx="2661067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3654152" y="840195"/>
            <a:ext cx="4572000" cy="48320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/>
              <a:t>The work to be carried out in Guatemala was developed in two specific phases:</a:t>
            </a:r>
          </a:p>
          <a:p>
            <a:endParaRPr lang="en-US" sz="2800" dirty="0"/>
          </a:p>
          <a:p>
            <a:r>
              <a:rPr lang="en-US" sz="2800" dirty="0" smtClean="0"/>
              <a:t>1º.- Study </a:t>
            </a:r>
            <a:r>
              <a:rPr lang="en-US" sz="2800" dirty="0"/>
              <a:t>and research at source: regulations, notification of the categories of the Facilitation Agreement, economic </a:t>
            </a:r>
            <a:r>
              <a:rPr lang="en-US" sz="2800" dirty="0" smtClean="0"/>
              <a:t>development</a:t>
            </a:r>
          </a:p>
          <a:p>
            <a:endParaRPr lang="en-US" sz="2800" dirty="0"/>
          </a:p>
          <a:p>
            <a:r>
              <a:rPr lang="en-US" sz="2800" dirty="0"/>
              <a:t>2º. - Work "in situ".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3237234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F6B554-FA5B-44EB-ADFB-9D57B1AE10D6}" type="slidenum">
              <a:rPr kumimoji="0" lang="es-ES" sz="1200" b="0" i="1" u="none" strike="noStrike" kern="1200" cap="none" spc="0" normalizeH="0" baseline="0" noProof="0" smtClean="0">
                <a:ln>
                  <a:noFill/>
                </a:ln>
                <a:solidFill>
                  <a:srgbClr val="004D9D"/>
                </a:solidFill>
                <a:effectLst/>
                <a:uLnTx/>
                <a:uFillTx/>
                <a:latin typeface="Arial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s-ES" sz="1200" b="0" i="1" u="none" strike="noStrike" kern="1200" cap="none" spc="0" normalizeH="0" baseline="0" noProof="0" dirty="0">
              <a:ln>
                <a:noFill/>
              </a:ln>
              <a:solidFill>
                <a:srgbClr val="004D9D"/>
              </a:solidFill>
              <a:effectLst/>
              <a:uLnTx/>
              <a:uFillTx/>
              <a:latin typeface="Arial" charset="0"/>
              <a:ea typeface="+mn-ea"/>
              <a:cs typeface="Arial" pitchFamily="34" charset="0"/>
            </a:endParaRPr>
          </a:p>
        </p:txBody>
      </p:sp>
      <p:sp>
        <p:nvSpPr>
          <p:cNvPr id="5" name="Marcador de contenido 1"/>
          <p:cNvSpPr>
            <a:spLocks noGrp="1"/>
          </p:cNvSpPr>
          <p:nvPr>
            <p:ph idx="1"/>
          </p:nvPr>
        </p:nvSpPr>
        <p:spPr>
          <a:xfrm>
            <a:off x="0" y="465509"/>
            <a:ext cx="9144000" cy="6093296"/>
          </a:xfrm>
        </p:spPr>
        <p:txBody>
          <a:bodyPr>
            <a:normAutofit/>
          </a:bodyPr>
          <a:lstStyle/>
          <a:p>
            <a:pPr marL="0" indent="0"/>
            <a:endParaRPr lang="en-US" sz="2000" b="1" dirty="0" smtClean="0">
              <a:solidFill>
                <a:srgbClr val="004D9D"/>
              </a:solidFill>
            </a:endParaRPr>
          </a:p>
          <a:p>
            <a:pPr marL="0" indent="0"/>
            <a:endParaRPr lang="en-US" sz="1800" dirty="0" smtClean="0">
              <a:solidFill>
                <a:srgbClr val="004D9D"/>
              </a:solidFill>
            </a:endParaRPr>
          </a:p>
          <a:p>
            <a:pPr marL="0" indent="0"/>
            <a:endParaRPr lang="en-US" sz="1800" dirty="0" smtClean="0">
              <a:solidFill>
                <a:srgbClr val="004D9D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12: Customs Cooperation (**): C</a:t>
            </a:r>
          </a:p>
          <a:p>
            <a:pPr marL="0" indent="0"/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Postponement or Refusal of a Request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Reciprocity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Administration Burden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Limitations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Unauthorized Use or Disclosure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Bilateral and Regional Agreements</a:t>
            </a:r>
          </a:p>
          <a:p>
            <a:pPr marL="0" indent="0"/>
            <a:endParaRPr lang="en-US" sz="2800" b="1" dirty="0" smtClean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/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ítulo 2"/>
          <p:cNvSpPr>
            <a:spLocks noGrp="1"/>
          </p:cNvSpPr>
          <p:nvPr>
            <p:ph type="title"/>
          </p:nvPr>
        </p:nvSpPr>
        <p:spPr>
          <a:xfrm>
            <a:off x="-1188640" y="801970"/>
            <a:ext cx="8229600" cy="288032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     </a:t>
            </a:r>
            <a:r>
              <a:rPr lang="es-ES" b="1" dirty="0" smtClean="0">
                <a:solidFill>
                  <a:srgbClr val="FF0000"/>
                </a:solidFill>
              </a:rPr>
              <a:t>                      </a:t>
            </a:r>
            <a:r>
              <a:rPr lang="es-ES" b="1" dirty="0" smtClean="0"/>
              <a:t>       </a:t>
            </a:r>
            <a:r>
              <a:rPr lang="es-ES" dirty="0" smtClean="0"/>
              <a:t>     </a:t>
            </a:r>
            <a:r>
              <a:rPr lang="es-ES" sz="4900" dirty="0" smtClean="0"/>
              <a:t>MAJOR DIFFICULTIES</a:t>
            </a:r>
            <a:endParaRPr lang="es-ES" sz="4900" b="1" dirty="0"/>
          </a:p>
        </p:txBody>
      </p:sp>
    </p:spTree>
    <p:extLst>
      <p:ext uri="{BB962C8B-B14F-4D97-AF65-F5344CB8AC3E}">
        <p14:creationId xmlns:p14="http://schemas.microsoft.com/office/powerpoint/2010/main" val="1363744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F6B554-FA5B-44EB-ADFB-9D57B1AE10D6}" type="slidenum">
              <a:rPr kumimoji="0" lang="es-ES" sz="1200" b="0" i="1" u="none" strike="noStrike" kern="1200" cap="none" spc="0" normalizeH="0" baseline="0" noProof="0" smtClean="0">
                <a:ln>
                  <a:noFill/>
                </a:ln>
                <a:solidFill>
                  <a:srgbClr val="004D9D"/>
                </a:solidFill>
                <a:effectLst/>
                <a:uLnTx/>
                <a:uFillTx/>
                <a:latin typeface="Arial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s-ES" sz="1200" b="0" i="1" u="none" strike="noStrike" kern="1200" cap="none" spc="0" normalizeH="0" baseline="0" noProof="0" dirty="0">
              <a:ln>
                <a:noFill/>
              </a:ln>
              <a:solidFill>
                <a:srgbClr val="004D9D"/>
              </a:solidFill>
              <a:effectLst/>
              <a:uLnTx/>
              <a:uFillTx/>
              <a:latin typeface="Arial" charset="0"/>
              <a:ea typeface="+mn-ea"/>
              <a:cs typeface="Arial" pitchFamily="34" charset="0"/>
            </a:endParaRPr>
          </a:p>
        </p:txBody>
      </p:sp>
      <p:sp>
        <p:nvSpPr>
          <p:cNvPr id="5" name="Marcador de contenido 1"/>
          <p:cNvSpPr>
            <a:spLocks noGrp="1"/>
          </p:cNvSpPr>
          <p:nvPr>
            <p:ph idx="1"/>
          </p:nvPr>
        </p:nvSpPr>
        <p:spPr>
          <a:xfrm>
            <a:off x="0" y="465509"/>
            <a:ext cx="9144000" cy="6093296"/>
          </a:xfrm>
        </p:spPr>
        <p:txBody>
          <a:bodyPr>
            <a:normAutofit/>
          </a:bodyPr>
          <a:lstStyle/>
          <a:p>
            <a:pPr marL="0" indent="0"/>
            <a:endParaRPr lang="en-US" sz="2000" b="1" dirty="0" smtClean="0">
              <a:solidFill>
                <a:srgbClr val="004D9D"/>
              </a:solidFill>
            </a:endParaRPr>
          </a:p>
          <a:p>
            <a:pPr marL="0" indent="0"/>
            <a:endParaRPr lang="en-US" sz="1800" dirty="0" smtClean="0">
              <a:solidFill>
                <a:srgbClr val="004D9D"/>
              </a:solidFill>
            </a:endParaRPr>
          </a:p>
          <a:p>
            <a:pPr marL="0" indent="0"/>
            <a:endParaRPr lang="en-US" sz="1800" dirty="0" smtClean="0">
              <a:solidFill>
                <a:srgbClr val="004D9D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12: Customs Cooperation (**): C</a:t>
            </a:r>
          </a:p>
          <a:p>
            <a:pPr marL="0" indent="0"/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Analysis of legal limitations</a:t>
            </a:r>
          </a:p>
        </p:txBody>
      </p:sp>
      <p:sp>
        <p:nvSpPr>
          <p:cNvPr id="6" name="Título 2"/>
          <p:cNvSpPr>
            <a:spLocks noGrp="1"/>
          </p:cNvSpPr>
          <p:nvPr>
            <p:ph type="title"/>
          </p:nvPr>
        </p:nvSpPr>
        <p:spPr>
          <a:xfrm>
            <a:off x="-1188640" y="801970"/>
            <a:ext cx="8229600" cy="288032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     </a:t>
            </a:r>
            <a:r>
              <a:rPr lang="es-ES" b="1" dirty="0" smtClean="0">
                <a:solidFill>
                  <a:srgbClr val="FF0000"/>
                </a:solidFill>
              </a:rPr>
              <a:t>                      </a:t>
            </a:r>
            <a:r>
              <a:rPr lang="es-ES" b="1" dirty="0" smtClean="0"/>
              <a:t>       </a:t>
            </a:r>
            <a:r>
              <a:rPr lang="es-ES" dirty="0" smtClean="0"/>
              <a:t>     </a:t>
            </a:r>
            <a:r>
              <a:rPr lang="es-ES" sz="4900" dirty="0" smtClean="0"/>
              <a:t>MAJOR DIFFICULTIES</a:t>
            </a:r>
            <a:endParaRPr lang="es-ES" sz="4900" b="1" dirty="0"/>
          </a:p>
        </p:txBody>
      </p:sp>
      <p:pic>
        <p:nvPicPr>
          <p:cNvPr id="2050" name="Picture 2" descr="Resultado de imagen de imagenes cooperacion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712" y="3324425"/>
            <a:ext cx="4680520" cy="3234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8170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F6B554-FA5B-44EB-ADFB-9D57B1AE10D6}" type="slidenum">
              <a:rPr kumimoji="0" lang="es-ES" sz="1200" b="0" i="1" u="none" strike="noStrike" kern="1200" cap="none" spc="0" normalizeH="0" baseline="0" noProof="0" smtClean="0">
                <a:ln>
                  <a:noFill/>
                </a:ln>
                <a:solidFill>
                  <a:srgbClr val="004D9D"/>
                </a:solidFill>
                <a:effectLst/>
                <a:uLnTx/>
                <a:uFillTx/>
                <a:latin typeface="Arial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s-ES" sz="1200" b="0" i="1" u="none" strike="noStrike" kern="1200" cap="none" spc="0" normalizeH="0" baseline="0" noProof="0" dirty="0">
              <a:ln>
                <a:noFill/>
              </a:ln>
              <a:solidFill>
                <a:srgbClr val="004D9D"/>
              </a:solidFill>
              <a:effectLst/>
              <a:uLnTx/>
              <a:uFillTx/>
              <a:latin typeface="Arial" charset="0"/>
              <a:ea typeface="+mn-ea"/>
              <a:cs typeface="Arial" pitchFamily="34" charset="0"/>
            </a:endParaRPr>
          </a:p>
        </p:txBody>
      </p:sp>
      <p:sp>
        <p:nvSpPr>
          <p:cNvPr id="5" name="Marcador de contenido 1"/>
          <p:cNvSpPr>
            <a:spLocks noGrp="1"/>
          </p:cNvSpPr>
          <p:nvPr>
            <p:ph idx="1"/>
          </p:nvPr>
        </p:nvSpPr>
        <p:spPr>
          <a:xfrm>
            <a:off x="0" y="465509"/>
            <a:ext cx="9144000" cy="6093296"/>
          </a:xfrm>
        </p:spPr>
        <p:txBody>
          <a:bodyPr>
            <a:normAutofit/>
          </a:bodyPr>
          <a:lstStyle/>
          <a:p>
            <a:pPr marL="0" indent="0"/>
            <a:endParaRPr lang="en-US" sz="2000" b="1" dirty="0" smtClean="0">
              <a:solidFill>
                <a:srgbClr val="004D9D"/>
              </a:solidFill>
            </a:endParaRPr>
          </a:p>
          <a:p>
            <a:pPr marL="0" indent="0"/>
            <a:endParaRPr lang="en-US" sz="1800" dirty="0" smtClean="0">
              <a:solidFill>
                <a:srgbClr val="004D9D"/>
              </a:solidFill>
            </a:endParaRPr>
          </a:p>
          <a:p>
            <a:pPr marL="0" indent="0"/>
            <a:endParaRPr lang="en-US" sz="1800" dirty="0" smtClean="0">
              <a:solidFill>
                <a:srgbClr val="004D9D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23: Committee on Trade Facilitation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Shall be led by Customs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participation of companies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Poorly participatory state agencies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of personnel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u="sng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2800" b="1" u="sng" dirty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establish a Permanent Secretariat: to prepare works, tables of specialists, to give continuity </a:t>
            </a:r>
            <a:r>
              <a:rPr lang="en-US" sz="2800" b="1" dirty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endParaRPr lang="en-US" sz="2800" b="1" dirty="0" smtClean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/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ítulo 2"/>
          <p:cNvSpPr>
            <a:spLocks noGrp="1"/>
          </p:cNvSpPr>
          <p:nvPr>
            <p:ph type="title"/>
          </p:nvPr>
        </p:nvSpPr>
        <p:spPr>
          <a:xfrm>
            <a:off x="-1188640" y="801970"/>
            <a:ext cx="8229600" cy="288032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     </a:t>
            </a:r>
            <a:r>
              <a:rPr lang="es-ES" b="1" dirty="0" smtClean="0">
                <a:solidFill>
                  <a:srgbClr val="FF0000"/>
                </a:solidFill>
              </a:rPr>
              <a:t>                      </a:t>
            </a:r>
            <a:r>
              <a:rPr lang="es-ES" b="1" dirty="0" smtClean="0"/>
              <a:t>       </a:t>
            </a:r>
            <a:r>
              <a:rPr lang="es-ES" dirty="0" smtClean="0"/>
              <a:t>     </a:t>
            </a:r>
            <a:r>
              <a:rPr lang="es-ES" sz="4900" dirty="0" smtClean="0"/>
              <a:t>MAJOR DIFFICULTIES</a:t>
            </a:r>
            <a:endParaRPr lang="es-ES" sz="4900" b="1" dirty="0"/>
          </a:p>
        </p:txBody>
      </p:sp>
    </p:spTree>
    <p:extLst>
      <p:ext uri="{BB962C8B-B14F-4D97-AF65-F5344CB8AC3E}">
        <p14:creationId xmlns:p14="http://schemas.microsoft.com/office/powerpoint/2010/main" val="1830071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F6B554-FA5B-44EB-ADFB-9D57B1AE10D6}" type="slidenum">
              <a:rPr kumimoji="0" lang="es-ES" sz="1200" b="0" i="1" u="none" strike="noStrike" kern="1200" cap="none" spc="0" normalizeH="0" baseline="0" noProof="0" smtClean="0">
                <a:ln>
                  <a:noFill/>
                </a:ln>
                <a:solidFill>
                  <a:srgbClr val="004D9D"/>
                </a:solidFill>
                <a:effectLst/>
                <a:uLnTx/>
                <a:uFillTx/>
                <a:latin typeface="Arial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s-ES" sz="1200" b="0" i="1" u="none" strike="noStrike" kern="1200" cap="none" spc="0" normalizeH="0" baseline="0" noProof="0" dirty="0">
              <a:ln>
                <a:noFill/>
              </a:ln>
              <a:solidFill>
                <a:srgbClr val="004D9D"/>
              </a:solidFill>
              <a:effectLst/>
              <a:uLnTx/>
              <a:uFillTx/>
              <a:latin typeface="Arial" charset="0"/>
              <a:ea typeface="+mn-ea"/>
              <a:cs typeface="Arial" pitchFamily="34" charset="0"/>
            </a:endParaRPr>
          </a:p>
        </p:txBody>
      </p:sp>
      <p:sp>
        <p:nvSpPr>
          <p:cNvPr id="5" name="Marcador de contenido 1"/>
          <p:cNvSpPr>
            <a:spLocks noGrp="1"/>
          </p:cNvSpPr>
          <p:nvPr>
            <p:ph idx="1"/>
          </p:nvPr>
        </p:nvSpPr>
        <p:spPr>
          <a:xfrm>
            <a:off x="0" y="465509"/>
            <a:ext cx="9144000" cy="6093296"/>
          </a:xfrm>
        </p:spPr>
        <p:txBody>
          <a:bodyPr>
            <a:normAutofit/>
          </a:bodyPr>
          <a:lstStyle/>
          <a:p>
            <a:pPr marL="0" indent="0"/>
            <a:endParaRPr lang="en-US" sz="2000" b="1" dirty="0" smtClean="0">
              <a:solidFill>
                <a:srgbClr val="004D9D"/>
              </a:solidFill>
            </a:endParaRPr>
          </a:p>
          <a:p>
            <a:pPr marL="0" indent="0"/>
            <a:endParaRPr lang="en-US" sz="1800" dirty="0" smtClean="0">
              <a:solidFill>
                <a:srgbClr val="004D9D"/>
              </a:solidFill>
            </a:endParaRPr>
          </a:p>
          <a:p>
            <a:pPr marL="0" indent="0"/>
            <a:endParaRPr lang="en-US" sz="1800" dirty="0" smtClean="0">
              <a:solidFill>
                <a:srgbClr val="004D9D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/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Bring </a:t>
            </a:r>
            <a:r>
              <a:rPr lang="en-US" sz="2800" b="1" dirty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each Member State's domestic legislation into line with the </a:t>
            </a: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TFA</a:t>
            </a:r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ítulo 2"/>
          <p:cNvSpPr>
            <a:spLocks noGrp="1"/>
          </p:cNvSpPr>
          <p:nvPr>
            <p:ph type="title"/>
          </p:nvPr>
        </p:nvSpPr>
        <p:spPr>
          <a:xfrm>
            <a:off x="-1188640" y="801970"/>
            <a:ext cx="8229600" cy="288032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     </a:t>
            </a:r>
            <a:r>
              <a:rPr lang="es-ES" b="1" dirty="0" smtClean="0">
                <a:solidFill>
                  <a:srgbClr val="FF0000"/>
                </a:solidFill>
              </a:rPr>
              <a:t>                      </a:t>
            </a:r>
            <a:r>
              <a:rPr lang="es-ES" b="1" dirty="0" smtClean="0"/>
              <a:t>       </a:t>
            </a:r>
            <a:r>
              <a:rPr lang="es-ES" dirty="0" smtClean="0"/>
              <a:t>     </a:t>
            </a:r>
            <a:r>
              <a:rPr lang="es-ES" sz="4900" dirty="0" smtClean="0"/>
              <a:t>MAJOR DIFFICULTIES</a:t>
            </a:r>
            <a:endParaRPr lang="es-ES" sz="49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896" y="3240904"/>
            <a:ext cx="68580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39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F6B554-FA5B-44EB-ADFB-9D57B1AE10D6}" type="slidenum">
              <a:rPr kumimoji="0" lang="es-ES" sz="1200" b="0" i="1" u="none" strike="noStrike" kern="1200" cap="none" spc="0" normalizeH="0" baseline="0" noProof="0" smtClean="0">
                <a:ln>
                  <a:noFill/>
                </a:ln>
                <a:solidFill>
                  <a:srgbClr val="004D9D"/>
                </a:solidFill>
                <a:effectLst/>
                <a:uLnTx/>
                <a:uFillTx/>
                <a:latin typeface="Arial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s-ES" sz="1200" b="0" i="1" u="none" strike="noStrike" kern="1200" cap="none" spc="0" normalizeH="0" baseline="0" noProof="0" dirty="0">
              <a:ln>
                <a:noFill/>
              </a:ln>
              <a:solidFill>
                <a:srgbClr val="004D9D"/>
              </a:solidFill>
              <a:effectLst/>
              <a:uLnTx/>
              <a:uFillTx/>
              <a:latin typeface="Arial" charset="0"/>
              <a:ea typeface="+mn-ea"/>
              <a:cs typeface="Arial" pitchFamily="34" charset="0"/>
            </a:endParaRPr>
          </a:p>
        </p:txBody>
      </p:sp>
      <p:sp>
        <p:nvSpPr>
          <p:cNvPr id="5" name="Marcador de contenido 1"/>
          <p:cNvSpPr>
            <a:spLocks noGrp="1"/>
          </p:cNvSpPr>
          <p:nvPr>
            <p:ph idx="1"/>
          </p:nvPr>
        </p:nvSpPr>
        <p:spPr>
          <a:xfrm>
            <a:off x="0" y="25102"/>
            <a:ext cx="9144000" cy="6093296"/>
          </a:xfrm>
        </p:spPr>
        <p:txBody>
          <a:bodyPr>
            <a:normAutofit/>
          </a:bodyPr>
          <a:lstStyle/>
          <a:p>
            <a:pPr marL="0" indent="0"/>
            <a:endParaRPr lang="en-US" sz="2000" b="1" dirty="0" smtClean="0">
              <a:solidFill>
                <a:srgbClr val="004D9D"/>
              </a:solidFill>
            </a:endParaRPr>
          </a:p>
          <a:p>
            <a:pPr marL="0" indent="0"/>
            <a:endParaRPr lang="en-US" sz="1800" dirty="0" smtClean="0">
              <a:solidFill>
                <a:srgbClr val="004D9D"/>
              </a:solidFill>
            </a:endParaRPr>
          </a:p>
          <a:p>
            <a:pPr marL="0" indent="0"/>
            <a:endParaRPr lang="en-US" dirty="0" smtClean="0">
              <a:solidFill>
                <a:srgbClr val="004D9D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</a:t>
            </a:r>
            <a:r>
              <a:rPr lang="en-US" b="1" dirty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Submission </a:t>
            </a:r>
            <a:r>
              <a:rPr lang="en-US" b="1" dirty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the Trade and Customs authorities</a:t>
            </a:r>
            <a:endParaRPr lang="en-US" b="1" dirty="0" smtClean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 smtClean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 smtClean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/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530" y="3573016"/>
            <a:ext cx="6005710" cy="3196187"/>
          </a:xfrm>
          <a:prstGeom prst="rect">
            <a:avLst/>
          </a:prstGeom>
        </p:spPr>
      </p:pic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29600" cy="1143000"/>
          </a:xfrm>
        </p:spPr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45823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portadarrrrrr-copia-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"/>
            <a:ext cx="9144000" cy="6858000"/>
          </a:xfrm>
          <a:prstGeom prst="rect">
            <a:avLst/>
          </a:prstGeom>
          <a:noFill/>
        </p:spPr>
      </p:pic>
      <p:sp>
        <p:nvSpPr>
          <p:cNvPr id="100362" name="Text Box 10"/>
          <p:cNvSpPr txBox="1">
            <a:spLocks noChangeArrowheads="1"/>
          </p:cNvSpPr>
          <p:nvPr/>
        </p:nvSpPr>
        <p:spPr bwMode="auto">
          <a:xfrm>
            <a:off x="1113287" y="5949951"/>
            <a:ext cx="73152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FF3300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2000" b="1">
                <a:solidFill>
                  <a:srgbClr val="FF3300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 b="1">
                <a:solidFill>
                  <a:srgbClr val="FF3300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 b="1">
                <a:solidFill>
                  <a:srgbClr val="FF3300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 b="1">
                <a:solidFill>
                  <a:srgbClr val="FF3300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3300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3300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3300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33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s-ES_tradnl" sz="4000" dirty="0" err="1">
                <a:solidFill>
                  <a:schemeClr val="accent2"/>
                </a:solidFill>
                <a:latin typeface="Calibri"/>
                <a:cs typeface="Calibri"/>
              </a:rPr>
              <a:t>Thank</a:t>
            </a:r>
            <a:r>
              <a:rPr lang="es-ES_tradnl" sz="4000" dirty="0">
                <a:solidFill>
                  <a:schemeClr val="accent2"/>
                </a:solidFill>
                <a:latin typeface="Calibri"/>
                <a:cs typeface="Calibri"/>
              </a:rPr>
              <a:t> </a:t>
            </a:r>
            <a:r>
              <a:rPr lang="es-ES_tradnl" sz="4000" dirty="0" err="1">
                <a:solidFill>
                  <a:schemeClr val="accent2"/>
                </a:solidFill>
                <a:latin typeface="Calibri"/>
                <a:cs typeface="Calibri"/>
              </a:rPr>
              <a:t>you</a:t>
            </a:r>
            <a:r>
              <a:rPr lang="es-ES_tradnl" sz="4000" dirty="0">
                <a:solidFill>
                  <a:schemeClr val="accent2"/>
                </a:solidFill>
                <a:latin typeface="Calibri"/>
                <a:cs typeface="Calibri"/>
              </a:rPr>
              <a:t> </a:t>
            </a:r>
            <a:r>
              <a:rPr lang="es-ES_tradnl" sz="4000" dirty="0" err="1">
                <a:solidFill>
                  <a:schemeClr val="accent2"/>
                </a:solidFill>
                <a:latin typeface="Calibri"/>
                <a:cs typeface="Calibri"/>
              </a:rPr>
              <a:t>for</a:t>
            </a:r>
            <a:r>
              <a:rPr lang="es-ES_tradnl" sz="4000" dirty="0">
                <a:solidFill>
                  <a:schemeClr val="accent2"/>
                </a:solidFill>
                <a:latin typeface="Calibri"/>
                <a:cs typeface="Calibri"/>
              </a:rPr>
              <a:t> </a:t>
            </a:r>
            <a:r>
              <a:rPr lang="es-ES_tradnl" sz="4000" dirty="0" err="1">
                <a:solidFill>
                  <a:schemeClr val="accent2"/>
                </a:solidFill>
                <a:latin typeface="Calibri"/>
                <a:cs typeface="Calibri"/>
              </a:rPr>
              <a:t>your</a:t>
            </a:r>
            <a:r>
              <a:rPr lang="es-ES_tradnl" sz="4000" dirty="0">
                <a:solidFill>
                  <a:schemeClr val="accent2"/>
                </a:solidFill>
                <a:latin typeface="Calibri"/>
                <a:cs typeface="Calibri"/>
              </a:rPr>
              <a:t> </a:t>
            </a:r>
            <a:r>
              <a:rPr lang="es-ES_tradnl" sz="4000" dirty="0" err="1">
                <a:solidFill>
                  <a:schemeClr val="accent2"/>
                </a:solidFill>
                <a:latin typeface="Calibri"/>
                <a:cs typeface="Calibri"/>
              </a:rPr>
              <a:t>attention</a:t>
            </a:r>
            <a:endParaRPr lang="es-ES_tradnl" sz="4000" dirty="0">
              <a:solidFill>
                <a:schemeClr val="accent2"/>
              </a:solidFill>
              <a:latin typeface="Calibri"/>
              <a:cs typeface="Calibri"/>
            </a:endParaRPr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571500" y="991955"/>
            <a:ext cx="8001000" cy="1998120"/>
            <a:chOff x="288" y="1152"/>
            <a:chExt cx="5040" cy="866"/>
          </a:xfrm>
        </p:grpSpPr>
        <p:grpSp>
          <p:nvGrpSpPr>
            <p:cNvPr id="3" name="Group 19"/>
            <p:cNvGrpSpPr>
              <a:grpSpLocks/>
            </p:cNvGrpSpPr>
            <p:nvPr/>
          </p:nvGrpSpPr>
          <p:grpSpPr bwMode="auto">
            <a:xfrm>
              <a:off x="816" y="1248"/>
              <a:ext cx="4496" cy="728"/>
              <a:chOff x="1104" y="1248"/>
              <a:chExt cx="4496" cy="728"/>
            </a:xfrm>
          </p:grpSpPr>
          <p:sp>
            <p:nvSpPr>
              <p:cNvPr id="36873" name="Text Box 12"/>
              <p:cNvSpPr txBox="1">
                <a:spLocks noChangeArrowheads="1"/>
              </p:cNvSpPr>
              <p:nvPr/>
            </p:nvSpPr>
            <p:spPr bwMode="auto">
              <a:xfrm>
                <a:off x="1968" y="1776"/>
                <a:ext cx="3344" cy="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 b="1">
                    <a:solidFill>
                      <a:srgbClr val="FF3300"/>
                    </a:solidFill>
                    <a:latin typeface="Arial" charset="0"/>
                    <a:ea typeface="ＭＳ Ｐゴシック" charset="0"/>
                  </a:defRPr>
                </a:lvl1pPr>
                <a:lvl2pPr marL="742950" indent="-285750" eaLnBrk="0" hangingPunct="0">
                  <a:defRPr sz="2000" b="1">
                    <a:solidFill>
                      <a:srgbClr val="FF3300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000" b="1">
                    <a:solidFill>
                      <a:srgbClr val="FF3300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000" b="1">
                    <a:solidFill>
                      <a:srgbClr val="FF3300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000" b="1">
                    <a:solidFill>
                      <a:srgbClr val="FF3300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FF3300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FF3300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FF3300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FF3300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r>
                  <a:rPr lang="es-ES" sz="2400" b="0" dirty="0">
                    <a:solidFill>
                      <a:schemeClr val="accent2"/>
                    </a:solidFill>
                  </a:rPr>
                  <a:t>     	</a:t>
                </a:r>
                <a:r>
                  <a:rPr lang="es-ES" sz="2400" b="0" dirty="0" smtClean="0">
                    <a:solidFill>
                      <a:schemeClr val="accent2"/>
                    </a:solidFill>
                  </a:rPr>
                  <a:t> </a:t>
                </a:r>
                <a:r>
                  <a:rPr lang="es-ES" sz="2400" b="0" dirty="0" err="1" smtClean="0">
                    <a:solidFill>
                      <a:schemeClr val="accent2"/>
                    </a:solidFill>
                  </a:rPr>
                  <a:t>www.agenciatributaria.es</a:t>
                </a:r>
                <a:endParaRPr lang="es-ES" sz="2400" b="0" dirty="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6874" name="Text Box 14"/>
              <p:cNvSpPr txBox="1">
                <a:spLocks noChangeArrowheads="1"/>
              </p:cNvSpPr>
              <p:nvPr/>
            </p:nvSpPr>
            <p:spPr bwMode="auto">
              <a:xfrm>
                <a:off x="1104" y="1248"/>
                <a:ext cx="4496" cy="6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000" b="1">
                    <a:solidFill>
                      <a:srgbClr val="FF3300"/>
                    </a:solidFill>
                    <a:latin typeface="Arial" charset="0"/>
                    <a:ea typeface="ＭＳ Ｐゴシック" charset="0"/>
                  </a:defRPr>
                </a:lvl1pPr>
                <a:lvl2pPr marL="742950" indent="-285750" eaLnBrk="0" hangingPunct="0">
                  <a:defRPr sz="2000" b="1">
                    <a:solidFill>
                      <a:srgbClr val="FF3300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000" b="1">
                    <a:solidFill>
                      <a:srgbClr val="FF3300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000" b="1">
                    <a:solidFill>
                      <a:srgbClr val="FF3300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000" b="1">
                    <a:solidFill>
                      <a:srgbClr val="FF3300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FF3300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FF3300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FF3300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FF3300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r>
                  <a:rPr lang="es-ES" sz="6000" b="0" dirty="0">
                    <a:solidFill>
                      <a:srgbClr val="777777"/>
                    </a:solidFill>
                    <a:latin typeface="Garamond" charset="0"/>
                  </a:rPr>
                  <a:t>     </a:t>
                </a:r>
                <a:r>
                  <a:rPr lang="es-ES" sz="6000" b="0" dirty="0" err="1">
                    <a:solidFill>
                      <a:srgbClr val="777777"/>
                    </a:solidFill>
                    <a:latin typeface="Garamond" charset="0"/>
                  </a:rPr>
                  <a:t>Spanish</a:t>
                </a:r>
                <a:r>
                  <a:rPr lang="es-ES" sz="6000" b="0" dirty="0">
                    <a:solidFill>
                      <a:srgbClr val="777777"/>
                    </a:solidFill>
                    <a:latin typeface="Garamond" charset="0"/>
                  </a:rPr>
                  <a:t> </a:t>
                </a:r>
                <a:r>
                  <a:rPr lang="es-ES" sz="6000" b="0" dirty="0" err="1">
                    <a:solidFill>
                      <a:srgbClr val="777777"/>
                    </a:solidFill>
                    <a:latin typeface="Garamond" charset="0"/>
                  </a:rPr>
                  <a:t>Tax</a:t>
                </a:r>
                <a:r>
                  <a:rPr lang="es-ES" sz="6000" b="0" dirty="0">
                    <a:solidFill>
                      <a:srgbClr val="777777"/>
                    </a:solidFill>
                    <a:latin typeface="Garamond" charset="0"/>
                  </a:rPr>
                  <a:t> Agency</a:t>
                </a:r>
                <a:endParaRPr lang="es-ES" sz="3600" b="0" dirty="0">
                  <a:solidFill>
                    <a:srgbClr val="777777"/>
                  </a:solidFill>
                  <a:latin typeface="Times New Roman" charset="0"/>
                </a:endParaRPr>
              </a:p>
            </p:txBody>
          </p:sp>
        </p:grpSp>
        <p:pic>
          <p:nvPicPr>
            <p:cNvPr id="36871" name="Picture 15" descr="G:\DOPRI\COMEXT\GENERAL\LOGOS\LOGOAEAT3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1152"/>
              <a:ext cx="1039" cy="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872" name="Line 16"/>
            <p:cNvSpPr>
              <a:spLocks noChangeShapeType="1"/>
            </p:cNvSpPr>
            <p:nvPr/>
          </p:nvSpPr>
          <p:spPr bwMode="auto">
            <a:xfrm>
              <a:off x="1440" y="1776"/>
              <a:ext cx="3888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</p:grpSp>
      <p:sp>
        <p:nvSpPr>
          <p:cNvPr id="12" name="Marcador de pie de página 2"/>
          <p:cNvSpPr>
            <a:spLocks noGrp="1"/>
          </p:cNvSpPr>
          <p:nvPr>
            <p:ph type="ftr" sz="quarter" idx="10"/>
          </p:nvPr>
        </p:nvSpPr>
        <p:spPr>
          <a:xfrm>
            <a:off x="1600200" y="6400800"/>
            <a:ext cx="6019800" cy="457200"/>
          </a:xfrm>
        </p:spPr>
        <p:txBody>
          <a:bodyPr/>
          <a:lstStyle/>
          <a:p>
            <a:pPr algn="ctr">
              <a:defRPr/>
            </a:pPr>
            <a:r>
              <a:rPr lang="en-GB" dirty="0" smtClean="0"/>
              <a:t>Customs and Excise Department – AEAT - SPAIN</a:t>
            </a:r>
          </a:p>
          <a:p>
            <a:pPr>
              <a:defRPr/>
            </a:pPr>
            <a:endParaRPr lang="en-GB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3149701"/>
            <a:ext cx="3524767" cy="27429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00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62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dera de Guatemala ondeando en el viento — Foto de 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899" y="1235295"/>
            <a:ext cx="3264739" cy="2423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andera de España ondeando en el vien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36" y="4189273"/>
            <a:ext cx="2661067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3707904" y="1944826"/>
            <a:ext cx="4572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/>
              <a:t>Cabinet:</a:t>
            </a:r>
          </a:p>
          <a:p>
            <a:r>
              <a:rPr lang="en-US" sz="2800" dirty="0"/>
              <a:t> </a:t>
            </a:r>
          </a:p>
          <a:p>
            <a:r>
              <a:rPr lang="en-US" sz="2800" dirty="0" smtClean="0"/>
              <a:t>The </a:t>
            </a:r>
            <a:r>
              <a:rPr lang="en-US" sz="2800" dirty="0"/>
              <a:t>two fundamental aspects:</a:t>
            </a:r>
          </a:p>
          <a:p>
            <a:endParaRPr lang="en-US" sz="2800" dirty="0"/>
          </a:p>
          <a:p>
            <a:r>
              <a:rPr lang="en-US" sz="2800" dirty="0"/>
              <a:t>- </a:t>
            </a:r>
            <a:r>
              <a:rPr lang="en-US" sz="2800" dirty="0" smtClean="0"/>
              <a:t>Internal </a:t>
            </a:r>
            <a:r>
              <a:rPr lang="en-US" sz="2800" dirty="0"/>
              <a:t>customs regulations</a:t>
            </a:r>
          </a:p>
          <a:p>
            <a:r>
              <a:rPr lang="en-US" sz="2800" dirty="0"/>
              <a:t>- Categories of Trade Facilitation </a:t>
            </a:r>
            <a:r>
              <a:rPr lang="en-US" sz="2800" dirty="0" smtClean="0"/>
              <a:t>Agreement.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1546939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526746" y="2884514"/>
            <a:ext cx="4392488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1" i="0" u="none" strike="noStrike" kern="1200" cap="none" spc="0" normalizeH="0" baseline="0" noProof="0" dirty="0" smtClean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" name="1 Título"/>
          <p:cNvSpPr txBox="1">
            <a:spLocks/>
          </p:cNvSpPr>
          <p:nvPr/>
        </p:nvSpPr>
        <p:spPr>
          <a:xfrm>
            <a:off x="1259632" y="787915"/>
            <a:ext cx="6172200" cy="533687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92500" lnSpcReduction="1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3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</a:t>
            </a:r>
            <a:endParaRPr kumimoji="0" lang="es-ES" sz="3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251520" y="787915"/>
            <a:ext cx="849694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28625" lvl="0" indent="-428625" algn="just" fontAlgn="base"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en-US" sz="2800" b="1" dirty="0">
                <a:solidFill>
                  <a:srgbClr val="0070C0"/>
                </a:solidFill>
                <a:latin typeface="Arial"/>
                <a:cs typeface="Arial"/>
              </a:rPr>
              <a:t>PRESCRIBED </a:t>
            </a:r>
            <a:r>
              <a:rPr lang="en-US" sz="2800" b="1" dirty="0" smtClean="0">
                <a:solidFill>
                  <a:srgbClr val="0070C0"/>
                </a:solidFill>
                <a:latin typeface="Arial"/>
                <a:cs typeface="Arial"/>
              </a:rPr>
              <a:t>DISCIPLINES</a:t>
            </a:r>
          </a:p>
          <a:p>
            <a:pPr marL="428625" lvl="0" indent="-428625" algn="just" fontAlgn="base"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endParaRPr lang="en-US" sz="2800" b="1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428625" lvl="0" indent="-428625" algn="just" fontAlgn="base"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en-US" sz="2800" b="1" dirty="0" smtClean="0">
                <a:solidFill>
                  <a:srgbClr val="0070C0"/>
                </a:solidFill>
                <a:latin typeface="Arial"/>
                <a:cs typeface="Arial"/>
              </a:rPr>
              <a:t>Article </a:t>
            </a:r>
            <a:r>
              <a:rPr lang="en-US" sz="2800" b="1" dirty="0">
                <a:solidFill>
                  <a:srgbClr val="0070C0"/>
                </a:solidFill>
                <a:latin typeface="Arial"/>
                <a:cs typeface="Arial"/>
              </a:rPr>
              <a:t>1: Publication and availability of </a:t>
            </a:r>
            <a:r>
              <a:rPr lang="en-US" sz="2800" b="1" dirty="0" smtClean="0">
                <a:solidFill>
                  <a:srgbClr val="0070C0"/>
                </a:solidFill>
                <a:latin typeface="Arial"/>
                <a:cs typeface="Arial"/>
              </a:rPr>
              <a:t>information</a:t>
            </a:r>
          </a:p>
          <a:p>
            <a:pPr marL="428625" lvl="0" indent="-428625" algn="just" fontAlgn="base"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endParaRPr lang="en-US" sz="2800" b="1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428625" lvl="0" indent="-428625" algn="just" fontAlgn="base"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en-US" sz="2800" b="1" dirty="0" smtClean="0">
                <a:solidFill>
                  <a:srgbClr val="0070C0"/>
                </a:solidFill>
                <a:latin typeface="Arial"/>
                <a:cs typeface="Arial"/>
              </a:rPr>
              <a:t>Article 2</a:t>
            </a:r>
            <a:r>
              <a:rPr lang="en-US" sz="2800" b="1" dirty="0">
                <a:solidFill>
                  <a:srgbClr val="0070C0"/>
                </a:solidFill>
                <a:latin typeface="Arial"/>
                <a:cs typeface="Arial"/>
              </a:rPr>
              <a:t>: Opportunities for comments, information before entry into force and </a:t>
            </a:r>
            <a:r>
              <a:rPr lang="en-US" sz="2800" b="1" dirty="0" smtClean="0">
                <a:solidFill>
                  <a:srgbClr val="0070C0"/>
                </a:solidFill>
                <a:latin typeface="Arial"/>
                <a:cs typeface="Arial"/>
              </a:rPr>
              <a:t>consultations</a:t>
            </a:r>
          </a:p>
          <a:p>
            <a:pPr marL="428625" lvl="0" indent="-428625" algn="just" fontAlgn="base"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endParaRPr lang="en-US" sz="2800" b="1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428625" lvl="0" indent="-428625" algn="just" fontAlgn="base"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en-US" sz="2800" b="1" dirty="0" smtClean="0">
                <a:solidFill>
                  <a:srgbClr val="0070C0"/>
                </a:solidFill>
                <a:latin typeface="Arial"/>
                <a:cs typeface="Arial"/>
              </a:rPr>
              <a:t>Article 3</a:t>
            </a:r>
            <a:r>
              <a:rPr lang="en-US" sz="2800" b="1" dirty="0">
                <a:solidFill>
                  <a:srgbClr val="0070C0"/>
                </a:solidFill>
                <a:latin typeface="Arial"/>
                <a:cs typeface="Arial"/>
              </a:rPr>
              <a:t>: Advance </a:t>
            </a:r>
            <a:r>
              <a:rPr lang="en-US" sz="2800" b="1" dirty="0" smtClean="0">
                <a:solidFill>
                  <a:srgbClr val="0070C0"/>
                </a:solidFill>
                <a:latin typeface="Arial"/>
                <a:cs typeface="Arial"/>
              </a:rPr>
              <a:t>Resolutions</a:t>
            </a:r>
          </a:p>
          <a:p>
            <a:pPr marL="428625" lvl="0" indent="-428625" algn="just" fontAlgn="base"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endParaRPr lang="en-US" sz="2800" b="1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428625" lvl="0" indent="-428625" algn="just" fontAlgn="base"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en-US" sz="2800" b="1" dirty="0" smtClean="0">
                <a:solidFill>
                  <a:srgbClr val="0070C0"/>
                </a:solidFill>
                <a:latin typeface="Arial"/>
                <a:cs typeface="Arial"/>
              </a:rPr>
              <a:t>Article 4</a:t>
            </a:r>
            <a:r>
              <a:rPr lang="en-US" sz="2800" b="1" dirty="0">
                <a:solidFill>
                  <a:srgbClr val="0070C0"/>
                </a:solidFill>
                <a:latin typeface="Arial"/>
                <a:cs typeface="Arial"/>
              </a:rPr>
              <a:t>: Appeals or review </a:t>
            </a:r>
            <a:r>
              <a:rPr lang="en-US" sz="2800" b="1" dirty="0" smtClean="0">
                <a:solidFill>
                  <a:srgbClr val="0070C0"/>
                </a:solidFill>
                <a:latin typeface="Arial"/>
                <a:cs typeface="Arial"/>
              </a:rPr>
              <a:t>procedures</a:t>
            </a:r>
            <a:endParaRPr kumimoji="0" lang="es-ES" sz="2400" b="0" i="0" u="none" strike="noStrike" kern="1200" cap="none" spc="0" normalizeH="0" baseline="3000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3837" y="4077072"/>
            <a:ext cx="1167698" cy="172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917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526746" y="2884514"/>
            <a:ext cx="4392488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1" i="0" u="none" strike="noStrike" kern="1200" cap="none" spc="0" normalizeH="0" baseline="0" noProof="0" dirty="0" smtClean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" name="1 Título"/>
          <p:cNvSpPr txBox="1">
            <a:spLocks/>
          </p:cNvSpPr>
          <p:nvPr/>
        </p:nvSpPr>
        <p:spPr>
          <a:xfrm>
            <a:off x="1259632" y="787915"/>
            <a:ext cx="6172200" cy="533687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92500" lnSpcReduction="1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3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</a:t>
            </a:r>
            <a:endParaRPr kumimoji="0" lang="es-ES" sz="3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251520" y="787915"/>
            <a:ext cx="849694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28625" lvl="0" indent="-428625" algn="just" fontAlgn="base"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en-US" sz="2800" b="1" dirty="0">
                <a:solidFill>
                  <a:srgbClr val="0070C0"/>
                </a:solidFill>
                <a:latin typeface="Arial"/>
                <a:cs typeface="Arial"/>
              </a:rPr>
              <a:t>PRESCRIBED </a:t>
            </a:r>
            <a:r>
              <a:rPr lang="en-US" sz="2800" b="1" dirty="0" smtClean="0">
                <a:solidFill>
                  <a:srgbClr val="0070C0"/>
                </a:solidFill>
                <a:latin typeface="Arial"/>
                <a:cs typeface="Arial"/>
              </a:rPr>
              <a:t>DISCIPLINES</a:t>
            </a:r>
          </a:p>
          <a:p>
            <a:pPr marL="428625" lvl="0" indent="-428625" algn="just" fontAlgn="base"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endParaRPr lang="en-US" sz="2800" b="1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428625" lvl="0" indent="-428625" algn="just" fontAlgn="base"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en-US" sz="2800" b="1" dirty="0">
                <a:solidFill>
                  <a:srgbClr val="0070C0"/>
                </a:solidFill>
                <a:latin typeface="Arial"/>
                <a:cs typeface="Arial"/>
              </a:rPr>
              <a:t>Article 5: Other measures to enhance impartiality, non-discrimination and </a:t>
            </a:r>
            <a:r>
              <a:rPr lang="en-US" sz="2800" b="1" dirty="0" smtClean="0">
                <a:solidFill>
                  <a:srgbClr val="0070C0"/>
                </a:solidFill>
                <a:latin typeface="Arial"/>
                <a:cs typeface="Arial"/>
              </a:rPr>
              <a:t>transparency</a:t>
            </a:r>
          </a:p>
          <a:p>
            <a:pPr marL="428625" lvl="0" indent="-428625" algn="just" fontAlgn="base"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endParaRPr lang="en-US" sz="2800" b="1" dirty="0">
              <a:solidFill>
                <a:srgbClr val="0070C0"/>
              </a:solidFill>
              <a:latin typeface="Arial"/>
              <a:cs typeface="Arial"/>
            </a:endParaRPr>
          </a:p>
          <a:p>
            <a:pPr marL="428625" lvl="0" indent="-428625" algn="just" fontAlgn="base"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en-US" sz="2800" b="1" dirty="0">
                <a:solidFill>
                  <a:srgbClr val="0070C0"/>
                </a:solidFill>
                <a:latin typeface="Arial"/>
                <a:cs typeface="Arial"/>
              </a:rPr>
              <a:t>Article 6: Disciplines in respect of and in connection with duties and charges imposed on Import and </a:t>
            </a:r>
            <a:r>
              <a:rPr lang="en-US" sz="2800" b="1" dirty="0" smtClean="0">
                <a:solidFill>
                  <a:srgbClr val="0070C0"/>
                </a:solidFill>
                <a:latin typeface="Arial"/>
                <a:cs typeface="Arial"/>
              </a:rPr>
              <a:t>Export</a:t>
            </a:r>
          </a:p>
          <a:p>
            <a:pPr marL="428625" lvl="0" indent="-428625" algn="just" fontAlgn="base"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endParaRPr lang="en-US" sz="2800" b="1" dirty="0">
              <a:solidFill>
                <a:srgbClr val="0070C0"/>
              </a:solidFill>
              <a:latin typeface="Arial"/>
              <a:cs typeface="Arial"/>
            </a:endParaRPr>
          </a:p>
          <a:p>
            <a:pPr marL="428625" lvl="0" indent="-428625" algn="just" fontAlgn="base"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en-US" sz="2800" b="1" dirty="0" smtClean="0">
                <a:solidFill>
                  <a:srgbClr val="0070C0"/>
                </a:solidFill>
                <a:latin typeface="Arial"/>
                <a:cs typeface="Arial"/>
              </a:rPr>
              <a:t>Article 7: Release and clearance of goods</a:t>
            </a:r>
            <a:endParaRPr lang="en-US" sz="2800" b="1" dirty="0">
              <a:solidFill>
                <a:srgbClr val="0070C0"/>
              </a:solidFill>
              <a:latin typeface="Arial"/>
              <a:cs typeface="Arial"/>
            </a:endParaRPr>
          </a:p>
          <a:p>
            <a:pPr marL="428625" lvl="0" indent="-428625" algn="just" fontAlgn="base"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endParaRPr lang="en-US" sz="2800" b="1" dirty="0">
              <a:solidFill>
                <a:srgbClr val="0070C0"/>
              </a:solidFill>
              <a:latin typeface="Arial"/>
              <a:cs typeface="Arial"/>
            </a:endParaRPr>
          </a:p>
          <a:p>
            <a:pPr marL="428625" lvl="0" indent="-428625" algn="just" fontAlgn="base"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endParaRPr lang="en-US" sz="2800" b="1" dirty="0" smtClean="0">
              <a:solidFill>
                <a:srgbClr val="0070C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6334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526746" y="2884514"/>
            <a:ext cx="4392488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1" i="0" u="none" strike="noStrike" kern="1200" cap="none" spc="0" normalizeH="0" baseline="0" noProof="0" dirty="0" smtClean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" name="1 Título"/>
          <p:cNvSpPr txBox="1">
            <a:spLocks/>
          </p:cNvSpPr>
          <p:nvPr/>
        </p:nvSpPr>
        <p:spPr>
          <a:xfrm>
            <a:off x="1259632" y="787915"/>
            <a:ext cx="6172200" cy="533687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92500" lnSpcReduction="1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3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</a:t>
            </a:r>
            <a:endParaRPr kumimoji="0" lang="es-ES" sz="3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251520" y="787915"/>
            <a:ext cx="849694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28625" lvl="0" indent="-428625" algn="just" fontAlgn="base"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en-US" sz="2800" b="1" dirty="0">
                <a:solidFill>
                  <a:srgbClr val="0070C0"/>
                </a:solidFill>
                <a:latin typeface="Arial"/>
                <a:cs typeface="Arial"/>
              </a:rPr>
              <a:t>PRESCRIBED </a:t>
            </a:r>
            <a:r>
              <a:rPr lang="en-US" sz="2800" b="1" dirty="0" smtClean="0">
                <a:solidFill>
                  <a:srgbClr val="0070C0"/>
                </a:solidFill>
                <a:latin typeface="Arial"/>
                <a:cs typeface="Arial"/>
              </a:rPr>
              <a:t>DISCIPLINES</a:t>
            </a:r>
          </a:p>
          <a:p>
            <a:pPr marL="428625" lvl="0" indent="-428625" algn="just" fontAlgn="base"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endParaRPr lang="en-US" sz="2800" b="1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428625" lvl="0" indent="-428625" algn="just" fontAlgn="base"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en-US" sz="2800" b="1" dirty="0">
                <a:solidFill>
                  <a:srgbClr val="0070C0"/>
                </a:solidFill>
                <a:latin typeface="Arial"/>
                <a:cs typeface="Arial"/>
              </a:rPr>
              <a:t>Article </a:t>
            </a:r>
            <a:r>
              <a:rPr lang="en-US" sz="2800" b="1" dirty="0" smtClean="0">
                <a:solidFill>
                  <a:srgbClr val="0070C0"/>
                </a:solidFill>
                <a:latin typeface="Arial"/>
                <a:cs typeface="Arial"/>
              </a:rPr>
              <a:t>8: Border Agency Cooperation</a:t>
            </a:r>
          </a:p>
          <a:p>
            <a:pPr marL="428625" lvl="0" indent="-428625" algn="just" fontAlgn="base"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endParaRPr lang="en-US" sz="2800" b="1" dirty="0">
              <a:solidFill>
                <a:srgbClr val="0070C0"/>
              </a:solidFill>
              <a:latin typeface="Arial"/>
              <a:cs typeface="Arial"/>
            </a:endParaRPr>
          </a:p>
          <a:p>
            <a:pPr marL="428625" lvl="0" indent="-428625" algn="just" fontAlgn="base"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en-US" sz="2800" b="1" dirty="0">
                <a:solidFill>
                  <a:srgbClr val="0070C0"/>
                </a:solidFill>
                <a:latin typeface="Arial"/>
                <a:cs typeface="Arial"/>
              </a:rPr>
              <a:t>Article </a:t>
            </a:r>
            <a:r>
              <a:rPr lang="en-US" sz="2800" b="1" dirty="0" smtClean="0">
                <a:solidFill>
                  <a:srgbClr val="0070C0"/>
                </a:solidFill>
                <a:latin typeface="Arial"/>
                <a:cs typeface="Arial"/>
              </a:rPr>
              <a:t>9: Movement of goods intended for Import under Customs Control</a:t>
            </a:r>
          </a:p>
          <a:p>
            <a:pPr marL="428625" lvl="0" indent="-428625" algn="just" fontAlgn="base"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endParaRPr lang="en-US" sz="2800" b="1" dirty="0">
              <a:solidFill>
                <a:srgbClr val="0070C0"/>
              </a:solidFill>
              <a:latin typeface="Arial"/>
              <a:cs typeface="Arial"/>
            </a:endParaRPr>
          </a:p>
          <a:p>
            <a:pPr marL="428625" lvl="0" indent="-428625" algn="just" fontAlgn="base"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en-US" sz="2800" b="1" dirty="0" smtClean="0">
                <a:solidFill>
                  <a:srgbClr val="0070C0"/>
                </a:solidFill>
                <a:latin typeface="Arial"/>
                <a:cs typeface="Arial"/>
              </a:rPr>
              <a:t>Article 10: Formalities Connected with I, E and T.</a:t>
            </a:r>
          </a:p>
          <a:p>
            <a:pPr marL="428625" lvl="0" indent="-428625" algn="just" fontAlgn="base"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endParaRPr lang="en-US" sz="2800" b="1" dirty="0">
              <a:solidFill>
                <a:srgbClr val="0070C0"/>
              </a:solidFill>
              <a:latin typeface="Arial"/>
              <a:cs typeface="Arial"/>
            </a:endParaRPr>
          </a:p>
          <a:p>
            <a:pPr marL="428625" lvl="0" indent="-428625" algn="just" fontAlgn="base"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en-US" sz="2800" b="1" dirty="0" smtClean="0">
                <a:solidFill>
                  <a:srgbClr val="0070C0"/>
                </a:solidFill>
                <a:latin typeface="Arial"/>
                <a:cs typeface="Arial"/>
              </a:rPr>
              <a:t>Article 11: Freedom of Transit</a:t>
            </a:r>
            <a:endParaRPr lang="en-US" sz="2800" b="1" dirty="0">
              <a:solidFill>
                <a:srgbClr val="0070C0"/>
              </a:solidFill>
              <a:latin typeface="Arial"/>
              <a:cs typeface="Arial"/>
            </a:endParaRPr>
          </a:p>
          <a:p>
            <a:pPr marL="428625" lvl="0" indent="-428625" algn="just" fontAlgn="base"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endParaRPr lang="en-US" sz="2800" b="1" dirty="0">
              <a:solidFill>
                <a:srgbClr val="0070C0"/>
              </a:solidFill>
              <a:latin typeface="Arial"/>
              <a:cs typeface="Arial"/>
            </a:endParaRPr>
          </a:p>
          <a:p>
            <a:pPr marL="428625" lvl="0" indent="-428625" algn="just" fontAlgn="base"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endParaRPr lang="en-US" sz="2800" b="1" dirty="0" smtClean="0">
              <a:solidFill>
                <a:srgbClr val="0070C0"/>
              </a:solidFill>
              <a:latin typeface="Arial"/>
              <a:cs typeface="Arial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4399166"/>
            <a:ext cx="1616968" cy="2393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323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526746" y="2884514"/>
            <a:ext cx="4392488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1" i="0" u="none" strike="noStrike" kern="1200" cap="none" spc="0" normalizeH="0" baseline="0" noProof="0" dirty="0" smtClean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" name="1 Título"/>
          <p:cNvSpPr txBox="1">
            <a:spLocks/>
          </p:cNvSpPr>
          <p:nvPr/>
        </p:nvSpPr>
        <p:spPr>
          <a:xfrm>
            <a:off x="1259632" y="787915"/>
            <a:ext cx="6172200" cy="533687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92500" lnSpcReduction="1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3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</a:t>
            </a:r>
            <a:endParaRPr kumimoji="0" lang="es-ES" sz="3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251520" y="787915"/>
            <a:ext cx="849694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28625" lvl="0" indent="-428625" algn="just" fontAlgn="base"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en-US" sz="2800" b="1" dirty="0">
                <a:solidFill>
                  <a:srgbClr val="0070C0"/>
                </a:solidFill>
                <a:latin typeface="Arial"/>
                <a:cs typeface="Arial"/>
              </a:rPr>
              <a:t>PRESCRIBED </a:t>
            </a:r>
            <a:r>
              <a:rPr lang="en-US" sz="2800" b="1" dirty="0" smtClean="0">
                <a:solidFill>
                  <a:srgbClr val="0070C0"/>
                </a:solidFill>
                <a:latin typeface="Arial"/>
                <a:cs typeface="Arial"/>
              </a:rPr>
              <a:t>DISCIPLINES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defRPr/>
            </a:pPr>
            <a:endParaRPr lang="en-US" sz="2800" b="1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428625" lvl="0" indent="-428625" algn="just" fontAlgn="base"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endParaRPr lang="en-US" sz="2800" b="1" dirty="0">
              <a:solidFill>
                <a:srgbClr val="0070C0"/>
              </a:solidFill>
              <a:latin typeface="Arial"/>
              <a:cs typeface="Arial"/>
            </a:endParaRPr>
          </a:p>
          <a:p>
            <a:pPr marL="428625" lvl="0" indent="-428625" algn="just" fontAlgn="base"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en-US" sz="2800" b="1" dirty="0">
                <a:solidFill>
                  <a:srgbClr val="0070C0"/>
                </a:solidFill>
                <a:latin typeface="Arial"/>
                <a:cs typeface="Arial"/>
              </a:rPr>
              <a:t>Article </a:t>
            </a:r>
            <a:r>
              <a:rPr lang="en-US" sz="2800" b="1" dirty="0" smtClean="0">
                <a:solidFill>
                  <a:srgbClr val="0070C0"/>
                </a:solidFill>
                <a:latin typeface="Arial"/>
                <a:cs typeface="Arial"/>
              </a:rPr>
              <a:t>12: Customs Cooperation</a:t>
            </a:r>
          </a:p>
          <a:p>
            <a:pPr marL="428625" lvl="0" indent="-428625" algn="just" fontAlgn="base"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endParaRPr lang="en-US" sz="2800" b="1" dirty="0">
              <a:solidFill>
                <a:srgbClr val="0070C0"/>
              </a:solidFill>
              <a:latin typeface="Arial"/>
              <a:cs typeface="Arial"/>
            </a:endParaRPr>
          </a:p>
          <a:p>
            <a:pPr marL="428625" lvl="0" indent="-428625" algn="just" fontAlgn="base"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en-US" sz="2800" b="1" dirty="0" smtClean="0">
                <a:solidFill>
                  <a:srgbClr val="0070C0"/>
                </a:solidFill>
                <a:latin typeface="Arial"/>
                <a:cs typeface="Arial"/>
              </a:rPr>
              <a:t>Article 23.1 Committee on Trade Facilitation</a:t>
            </a:r>
          </a:p>
          <a:p>
            <a:pPr marL="428625" lvl="0" indent="-428625" algn="just" fontAlgn="base"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endParaRPr lang="en-US" sz="2800" b="1" dirty="0">
              <a:solidFill>
                <a:srgbClr val="0070C0"/>
              </a:solidFill>
              <a:latin typeface="Arial"/>
              <a:cs typeface="Arial"/>
            </a:endParaRPr>
          </a:p>
          <a:p>
            <a:pPr marL="428625" lvl="0" indent="-428625" algn="just" fontAlgn="base"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en-US" sz="2800" b="1" dirty="0" smtClean="0">
                <a:solidFill>
                  <a:srgbClr val="0070C0"/>
                </a:solidFill>
                <a:latin typeface="Arial"/>
                <a:cs typeface="Arial"/>
              </a:rPr>
              <a:t>Article 23.2 National Committee on Trade Facilitation</a:t>
            </a:r>
            <a:endParaRPr lang="en-US" sz="2800" b="1" dirty="0">
              <a:solidFill>
                <a:srgbClr val="0070C0"/>
              </a:solidFill>
              <a:latin typeface="Arial"/>
              <a:cs typeface="Arial"/>
            </a:endParaRPr>
          </a:p>
          <a:p>
            <a:pPr marL="428625" lvl="0" indent="-428625" algn="just" fontAlgn="base"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endParaRPr lang="en-US" sz="2800" b="1" dirty="0" smtClean="0">
              <a:solidFill>
                <a:srgbClr val="0070C0"/>
              </a:solidFill>
              <a:latin typeface="Arial"/>
              <a:cs typeface="Arial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4421159"/>
            <a:ext cx="3168352" cy="2126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562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F6B554-FA5B-44EB-ADFB-9D57B1AE10D6}" type="slidenum">
              <a:rPr kumimoji="0" lang="es-ES" sz="1200" b="0" i="1" u="none" strike="noStrike" kern="1200" cap="none" spc="0" normalizeH="0" baseline="0" noProof="0" smtClean="0">
                <a:ln>
                  <a:noFill/>
                </a:ln>
                <a:solidFill>
                  <a:srgbClr val="004D9D"/>
                </a:solidFill>
                <a:effectLst/>
                <a:uLnTx/>
                <a:uFillTx/>
                <a:latin typeface="Arial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s-ES" sz="1200" b="0" i="1" u="none" strike="noStrike" kern="1200" cap="none" spc="0" normalizeH="0" baseline="0" noProof="0" dirty="0">
              <a:ln>
                <a:noFill/>
              </a:ln>
              <a:solidFill>
                <a:srgbClr val="004D9D"/>
              </a:solidFill>
              <a:effectLst/>
              <a:uLnTx/>
              <a:uFillTx/>
              <a:latin typeface="Arial" charset="0"/>
              <a:ea typeface="+mn-ea"/>
              <a:cs typeface="Arial" pitchFamily="34" charset="0"/>
            </a:endParaRPr>
          </a:p>
        </p:txBody>
      </p:sp>
      <p:sp>
        <p:nvSpPr>
          <p:cNvPr id="5" name="Marcador de contenido 1"/>
          <p:cNvSpPr>
            <a:spLocks noGrp="1"/>
          </p:cNvSpPr>
          <p:nvPr>
            <p:ph idx="1"/>
          </p:nvPr>
        </p:nvSpPr>
        <p:spPr>
          <a:xfrm>
            <a:off x="0" y="795663"/>
            <a:ext cx="9144000" cy="6093296"/>
          </a:xfrm>
        </p:spPr>
        <p:txBody>
          <a:bodyPr>
            <a:normAutofit/>
          </a:bodyPr>
          <a:lstStyle/>
          <a:p>
            <a:pPr marL="0" indent="0"/>
            <a:endParaRPr lang="en-US" sz="2000" b="1" dirty="0" smtClean="0">
              <a:solidFill>
                <a:srgbClr val="004D9D"/>
              </a:solidFill>
            </a:endParaRPr>
          </a:p>
          <a:p>
            <a:pPr marL="0" indent="0"/>
            <a:endParaRPr lang="en-US" sz="1800" dirty="0" smtClean="0">
              <a:solidFill>
                <a:srgbClr val="004D9D"/>
              </a:solidFill>
            </a:endParaRPr>
          </a:p>
          <a:p>
            <a:pPr marL="0" indent="0"/>
            <a:endParaRPr lang="en-US" sz="1800" dirty="0" smtClean="0">
              <a:solidFill>
                <a:srgbClr val="004D9D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1: </a:t>
            </a:r>
            <a:r>
              <a:rPr lang="en-US" sz="2800" b="1" dirty="0">
                <a:solidFill>
                  <a:srgbClr val="0070C0"/>
                </a:solidFill>
                <a:latin typeface="Arial"/>
                <a:cs typeface="Arial"/>
              </a:rPr>
              <a:t>Publication and availability of information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 smtClean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1.1.1. d) Rules for the Classification or valuation of products for customs purpose: B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1.1.1. f) I, E or T. restrictions</a:t>
            </a:r>
          </a:p>
          <a:p>
            <a:pPr marL="0" indent="0"/>
            <a:r>
              <a:rPr lang="en-US" sz="2800" b="1" dirty="0" smtClean="0">
                <a:solidFill>
                  <a:srgbClr val="004D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prohibitions: C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004D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ítulo 2"/>
          <p:cNvSpPr>
            <a:spLocks noGrp="1"/>
          </p:cNvSpPr>
          <p:nvPr>
            <p:ph type="title"/>
          </p:nvPr>
        </p:nvSpPr>
        <p:spPr>
          <a:xfrm>
            <a:off x="-1188640" y="801970"/>
            <a:ext cx="8229600" cy="288032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     </a:t>
            </a:r>
            <a:r>
              <a:rPr lang="es-ES" b="1" dirty="0" smtClean="0">
                <a:solidFill>
                  <a:srgbClr val="FF0000"/>
                </a:solidFill>
              </a:rPr>
              <a:t>                      </a:t>
            </a:r>
            <a:r>
              <a:rPr lang="es-ES" b="1" dirty="0" smtClean="0"/>
              <a:t>       </a:t>
            </a:r>
            <a:r>
              <a:rPr lang="es-ES" dirty="0" smtClean="0"/>
              <a:t>     </a:t>
            </a:r>
            <a:r>
              <a:rPr lang="es-ES" sz="4900" dirty="0" smtClean="0"/>
              <a:t>MAJOR DIFFICULTIES</a:t>
            </a:r>
            <a:endParaRPr lang="es-ES" sz="49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4801" y="3922025"/>
            <a:ext cx="3660998" cy="2562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43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19147</TotalTime>
  <Words>1321</Words>
  <Application>Microsoft Office PowerPoint</Application>
  <PresentationFormat>On-screen Show (4:3)</PresentationFormat>
  <Paragraphs>346</Paragraphs>
  <Slides>35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35</vt:i4>
      </vt:variant>
    </vt:vector>
  </HeadingPairs>
  <TitlesOfParts>
    <vt:vector size="46" baseType="lpstr">
      <vt:lpstr>ＭＳ Ｐゴシック</vt:lpstr>
      <vt:lpstr>Arial</vt:lpstr>
      <vt:lpstr>Arial Black</vt:lpstr>
      <vt:lpstr>Calibri</vt:lpstr>
      <vt:lpstr>Garamond</vt:lpstr>
      <vt:lpstr>Gill Sans MT</vt:lpstr>
      <vt:lpstr>Times New Roman</vt:lpstr>
      <vt:lpstr>Wingdings</vt:lpstr>
      <vt:lpstr>Tema de Office</vt:lpstr>
      <vt:lpstr>Office Theme</vt:lpstr>
      <vt:lpstr>1_Tema de Office</vt:lpstr>
      <vt:lpstr>Technical assistance from Spain in the framework of the WCO MERCATOR Programme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                              MAJOR DIFFICULTIES</vt:lpstr>
      <vt:lpstr>                                       MAJOR DIFFICULTIES</vt:lpstr>
      <vt:lpstr>                                       MAJOR DIFFICULTIES</vt:lpstr>
      <vt:lpstr>                                       MAJOR DIFFICULTIES</vt:lpstr>
      <vt:lpstr>                                       MAJOR DIFFICULTIES</vt:lpstr>
      <vt:lpstr>                                       MAJOR DIFFICULTIES</vt:lpstr>
      <vt:lpstr>                                       MAJOR DIFFICULTIES</vt:lpstr>
      <vt:lpstr>                                       MAJOR DIFFICULTIES</vt:lpstr>
      <vt:lpstr>                                       MAJOR DIFFICULTIES</vt:lpstr>
      <vt:lpstr>                                       MAJOR DIFFICULTIES</vt:lpstr>
      <vt:lpstr>                                       MAJOR DIFFICULTIES</vt:lpstr>
      <vt:lpstr>                                       MAJOR DIFFICULTIES</vt:lpstr>
      <vt:lpstr>                                       MAJOR DIFFICULTIES</vt:lpstr>
      <vt:lpstr>                                       MAJOR DIFFICULTIES</vt:lpstr>
      <vt:lpstr>                                       MAJOR DIFFICULTIES</vt:lpstr>
      <vt:lpstr>                                       MAJOR DIFFICULTIES</vt:lpstr>
      <vt:lpstr>                                       MAJOR DIFFICULTIES</vt:lpstr>
      <vt:lpstr>                                       MAJOR DIFFICULTIES</vt:lpstr>
      <vt:lpstr>                                       MAJOR DIFFICULTIES</vt:lpstr>
      <vt:lpstr>                                       MAJOR DIFFICULTIES</vt:lpstr>
      <vt:lpstr>                                       MAJOR DIFFICULTIES</vt:lpstr>
      <vt:lpstr>                                       MAJOR DIFFICULTIES</vt:lpstr>
      <vt:lpstr>                                       MAJOR DIFFICULTIES</vt:lpstr>
      <vt:lpstr>                                       MAJOR DIFFICULTIES</vt:lpstr>
      <vt:lpstr>                                       MAJOR DIFFICULTIES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Ventanilla Única aduanera</dc:title>
  <dc:creator>a00506ma</dc:creator>
  <cp:lastModifiedBy>Public</cp:lastModifiedBy>
  <cp:revision>219</cp:revision>
  <dcterms:created xsi:type="dcterms:W3CDTF">2013-02-20T16:27:48Z</dcterms:created>
  <dcterms:modified xsi:type="dcterms:W3CDTF">2019-10-16T13:10:23Z</dcterms:modified>
</cp:coreProperties>
</file>